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14" r:id="rId1"/>
  </p:sldMasterIdLst>
  <p:sldIdLst>
    <p:sldId id="256" r:id="rId2"/>
    <p:sldId id="257" r:id="rId3"/>
    <p:sldId id="258" r:id="rId4"/>
    <p:sldId id="273"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7A2CC2A-419A-4D58-982A-4BC7DDB0A799}">
          <p14:sldIdLst>
            <p14:sldId id="256"/>
            <p14:sldId id="257"/>
          </p14:sldIdLst>
        </p14:section>
        <p14:section name="Untitled Section" id="{BC82DB46-3344-4543-9FB4-1D797B121681}">
          <p14:sldIdLst>
            <p14:sldId id="258"/>
            <p14:sldId id="273"/>
            <p14:sldId id="259"/>
            <p14:sldId id="260"/>
            <p14:sldId id="261"/>
            <p14:sldId id="262"/>
            <p14:sldId id="263"/>
            <p14:sldId id="264"/>
            <p14:sldId id="265"/>
            <p14:sldId id="266"/>
            <p14:sldId id="267"/>
            <p14:sldId id="268"/>
            <p14:sldId id="269"/>
            <p14:sldId id="270"/>
            <p14:sldId id="271"/>
            <p14:sldId id="272"/>
            <p14:sldId id="274"/>
            <p14:sldId id="275"/>
            <p14:sldId id="276"/>
            <p14:sldId id="277"/>
            <p14:sldId id="278"/>
            <p14:sldId id="279"/>
            <p14:sldId id="280"/>
            <p14:sldId id="281"/>
            <p14:sldId id="282"/>
            <p14:sldId id="283"/>
            <p14:sldId id="284"/>
            <p14:sldId id="285"/>
            <p14:sldId id="286"/>
            <p14:sldId id="287"/>
            <p14:sldId id="288"/>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91" d="100"/>
          <a:sy n="91" d="100"/>
        </p:scale>
        <p:origin x="126"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89" name="Group 88"/>
          <p:cNvGrpSpPr/>
          <p:nvPr/>
        </p:nvGrpSpPr>
        <p:grpSpPr>
          <a:xfrm>
            <a:off x="-329674" y="-59376"/>
            <a:ext cx="12515851" cy="6923798"/>
            <a:chOff x="-329674" y="-51881"/>
            <a:chExt cx="12515851" cy="6923798"/>
          </a:xfrm>
        </p:grpSpPr>
        <p:sp>
          <p:nvSpPr>
            <p:cNvPr id="90"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3"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0"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1"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2"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3"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4"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5"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6"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7"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8"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1669293" y="1186483"/>
            <a:ext cx="8848345" cy="4477933"/>
            <a:chOff x="1669293" y="1186483"/>
            <a:chExt cx="8848345" cy="4477933"/>
          </a:xfrm>
        </p:grpSpPr>
        <p:sp>
          <p:nvSpPr>
            <p:cNvPr id="39" name="Rectangle 38"/>
            <p:cNvSpPr/>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Rectangle 40"/>
            <p:cNvSpPr/>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ctrTitle"/>
          </p:nvPr>
        </p:nvSpPr>
        <p:spPr>
          <a:xfrm>
            <a:off x="1759236" y="2075504"/>
            <a:ext cx="8679915" cy="1748729"/>
          </a:xfrm>
        </p:spPr>
        <p:txBody>
          <a:bodyPr bIns="0" anchor="b">
            <a:normAutofit/>
          </a:bodyPr>
          <a:lstStyle>
            <a:lvl1pPr algn="ctr">
              <a:lnSpc>
                <a:spcPct val="80000"/>
              </a:lnSpc>
              <a:defRPr sz="5400" spc="-150">
                <a:solidFill>
                  <a:srgbClr val="FFFEFF"/>
                </a:solidFill>
              </a:defRPr>
            </a:lvl1pPr>
          </a:lstStyle>
          <a:p>
            <a:r>
              <a:rPr lang="en-US"/>
              <a:t>Click to edit Master title style</a:t>
            </a:r>
            <a:endParaRPr lang="en-US" dirty="0"/>
          </a:p>
        </p:txBody>
      </p:sp>
      <p:sp>
        <p:nvSpPr>
          <p:cNvPr id="3" name="Subtitle 2"/>
          <p:cNvSpPr>
            <a:spLocks noGrp="1"/>
          </p:cNvSpPr>
          <p:nvPr>
            <p:ph type="subTitle" idx="1"/>
          </p:nvPr>
        </p:nvSpPr>
        <p:spPr>
          <a:xfrm>
            <a:off x="1759237" y="3906266"/>
            <a:ext cx="8673427" cy="1322587"/>
          </a:xfrm>
        </p:spPr>
        <p:txBody>
          <a:bodyPr tIns="0">
            <a:normAutofit/>
          </a:bodyPr>
          <a:lstStyle>
            <a:lvl1pPr marL="0" indent="0" algn="ctr">
              <a:lnSpc>
                <a:spcPct val="100000"/>
              </a:lnSpc>
              <a:buNone/>
              <a:defRPr sz="1800" b="0">
                <a:solidFill>
                  <a:srgbClr val="FFFEFF"/>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804672" y="320040"/>
            <a:ext cx="3657600" cy="320040"/>
          </a:xfrm>
        </p:spPr>
        <p:txBody>
          <a:bodyPr vert="horz" lIns="91440" tIns="45720" rIns="91440" bIns="45720" rtlCol="0" anchor="ctr"/>
          <a:lstStyle>
            <a:lvl1pPr>
              <a:defRPr lang="en-US"/>
            </a:lvl1pPr>
          </a:lstStyle>
          <a:p>
            <a:fld id="{48A87A34-81AB-432B-8DAE-1953F412C126}" type="datetimeFigureOut">
              <a:rPr lang="en-US" smtClean="0"/>
              <a:pPr/>
              <a:t>27-Nov-24</a:t>
            </a:fld>
            <a:endParaRPr lang="en-US" dirty="0"/>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6691169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75" name="Group 74"/>
          <p:cNvGrpSpPr/>
          <p:nvPr/>
        </p:nvGrpSpPr>
        <p:grpSpPr>
          <a:xfrm>
            <a:off x="-417513"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800144"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1"/>
          </a:xfrm>
        </p:spPr>
        <p:txBody>
          <a:bodyPr/>
          <a:lstStyle>
            <a:lvl1pPr>
              <a:defRPr>
                <a:solidFill>
                  <a:srgbClr val="FFFE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5109983" y="794719"/>
            <a:ext cx="6275035" cy="525709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27-Nov-24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7993447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75" name="Group 74"/>
          <p:cNvGrpSpPr/>
          <p:nvPr/>
        </p:nvGrpSpPr>
        <p:grpSpPr>
          <a:xfrm flipH="1">
            <a:off x="0"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7718948"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807437" y="2349925"/>
            <a:ext cx="3501195" cy="2456442"/>
          </a:xfrm>
        </p:spPr>
        <p:txBody>
          <a:bodyPr vert="eaVert"/>
          <a:lstStyle>
            <a:lvl1pPr algn="l">
              <a:lnSpc>
                <a:spcPct val="80000"/>
              </a:lnSpc>
              <a:defRPr>
                <a:solidFill>
                  <a:srgbClr val="FFFE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802747" y="798444"/>
            <a:ext cx="6268622" cy="525730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04672" y="320040"/>
            <a:ext cx="3657600" cy="320040"/>
          </a:xfrm>
        </p:spPr>
        <p:txBody>
          <a:bodyPr/>
          <a:lstStyle/>
          <a:p>
            <a:fld id="{48A87A34-81AB-432B-8DAE-1953F412C126}" type="datetimeFigureOut">
              <a:rPr lang="en-US" smtClean="0"/>
              <a:t>27-Nov-24</a:t>
            </a:fld>
            <a:endParaRPr lang="en-US" dirty="0"/>
          </a:p>
        </p:txBody>
      </p:sp>
      <p:sp>
        <p:nvSpPr>
          <p:cNvPr id="5" name="Footer Placeholder 4"/>
          <p:cNvSpPr>
            <a:spLocks noGrp="1"/>
          </p:cNvSpPr>
          <p:nvPr>
            <p:ph type="ftr" sz="quarter" idx="11"/>
          </p:nvPr>
        </p:nvSpPr>
        <p:spPr>
          <a:xfrm>
            <a:off x="804672" y="6227064"/>
            <a:ext cx="10588752" cy="320040"/>
          </a:xfrm>
        </p:spPr>
        <p:txBody>
          <a:body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5463695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80" name="Group 79"/>
          <p:cNvGrpSpPr/>
          <p:nvPr/>
        </p:nvGrpSpPr>
        <p:grpSpPr>
          <a:xfrm>
            <a:off x="-417513" y="0"/>
            <a:ext cx="12584114" cy="6853238"/>
            <a:chOff x="-417513" y="0"/>
            <a:chExt cx="12584114" cy="6853238"/>
          </a:xfrm>
        </p:grpSpPr>
        <p:sp>
          <p:nvSpPr>
            <p:cNvPr id="81"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0"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1"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7" name="Group 26"/>
          <p:cNvGrpSpPr/>
          <p:nvPr/>
        </p:nvGrpSpPr>
        <p:grpSpPr>
          <a:xfrm>
            <a:off x="800144" y="1699589"/>
            <a:ext cx="3674476" cy="3470421"/>
            <a:chOff x="697883" y="1816768"/>
            <a:chExt cx="3674476" cy="3470421"/>
          </a:xfrm>
        </p:grpSpPr>
        <p:sp>
          <p:nvSpPr>
            <p:cNvPr id="28" name="Rectangle 27"/>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Rectangle 29"/>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49925"/>
            <a:ext cx="3498979" cy="2456442"/>
          </a:xfrm>
        </p:spPr>
        <p:txBody>
          <a:bodyPr/>
          <a:lstStyle>
            <a:lvl1pPr>
              <a:defRPr>
                <a:solidFill>
                  <a:srgbClr val="FFFEFF"/>
                </a:solidFill>
              </a:defRPr>
            </a:lvl1pPr>
          </a:lstStyle>
          <a:p>
            <a:r>
              <a:rPr lang="en-US"/>
              <a:t>Click to edit Master title style</a:t>
            </a:r>
            <a:endParaRPr lang="en-US" dirty="0"/>
          </a:p>
        </p:txBody>
      </p:sp>
      <p:sp>
        <p:nvSpPr>
          <p:cNvPr id="3" name="Content Placeholder 2"/>
          <p:cNvSpPr>
            <a:spLocks noGrp="1"/>
          </p:cNvSpPr>
          <p:nvPr>
            <p:ph idx="1"/>
          </p:nvPr>
        </p:nvSpPr>
        <p:spPr>
          <a:xfrm>
            <a:off x="5118447" y="803186"/>
            <a:ext cx="6281873" cy="5248622"/>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27-Nov-24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010671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77" name="Group 76"/>
          <p:cNvGrpSpPr/>
          <p:nvPr/>
        </p:nvGrpSpPr>
        <p:grpSpPr>
          <a:xfrm>
            <a:off x="-329674" y="-59376"/>
            <a:ext cx="12515851" cy="6923798"/>
            <a:chOff x="-329674" y="-51881"/>
            <a:chExt cx="12515851" cy="6923798"/>
          </a:xfrm>
        </p:grpSpPr>
        <p:sp>
          <p:nvSpPr>
            <p:cNvPr id="78"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3259545" y="1186483"/>
            <a:ext cx="5666145" cy="4477933"/>
            <a:chOff x="3259545" y="1186483"/>
            <a:chExt cx="5666145" cy="4477933"/>
          </a:xfrm>
        </p:grpSpPr>
        <p:sp>
          <p:nvSpPr>
            <p:cNvPr id="99" name="Rectangle 98"/>
            <p:cNvSpPr/>
            <p:nvPr/>
          </p:nvSpPr>
          <p:spPr>
            <a:xfrm>
              <a:off x="3259545" y="1186483"/>
              <a:ext cx="5657881"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1" name="Rectangle 100"/>
            <p:cNvSpPr/>
            <p:nvPr/>
          </p:nvSpPr>
          <p:spPr>
            <a:xfrm>
              <a:off x="3259545" y="1991156"/>
              <a:ext cx="5666145"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3344216" y="2074730"/>
            <a:ext cx="5490224" cy="1689390"/>
          </a:xfrm>
        </p:spPr>
        <p:txBody>
          <a:bodyPr bIns="0" anchor="b">
            <a:normAutofit/>
          </a:bodyPr>
          <a:lstStyle>
            <a:lvl1pPr algn="ctr">
              <a:defRPr sz="4400">
                <a:solidFill>
                  <a:srgbClr val="FFFE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3344215" y="3846851"/>
            <a:ext cx="5490223" cy="1383770"/>
          </a:xfrm>
        </p:spPr>
        <p:txBody>
          <a:bodyPr tIns="0">
            <a:normAutofit/>
          </a:bodyPr>
          <a:lstStyle>
            <a:lvl1pPr marL="0" indent="0" algn="ctr">
              <a:buNone/>
              <a:defRPr sz="1800">
                <a:solidFill>
                  <a:srgbClr val="FFFEFF"/>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04672" y="320040"/>
            <a:ext cx="3657600" cy="320040"/>
          </a:xfrm>
        </p:spPr>
        <p:txBody>
          <a:bodyPr/>
          <a:lstStyle/>
          <a:p>
            <a:fld id="{48A87A34-81AB-432B-8DAE-1953F412C126}" type="datetimeFigureOut">
              <a:rPr lang="en-US" smtClean="0"/>
              <a:t>27-Nov-24</a:t>
            </a:fld>
            <a:endParaRPr lang="en-US" dirty="0"/>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886583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37" name="Group 36"/>
          <p:cNvGrpSpPr/>
          <p:nvPr/>
        </p:nvGrpSpPr>
        <p:grpSpPr>
          <a:xfrm>
            <a:off x="-417513" y="0"/>
            <a:ext cx="12584114" cy="6853238"/>
            <a:chOff x="-417513" y="0"/>
            <a:chExt cx="12584114" cy="6853238"/>
          </a:xfrm>
        </p:grpSpPr>
        <p:sp>
          <p:nvSpPr>
            <p:cNvPr id="3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59" name="Group 58"/>
          <p:cNvGrpSpPr/>
          <p:nvPr/>
        </p:nvGrpSpPr>
        <p:grpSpPr>
          <a:xfrm>
            <a:off x="800144" y="1699589"/>
            <a:ext cx="3674476" cy="3470421"/>
            <a:chOff x="697883" y="1816768"/>
            <a:chExt cx="3674476" cy="3470421"/>
          </a:xfrm>
        </p:grpSpPr>
        <p:sp>
          <p:nvSpPr>
            <p:cNvPr id="60" name="Rectangle 59"/>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 name="Rectangle 61"/>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0" y="2339669"/>
            <a:ext cx="3500828" cy="2470065"/>
          </a:xfrm>
        </p:spPr>
        <p:txBody>
          <a:bodyPr lIns="91440" tIns="91440" rIns="91440" bIns="91440"/>
          <a:lstStyle>
            <a:lvl1pPr>
              <a:defRPr>
                <a:solidFill>
                  <a:srgbClr val="FFFE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5120878" y="803187"/>
            <a:ext cx="6269591" cy="238265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118447" y="3672162"/>
            <a:ext cx="6272022" cy="23835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804672" y="320040"/>
            <a:ext cx="3657600" cy="320040"/>
          </a:xfrm>
        </p:spPr>
        <p:txBody>
          <a:bodyPr/>
          <a:lstStyle/>
          <a:p>
            <a:fld id="{48A87A34-81AB-432B-8DAE-1953F412C126}" type="datetimeFigureOut">
              <a:rPr lang="en-US" smtClean="0"/>
              <a:t>27-Nov-24</a:t>
            </a:fld>
            <a:endParaRPr lang="en-US" dirty="0"/>
          </a:p>
        </p:txBody>
      </p:sp>
      <p:sp>
        <p:nvSpPr>
          <p:cNvPr id="6" name="Footer Placeholder 5"/>
          <p:cNvSpPr>
            <a:spLocks noGrp="1"/>
          </p:cNvSpPr>
          <p:nvPr>
            <p:ph type="ftr" sz="quarter" idx="11"/>
          </p:nvPr>
        </p:nvSpPr>
        <p:spPr>
          <a:xfrm>
            <a:off x="804672" y="6227064"/>
            <a:ext cx="10588752" cy="320040"/>
          </a:xfrm>
        </p:spPr>
        <p:txBody>
          <a:bodyPr/>
          <a:lstStyle/>
          <a:p>
            <a:endParaRPr lang="en-US" dirty="0"/>
          </a:p>
        </p:txBody>
      </p:sp>
      <p:sp>
        <p:nvSpPr>
          <p:cNvPr id="7" name="Slide Number Placeholder 6"/>
          <p:cNvSpPr>
            <a:spLocks noGrp="1"/>
          </p:cNvSpPr>
          <p:nvPr>
            <p:ph type="sldNum" sz="quarter" idx="12"/>
          </p:nvPr>
        </p:nvSpPr>
        <p:spPr>
          <a:xfrm>
            <a:off x="10469880" y="320040"/>
            <a:ext cx="914400" cy="320040"/>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5127855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39" name="Group 38"/>
          <p:cNvGrpSpPr/>
          <p:nvPr/>
        </p:nvGrpSpPr>
        <p:grpSpPr>
          <a:xfrm>
            <a:off x="-417513" y="0"/>
            <a:ext cx="12584114" cy="6853238"/>
            <a:chOff x="-417513" y="0"/>
            <a:chExt cx="12584114" cy="6853238"/>
          </a:xfrm>
        </p:grpSpPr>
        <p:sp>
          <p:nvSpPr>
            <p:cNvPr id="40"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2"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6"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5"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6"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7"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9"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0"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61" name="Group 60"/>
          <p:cNvGrpSpPr/>
          <p:nvPr/>
        </p:nvGrpSpPr>
        <p:grpSpPr>
          <a:xfrm>
            <a:off x="800144" y="1699589"/>
            <a:ext cx="3674476" cy="3470421"/>
            <a:chOff x="697883" y="1816768"/>
            <a:chExt cx="3674476" cy="3470421"/>
          </a:xfrm>
        </p:grpSpPr>
        <p:sp>
          <p:nvSpPr>
            <p:cNvPr id="62" name="Rectangle 6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 name="Rectangle 63"/>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1" y="2363915"/>
            <a:ext cx="3500828" cy="2460497"/>
          </a:xfrm>
        </p:spPr>
        <p:txBody>
          <a:bodyPr lIns="91440" tIns="91440" rIns="91440" bIns="91440"/>
          <a:lstStyle>
            <a:lvl1pPr>
              <a:defRPr>
                <a:solidFill>
                  <a:srgbClr val="FFFE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5125137" y="803185"/>
            <a:ext cx="6265088"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125305" y="1488985"/>
            <a:ext cx="6264350" cy="169685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118653" y="3665887"/>
            <a:ext cx="6264414"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18447" y="4351687"/>
            <a:ext cx="6265588" cy="17040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804672" y="320040"/>
            <a:ext cx="3657600" cy="320040"/>
          </a:xfrm>
        </p:spPr>
        <p:txBody>
          <a:bodyPr/>
          <a:lstStyle/>
          <a:p>
            <a:fld id="{48A87A34-81AB-432B-8DAE-1953F412C126}" type="datetimeFigureOut">
              <a:rPr lang="en-US" smtClean="0"/>
              <a:t>27-Nov-24</a:t>
            </a:fld>
            <a:endParaRPr lang="en-US" dirty="0"/>
          </a:p>
        </p:txBody>
      </p:sp>
      <p:sp>
        <p:nvSpPr>
          <p:cNvPr id="8" name="Footer Placeholder 7"/>
          <p:cNvSpPr>
            <a:spLocks noGrp="1"/>
          </p:cNvSpPr>
          <p:nvPr>
            <p:ph type="ftr" sz="quarter" idx="11"/>
          </p:nvPr>
        </p:nvSpPr>
        <p:spPr>
          <a:xfrm>
            <a:off x="804672" y="6227064"/>
            <a:ext cx="10588752" cy="320040"/>
          </a:xfrm>
        </p:spPr>
        <p:txBody>
          <a:bodyPr/>
          <a:lstStyle/>
          <a:p>
            <a:endParaRPr lang="en-US" dirty="0"/>
          </a:p>
        </p:txBody>
      </p:sp>
      <p:sp>
        <p:nvSpPr>
          <p:cNvPr id="9" name="Slide Number Placeholder 8"/>
          <p:cNvSpPr>
            <a:spLocks noGrp="1"/>
          </p:cNvSpPr>
          <p:nvPr>
            <p:ph type="sldNum" sz="quarter" idx="12"/>
          </p:nvPr>
        </p:nvSpPr>
        <p:spPr>
          <a:xfrm>
            <a:off x="10469880" y="320040"/>
            <a:ext cx="914400" cy="320040"/>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804470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77" name="Group 76"/>
          <p:cNvGrpSpPr/>
          <p:nvPr/>
        </p:nvGrpSpPr>
        <p:grpSpPr>
          <a:xfrm>
            <a:off x="-417513" y="0"/>
            <a:ext cx="12584114" cy="6853238"/>
            <a:chOff x="-417513" y="0"/>
            <a:chExt cx="12584114" cy="6853238"/>
          </a:xfrm>
        </p:grpSpPr>
        <p:sp>
          <p:nvSpPr>
            <p:cNvPr id="7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4" name="Group 23"/>
          <p:cNvGrpSpPr/>
          <p:nvPr/>
        </p:nvGrpSpPr>
        <p:grpSpPr>
          <a:xfrm>
            <a:off x="800144" y="1699589"/>
            <a:ext cx="3674476" cy="3470421"/>
            <a:chOff x="697883" y="1816768"/>
            <a:chExt cx="3674476" cy="3470421"/>
          </a:xfrm>
        </p:grpSpPr>
        <p:sp>
          <p:nvSpPr>
            <p:cNvPr id="25" name="Rectangle 24"/>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2"/>
          </a:xfrm>
        </p:spPr>
        <p:txBody>
          <a:bodyPr/>
          <a:lstStyle>
            <a:lvl1pPr>
              <a:defRPr>
                <a:solidFill>
                  <a:srgbClr val="FFFEFF"/>
                </a:solidFill>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27-Nov-24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6989163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04672" y="320040"/>
            <a:ext cx="3657600" cy="320040"/>
          </a:xfrm>
        </p:spPr>
        <p:txBody>
          <a:bodyPr/>
          <a:lstStyle/>
          <a:p>
            <a:fld id="{48A87A34-81AB-432B-8DAE-1953F412C126}" type="datetimeFigureOut">
              <a:rPr lang="en-US" smtClean="0"/>
              <a:t>27-Nov-24</a:t>
            </a:fld>
            <a:endParaRPr lang="en-US" dirty="0"/>
          </a:p>
        </p:txBody>
      </p:sp>
      <p:sp>
        <p:nvSpPr>
          <p:cNvPr id="3" name="Footer Placeholder 2"/>
          <p:cNvSpPr>
            <a:spLocks noGrp="1"/>
          </p:cNvSpPr>
          <p:nvPr>
            <p:ph type="ftr" sz="quarter" idx="11"/>
          </p:nvPr>
        </p:nvSpPr>
        <p:spPr>
          <a:xfrm>
            <a:off x="804672" y="6227064"/>
            <a:ext cx="10588752" cy="320040"/>
          </a:xfrm>
        </p:spPr>
        <p:txBody>
          <a:bodyPr/>
          <a:lstStyle/>
          <a:p>
            <a:endParaRPr lang="en-US" dirty="0"/>
          </a:p>
        </p:txBody>
      </p:sp>
      <p:sp>
        <p:nvSpPr>
          <p:cNvPr id="4" name="Slide Number Placeholder 3"/>
          <p:cNvSpPr>
            <a:spLocks noGrp="1"/>
          </p:cNvSpPr>
          <p:nvPr>
            <p:ph type="sldNum" sz="quarter" idx="12"/>
          </p:nvPr>
        </p:nvSpPr>
        <p:spPr>
          <a:xfrm>
            <a:off x="10469880" y="320040"/>
            <a:ext cx="914400" cy="320040"/>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7757721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74" name="Group 73"/>
          <p:cNvGrpSpPr/>
          <p:nvPr/>
        </p:nvGrpSpPr>
        <p:grpSpPr>
          <a:xfrm>
            <a:off x="-417513" y="0"/>
            <a:ext cx="12584114" cy="6853238"/>
            <a:chOff x="-417513" y="0"/>
            <a:chExt cx="12584114" cy="6853238"/>
          </a:xfrm>
        </p:grpSpPr>
        <p:sp>
          <p:nvSpPr>
            <p:cNvPr id="75"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6"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9"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1"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2"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1" name="Group 20"/>
          <p:cNvGrpSpPr/>
          <p:nvPr/>
        </p:nvGrpSpPr>
        <p:grpSpPr>
          <a:xfrm>
            <a:off x="800144" y="1699589"/>
            <a:ext cx="3674476" cy="3470421"/>
            <a:chOff x="697883" y="1816768"/>
            <a:chExt cx="3674476" cy="3470421"/>
          </a:xfrm>
        </p:grpSpPr>
        <p:sp>
          <p:nvSpPr>
            <p:cNvPr id="22" name="Rectangle 2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52026"/>
            <a:ext cx="3501197" cy="1223298"/>
          </a:xfrm>
        </p:spPr>
        <p:txBody>
          <a:bodyPr bIns="0" anchor="b">
            <a:noAutofit/>
          </a:bodyPr>
          <a:lstStyle>
            <a:lvl1pPr algn="ctr">
              <a:defRPr sz="3200">
                <a:solidFill>
                  <a:srgbClr val="FFFEFF"/>
                </a:solidFill>
              </a:defRPr>
            </a:lvl1pPr>
          </a:lstStyle>
          <a:p>
            <a:r>
              <a:rPr lang="en-US"/>
              <a:t>Click to edit Master title style</a:t>
            </a:r>
            <a:endParaRPr lang="en-US" dirty="0"/>
          </a:p>
        </p:txBody>
      </p:sp>
      <p:sp>
        <p:nvSpPr>
          <p:cNvPr id="3" name="Content Placeholder 2"/>
          <p:cNvSpPr>
            <a:spLocks noGrp="1"/>
          </p:cNvSpPr>
          <p:nvPr>
            <p:ph idx="1"/>
          </p:nvPr>
        </p:nvSpPr>
        <p:spPr>
          <a:xfrm>
            <a:off x="5109983" y="802809"/>
            <a:ext cx="6275035" cy="5249940"/>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88631" y="3580186"/>
            <a:ext cx="3501197" cy="1221164"/>
          </a:xfrm>
        </p:spPr>
        <p:txBody>
          <a:bodyPr/>
          <a:lstStyle>
            <a:lvl1pPr marL="0" indent="0" algn="ctr">
              <a:buNone/>
              <a:defRPr sz="16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27-Nov-24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8069780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73" name="Group 72"/>
          <p:cNvGrpSpPr/>
          <p:nvPr/>
        </p:nvGrpSpPr>
        <p:grpSpPr>
          <a:xfrm>
            <a:off x="-329674" y="-59376"/>
            <a:ext cx="12515851" cy="6923798"/>
            <a:chOff x="-329674" y="-51881"/>
            <a:chExt cx="12515851" cy="6923798"/>
          </a:xfrm>
        </p:grpSpPr>
        <p:sp>
          <p:nvSpPr>
            <p:cNvPr id="81"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76" name="Group 75"/>
          <p:cNvGrpSpPr/>
          <p:nvPr/>
        </p:nvGrpSpPr>
        <p:grpSpPr>
          <a:xfrm>
            <a:off x="805336" y="1698331"/>
            <a:ext cx="5941540" cy="3470421"/>
            <a:chOff x="805336" y="1698331"/>
            <a:chExt cx="5941540" cy="3470421"/>
          </a:xfrm>
        </p:grpSpPr>
        <p:sp>
          <p:nvSpPr>
            <p:cNvPr id="77" name="Rectangle 76"/>
            <p:cNvSpPr/>
            <p:nvPr/>
          </p:nvSpPr>
          <p:spPr>
            <a:xfrm>
              <a:off x="805336" y="1698331"/>
              <a:ext cx="5941540"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 name="Isosceles Triangle 9"/>
            <p:cNvSpPr/>
            <p:nvPr/>
          </p:nvSpPr>
          <p:spPr>
            <a:xfrm rot="10800000">
              <a:off x="3618113" y="4896349"/>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p:cNvSpPr/>
            <p:nvPr/>
          </p:nvSpPr>
          <p:spPr>
            <a:xfrm>
              <a:off x="805336" y="2274403"/>
              <a:ext cx="5941540"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 name="Picture Placeholder 2"/>
          <p:cNvSpPr>
            <a:spLocks noGrp="1" noChangeAspect="1"/>
          </p:cNvSpPr>
          <p:nvPr>
            <p:ph type="pic" idx="1"/>
          </p:nvPr>
        </p:nvSpPr>
        <p:spPr>
          <a:xfrm>
            <a:off x="7543510" y="0"/>
            <a:ext cx="4648490" cy="6858000"/>
          </a:xfrm>
          <a:solidFill>
            <a:schemeClr val="bg1">
              <a:lumMod val="65000"/>
              <a:lumOff val="3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 name="Title 1"/>
          <p:cNvSpPr>
            <a:spLocks noGrp="1"/>
          </p:cNvSpPr>
          <p:nvPr>
            <p:ph type="title"/>
          </p:nvPr>
        </p:nvSpPr>
        <p:spPr>
          <a:xfrm>
            <a:off x="885443" y="2360255"/>
            <a:ext cx="5776646" cy="1178032"/>
          </a:xfrm>
        </p:spPr>
        <p:txBody>
          <a:bodyPr bIns="0" anchor="b">
            <a:normAutofit/>
          </a:bodyPr>
          <a:lstStyle>
            <a:lvl1pPr>
              <a:defRPr sz="3600">
                <a:solidFill>
                  <a:srgbClr val="FFFE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885443" y="3545012"/>
            <a:ext cx="5776646" cy="1274198"/>
          </a:xfrm>
        </p:spPr>
        <p:txBody>
          <a:bodyPr>
            <a:normAutofit/>
          </a:bodyPr>
          <a:lstStyle>
            <a:lvl1pPr marL="0" indent="0" algn="ctr">
              <a:buNone/>
              <a:defRPr sz="18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04672" y="320040"/>
            <a:ext cx="3657600" cy="320040"/>
          </a:xfrm>
        </p:spPr>
        <p:txBody>
          <a:bodyPr/>
          <a:lstStyle/>
          <a:p>
            <a:fld id="{48A87A34-81AB-432B-8DAE-1953F412C126}" type="datetimeFigureOut">
              <a:rPr lang="en-US" smtClean="0"/>
              <a:t>27-Nov-24</a:t>
            </a:fld>
            <a:endParaRPr lang="en-US" dirty="0"/>
          </a:p>
        </p:txBody>
      </p:sp>
      <p:sp>
        <p:nvSpPr>
          <p:cNvPr id="6" name="Footer Placeholder 5"/>
          <p:cNvSpPr>
            <a:spLocks noGrp="1"/>
          </p:cNvSpPr>
          <p:nvPr>
            <p:ph type="ftr" sz="quarter" idx="11"/>
          </p:nvPr>
        </p:nvSpPr>
        <p:spPr>
          <a:xfrm>
            <a:off x="804672" y="6227064"/>
            <a:ext cx="5942203" cy="320040"/>
          </a:xfrm>
        </p:spPr>
        <p:txBody>
          <a:bodyPr/>
          <a:lstStyle/>
          <a:p>
            <a:endParaRPr lang="en-US" dirty="0"/>
          </a:p>
        </p:txBody>
      </p:sp>
      <p:sp>
        <p:nvSpPr>
          <p:cNvPr id="7" name="Slide Number Placeholder 6"/>
          <p:cNvSpPr>
            <a:spLocks noGrp="1"/>
          </p:cNvSpPr>
          <p:nvPr>
            <p:ph type="sldNum" sz="quarter" idx="12"/>
          </p:nvPr>
        </p:nvSpPr>
        <p:spPr>
          <a:xfrm>
            <a:off x="5828377" y="320040"/>
            <a:ext cx="914400" cy="320040"/>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131868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1161" y="2358391"/>
            <a:ext cx="3498667" cy="2456485"/>
          </a:xfrm>
          <a:prstGeom prst="rect">
            <a:avLst/>
          </a:prstGeom>
        </p:spPr>
        <p:txBody>
          <a:bodyPr vert="horz" lIns="228600" tIns="228600" rIns="228600" bIns="22860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434982" y="794719"/>
            <a:ext cx="5950036" cy="525709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04672" y="320040"/>
            <a:ext cx="3657600" cy="320040"/>
          </a:xfrm>
          <a:prstGeom prst="rect">
            <a:avLst/>
          </a:prstGeom>
        </p:spPr>
        <p:txBody>
          <a:bodyPr vert="horz" lIns="91440" tIns="45720" rIns="91440" bIns="45720" rtlCol="0" anchor="ctr"/>
          <a:lstStyle>
            <a:lvl1pPr algn="l">
              <a:defRPr sz="1000">
                <a:solidFill>
                  <a:schemeClr val="tx1">
                    <a:tint val="75000"/>
                  </a:schemeClr>
                </a:solidFill>
              </a:defRPr>
            </a:lvl1pPr>
          </a:lstStyle>
          <a:p>
            <a:fld id="{48A87A34-81AB-432B-8DAE-1953F412C126}" type="datetimeFigureOut">
              <a:rPr lang="en-US" smtClean="0"/>
              <a:pPr/>
              <a:t>27-Nov-24</a:t>
            </a:fld>
            <a:endParaRPr lang="en-US" dirty="0"/>
          </a:p>
        </p:txBody>
      </p:sp>
      <p:sp>
        <p:nvSpPr>
          <p:cNvPr id="5" name="Footer Placeholder 4"/>
          <p:cNvSpPr>
            <a:spLocks noGrp="1"/>
          </p:cNvSpPr>
          <p:nvPr>
            <p:ph type="ftr" sz="quarter" idx="3"/>
          </p:nvPr>
        </p:nvSpPr>
        <p:spPr>
          <a:xfrm>
            <a:off x="804672" y="6227064"/>
            <a:ext cx="10588752" cy="320040"/>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469880" y="320040"/>
            <a:ext cx="914400" cy="320040"/>
          </a:xfrm>
          <a:prstGeom prst="rect">
            <a:avLst/>
          </a:prstGeom>
        </p:spPr>
        <p:txBody>
          <a:bodyPr vert="horz" lIns="91440" tIns="45720" rIns="91440" bIns="45720" rtlCol="0" anchor="ctr"/>
          <a:lstStyle>
            <a:lvl1pPr algn="r">
              <a:defRPr sz="1000">
                <a:solidFill>
                  <a:schemeClr val="tx1">
                    <a:tint val="75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821652348"/>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txStyles>
    <p:title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58EC77-7472-4110-9C41-2713A948A946}"/>
              </a:ext>
            </a:extLst>
          </p:cNvPr>
          <p:cNvSpPr>
            <a:spLocks noGrp="1"/>
          </p:cNvSpPr>
          <p:nvPr>
            <p:ph type="ctrTitle"/>
          </p:nvPr>
        </p:nvSpPr>
        <p:spPr/>
        <p:txBody>
          <a:bodyPr/>
          <a:lstStyle/>
          <a:p>
            <a:r>
              <a:rPr lang="en-US" dirty="0"/>
              <a:t>Finance &amp; Accounts</a:t>
            </a:r>
            <a:endParaRPr lang="en-IN" dirty="0"/>
          </a:p>
        </p:txBody>
      </p:sp>
    </p:spTree>
    <p:extLst>
      <p:ext uri="{BB962C8B-B14F-4D97-AF65-F5344CB8AC3E}">
        <p14:creationId xmlns:p14="http://schemas.microsoft.com/office/powerpoint/2010/main" val="11710374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3E7DD-FAFE-43EA-B6CE-BDD7FE0CB07C}"/>
              </a:ext>
            </a:extLst>
          </p:cNvPr>
          <p:cNvSpPr>
            <a:spLocks noGrp="1"/>
          </p:cNvSpPr>
          <p:nvPr>
            <p:ph type="title" idx="4294967295"/>
          </p:nvPr>
        </p:nvSpPr>
        <p:spPr>
          <a:xfrm>
            <a:off x="0" y="17463"/>
            <a:ext cx="12192000" cy="796925"/>
          </a:xfrm>
        </p:spPr>
        <p:txBody>
          <a:bodyPr>
            <a:normAutofit fontScale="90000"/>
          </a:bodyPr>
          <a:lstStyle/>
          <a:p>
            <a:r>
              <a:rPr lang="en-US" b="1" dirty="0"/>
              <a:t>Investment Contd.</a:t>
            </a:r>
            <a:endParaRPr lang="en-IN" b="1" dirty="0"/>
          </a:p>
        </p:txBody>
      </p:sp>
      <p:sp>
        <p:nvSpPr>
          <p:cNvPr id="5" name="Text Placeholder 4">
            <a:extLst>
              <a:ext uri="{FF2B5EF4-FFF2-40B4-BE49-F238E27FC236}">
                <a16:creationId xmlns:a16="http://schemas.microsoft.com/office/drawing/2014/main" id="{262EFF15-CF9F-4AA6-8FD9-02D02290C518}"/>
              </a:ext>
            </a:extLst>
          </p:cNvPr>
          <p:cNvSpPr>
            <a:spLocks noGrp="1"/>
          </p:cNvSpPr>
          <p:nvPr>
            <p:ph type="body" sz="quarter" idx="4294967295"/>
          </p:nvPr>
        </p:nvSpPr>
        <p:spPr>
          <a:xfrm>
            <a:off x="2" y="567740"/>
            <a:ext cx="12191998" cy="685800"/>
          </a:xfrm>
        </p:spPr>
        <p:txBody>
          <a:bodyPr>
            <a:normAutofit/>
          </a:bodyPr>
          <a:lstStyle/>
          <a:p>
            <a:pPr algn="ctr"/>
            <a:r>
              <a:rPr lang="en-US" sz="2400" b="1" dirty="0">
                <a:solidFill>
                  <a:srgbClr val="FF0000"/>
                </a:solidFill>
              </a:rPr>
              <a:t>Regulations – Exposure Norms</a:t>
            </a:r>
            <a:endParaRPr lang="en-IN" sz="2400" b="1" dirty="0">
              <a:solidFill>
                <a:srgbClr val="FF0000"/>
              </a:solidFill>
            </a:endParaRPr>
          </a:p>
        </p:txBody>
      </p:sp>
      <p:sp>
        <p:nvSpPr>
          <p:cNvPr id="8" name="Title 1">
            <a:extLst>
              <a:ext uri="{FF2B5EF4-FFF2-40B4-BE49-F238E27FC236}">
                <a16:creationId xmlns:a16="http://schemas.microsoft.com/office/drawing/2014/main" id="{321CE954-3B80-42E6-8F45-1DFC986B4BA8}"/>
              </a:ext>
            </a:extLst>
          </p:cNvPr>
          <p:cNvSpPr txBox="1">
            <a:spLocks/>
          </p:cNvSpPr>
          <p:nvPr/>
        </p:nvSpPr>
        <p:spPr>
          <a:xfrm>
            <a:off x="8021" y="946485"/>
            <a:ext cx="12192000" cy="5759116"/>
          </a:xfrm>
          <a:prstGeom prst="rect">
            <a:avLst/>
          </a:prstGeom>
        </p:spPr>
        <p:txBody>
          <a:bodyPr vert="horz" lIns="228600" tIns="228600" rIns="228600" bIns="228600" rtlCol="0" anchor="ctr">
            <a:normAutofit fontScale="97500"/>
          </a:bodyPr>
          <a:lst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a:lstStyle>
          <a:p>
            <a:pPr algn="l"/>
            <a:endParaRPr lang="en-IN" sz="2400" b="1" dirty="0"/>
          </a:p>
        </p:txBody>
      </p:sp>
      <p:sp>
        <p:nvSpPr>
          <p:cNvPr id="9" name="Text Placeholder 4">
            <a:extLst>
              <a:ext uri="{FF2B5EF4-FFF2-40B4-BE49-F238E27FC236}">
                <a16:creationId xmlns:a16="http://schemas.microsoft.com/office/drawing/2014/main" id="{A3326F8F-9876-46EA-B7F3-9AE9208E9281}"/>
              </a:ext>
            </a:extLst>
          </p:cNvPr>
          <p:cNvSpPr txBox="1">
            <a:spLocks/>
          </p:cNvSpPr>
          <p:nvPr/>
        </p:nvSpPr>
        <p:spPr>
          <a:xfrm>
            <a:off x="2" y="1106905"/>
            <a:ext cx="12191998" cy="5598696"/>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a:lstStyle>
          <a:p>
            <a:r>
              <a:rPr lang="en-US" sz="2000" dirty="0"/>
              <a:t>Investment in securitized assets [Mortgaged Backed Securities (MBS) / Asset Backed Securities (ABS) / Security Receipts (SR)] both under approved and other investment category shall not exceed 5% of Investment Asset in the case of General companies. Approved Investment in MBS / ABS with underlying Housing or Infrastructure Assets shall not exceed 5% of investment assets in the case of General companies</a:t>
            </a:r>
          </a:p>
          <a:p>
            <a:r>
              <a:rPr lang="en-US" sz="2000" dirty="0"/>
              <a:t>The exposure limit for financial and insurance activities shall stand at 25% of investment assets for all insurers.</a:t>
            </a:r>
          </a:p>
          <a:p>
            <a:r>
              <a:rPr lang="en-US" sz="2000" dirty="0"/>
              <a:t>Investment in FDs shall not exceed 15% of Investment Assets in the case of General Insurer</a:t>
            </a:r>
          </a:p>
          <a:p>
            <a:r>
              <a:rPr lang="en-US" sz="2000" dirty="0"/>
              <a:t>The investee company debt exposure, in Housing Finance Companies, rated not less than AA+, shall be up to 20% of paid-up share capital, free reserves (excluding revaluation reserve) and debentures / bonds (incl. CPs) or amount under Reg. 9(B)(</a:t>
            </a:r>
            <a:r>
              <a:rPr lang="en-US" sz="2000" dirty="0" err="1"/>
              <a:t>i</a:t>
            </a:r>
            <a:r>
              <a:rPr lang="en-US" sz="2000" dirty="0"/>
              <a:t>) whichever is lower. The 20% limit mentioned herein can be further increased by an additional 5% with the prior approval of Board of Insurer. All exposure norms applicable to group, promoter group shall be applicable to all investments made in a Housing Finance Company</a:t>
            </a:r>
            <a:endParaRPr lang="en-IN" sz="2000" b="1" dirty="0">
              <a:solidFill>
                <a:srgbClr val="FF0000"/>
              </a:solidFill>
            </a:endParaRPr>
          </a:p>
        </p:txBody>
      </p:sp>
    </p:spTree>
    <p:extLst>
      <p:ext uri="{BB962C8B-B14F-4D97-AF65-F5344CB8AC3E}">
        <p14:creationId xmlns:p14="http://schemas.microsoft.com/office/powerpoint/2010/main" val="30829754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3E7DD-FAFE-43EA-B6CE-BDD7FE0CB07C}"/>
              </a:ext>
            </a:extLst>
          </p:cNvPr>
          <p:cNvSpPr>
            <a:spLocks noGrp="1"/>
          </p:cNvSpPr>
          <p:nvPr>
            <p:ph type="title" idx="4294967295"/>
          </p:nvPr>
        </p:nvSpPr>
        <p:spPr>
          <a:xfrm>
            <a:off x="0" y="17463"/>
            <a:ext cx="12192000" cy="796925"/>
          </a:xfrm>
        </p:spPr>
        <p:txBody>
          <a:bodyPr>
            <a:normAutofit fontScale="90000"/>
          </a:bodyPr>
          <a:lstStyle/>
          <a:p>
            <a:r>
              <a:rPr lang="en-US" b="1" dirty="0"/>
              <a:t>Investment Contd.</a:t>
            </a:r>
            <a:endParaRPr lang="en-IN" b="1" dirty="0"/>
          </a:p>
        </p:txBody>
      </p:sp>
      <p:sp>
        <p:nvSpPr>
          <p:cNvPr id="5" name="Text Placeholder 4">
            <a:extLst>
              <a:ext uri="{FF2B5EF4-FFF2-40B4-BE49-F238E27FC236}">
                <a16:creationId xmlns:a16="http://schemas.microsoft.com/office/drawing/2014/main" id="{262EFF15-CF9F-4AA6-8FD9-02D02290C518}"/>
              </a:ext>
            </a:extLst>
          </p:cNvPr>
          <p:cNvSpPr>
            <a:spLocks noGrp="1"/>
          </p:cNvSpPr>
          <p:nvPr>
            <p:ph type="body" sz="quarter" idx="4294967295"/>
          </p:nvPr>
        </p:nvSpPr>
        <p:spPr>
          <a:xfrm>
            <a:off x="2" y="567740"/>
            <a:ext cx="12191998" cy="685800"/>
          </a:xfrm>
        </p:spPr>
        <p:txBody>
          <a:bodyPr>
            <a:normAutofit/>
          </a:bodyPr>
          <a:lstStyle/>
          <a:p>
            <a:pPr algn="ctr"/>
            <a:r>
              <a:rPr lang="en-US" sz="2400" dirty="0">
                <a:solidFill>
                  <a:schemeClr val="accent1"/>
                </a:solidFill>
              </a:rPr>
              <a:t>Returns to be submitted by an Insurer</a:t>
            </a:r>
            <a:endParaRPr lang="en-IN" sz="2400" b="1" dirty="0">
              <a:solidFill>
                <a:schemeClr val="accent1"/>
              </a:solidFill>
            </a:endParaRPr>
          </a:p>
        </p:txBody>
      </p:sp>
      <p:sp>
        <p:nvSpPr>
          <p:cNvPr id="8" name="Title 1">
            <a:extLst>
              <a:ext uri="{FF2B5EF4-FFF2-40B4-BE49-F238E27FC236}">
                <a16:creationId xmlns:a16="http://schemas.microsoft.com/office/drawing/2014/main" id="{321CE954-3B80-42E6-8F45-1DFC986B4BA8}"/>
              </a:ext>
            </a:extLst>
          </p:cNvPr>
          <p:cNvSpPr txBox="1">
            <a:spLocks/>
          </p:cNvSpPr>
          <p:nvPr/>
        </p:nvSpPr>
        <p:spPr>
          <a:xfrm>
            <a:off x="8021" y="946485"/>
            <a:ext cx="12192000" cy="5759116"/>
          </a:xfrm>
          <a:prstGeom prst="rect">
            <a:avLst/>
          </a:prstGeom>
        </p:spPr>
        <p:txBody>
          <a:bodyPr vert="horz" lIns="228600" tIns="228600" rIns="228600" bIns="228600" rtlCol="0" anchor="ctr">
            <a:normAutofit fontScale="97500"/>
          </a:bodyPr>
          <a:lst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a:lstStyle>
          <a:p>
            <a:pPr algn="l"/>
            <a:endParaRPr lang="en-IN" sz="2400" b="1" dirty="0"/>
          </a:p>
        </p:txBody>
      </p:sp>
      <p:pic>
        <p:nvPicPr>
          <p:cNvPr id="10" name="Picture 9">
            <a:extLst>
              <a:ext uri="{FF2B5EF4-FFF2-40B4-BE49-F238E27FC236}">
                <a16:creationId xmlns:a16="http://schemas.microsoft.com/office/drawing/2014/main" id="{9C24F50A-ED05-47B6-8B70-8798FF3A23AD}"/>
              </a:ext>
            </a:extLst>
          </p:cNvPr>
          <p:cNvPicPr>
            <a:picLocks noChangeAspect="1"/>
          </p:cNvPicPr>
          <p:nvPr/>
        </p:nvPicPr>
        <p:blipFill>
          <a:blip r:embed="rId2"/>
          <a:stretch>
            <a:fillRect/>
          </a:stretch>
        </p:blipFill>
        <p:spPr>
          <a:xfrm>
            <a:off x="128336" y="1051760"/>
            <a:ext cx="11678653" cy="5653842"/>
          </a:xfrm>
          <a:prstGeom prst="rect">
            <a:avLst/>
          </a:prstGeom>
        </p:spPr>
      </p:pic>
    </p:spTree>
    <p:extLst>
      <p:ext uri="{BB962C8B-B14F-4D97-AF65-F5344CB8AC3E}">
        <p14:creationId xmlns:p14="http://schemas.microsoft.com/office/powerpoint/2010/main" val="30263091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3E7DD-FAFE-43EA-B6CE-BDD7FE0CB07C}"/>
              </a:ext>
            </a:extLst>
          </p:cNvPr>
          <p:cNvSpPr>
            <a:spLocks noGrp="1"/>
          </p:cNvSpPr>
          <p:nvPr>
            <p:ph type="title" idx="4294967295"/>
          </p:nvPr>
        </p:nvSpPr>
        <p:spPr>
          <a:xfrm>
            <a:off x="0" y="17463"/>
            <a:ext cx="12192000" cy="796925"/>
          </a:xfrm>
        </p:spPr>
        <p:txBody>
          <a:bodyPr>
            <a:normAutofit fontScale="90000"/>
          </a:bodyPr>
          <a:lstStyle/>
          <a:p>
            <a:r>
              <a:rPr lang="en-US" b="1" dirty="0"/>
              <a:t>Investment Contd.</a:t>
            </a:r>
            <a:endParaRPr lang="en-IN" b="1" dirty="0"/>
          </a:p>
        </p:txBody>
      </p:sp>
      <p:sp>
        <p:nvSpPr>
          <p:cNvPr id="5" name="Text Placeholder 4">
            <a:extLst>
              <a:ext uri="{FF2B5EF4-FFF2-40B4-BE49-F238E27FC236}">
                <a16:creationId xmlns:a16="http://schemas.microsoft.com/office/drawing/2014/main" id="{262EFF15-CF9F-4AA6-8FD9-02D02290C518}"/>
              </a:ext>
            </a:extLst>
          </p:cNvPr>
          <p:cNvSpPr>
            <a:spLocks noGrp="1"/>
          </p:cNvSpPr>
          <p:nvPr>
            <p:ph type="body" sz="quarter" idx="4294967295"/>
          </p:nvPr>
        </p:nvSpPr>
        <p:spPr>
          <a:xfrm>
            <a:off x="2" y="567740"/>
            <a:ext cx="12191998" cy="685800"/>
          </a:xfrm>
        </p:spPr>
        <p:txBody>
          <a:bodyPr>
            <a:normAutofit/>
          </a:bodyPr>
          <a:lstStyle/>
          <a:p>
            <a:pPr algn="ctr"/>
            <a:r>
              <a:rPr lang="en-IN" sz="2400" dirty="0">
                <a:solidFill>
                  <a:schemeClr val="accent1"/>
                </a:solidFill>
              </a:rPr>
              <a:t>Provisions on Investment Management </a:t>
            </a:r>
            <a:endParaRPr lang="en-IN" sz="2400" b="1" dirty="0">
              <a:solidFill>
                <a:schemeClr val="accent1"/>
              </a:solidFill>
            </a:endParaRPr>
          </a:p>
        </p:txBody>
      </p:sp>
      <p:sp>
        <p:nvSpPr>
          <p:cNvPr id="8" name="Title 1">
            <a:extLst>
              <a:ext uri="{FF2B5EF4-FFF2-40B4-BE49-F238E27FC236}">
                <a16:creationId xmlns:a16="http://schemas.microsoft.com/office/drawing/2014/main" id="{321CE954-3B80-42E6-8F45-1DFC986B4BA8}"/>
              </a:ext>
            </a:extLst>
          </p:cNvPr>
          <p:cNvSpPr txBox="1">
            <a:spLocks/>
          </p:cNvSpPr>
          <p:nvPr/>
        </p:nvSpPr>
        <p:spPr>
          <a:xfrm>
            <a:off x="8021" y="946485"/>
            <a:ext cx="12192000" cy="5759116"/>
          </a:xfrm>
          <a:prstGeom prst="rect">
            <a:avLst/>
          </a:prstGeom>
        </p:spPr>
        <p:txBody>
          <a:bodyPr vert="horz" lIns="228600" tIns="228600" rIns="228600" bIns="228600" rtlCol="0" anchor="ctr">
            <a:normAutofit fontScale="97500"/>
          </a:bodyPr>
          <a:lst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a:lstStyle>
          <a:p>
            <a:pPr algn="l"/>
            <a:endParaRPr lang="en-IN" sz="2400" b="1" dirty="0"/>
          </a:p>
        </p:txBody>
      </p:sp>
      <p:sp>
        <p:nvSpPr>
          <p:cNvPr id="9" name="Text Placeholder 4">
            <a:extLst>
              <a:ext uri="{FF2B5EF4-FFF2-40B4-BE49-F238E27FC236}">
                <a16:creationId xmlns:a16="http://schemas.microsoft.com/office/drawing/2014/main" id="{A3326F8F-9876-46EA-B7F3-9AE9208E9281}"/>
              </a:ext>
            </a:extLst>
          </p:cNvPr>
          <p:cNvSpPr txBox="1">
            <a:spLocks/>
          </p:cNvSpPr>
          <p:nvPr/>
        </p:nvSpPr>
        <p:spPr>
          <a:xfrm>
            <a:off x="2" y="1106905"/>
            <a:ext cx="12191998" cy="5598696"/>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a:lstStyle>
          <a:p>
            <a:r>
              <a:rPr lang="en-US" sz="2000" b="1" dirty="0"/>
              <a:t>Constitution of Investment Committee : </a:t>
            </a:r>
            <a:r>
              <a:rPr lang="en-US" sz="2000" dirty="0"/>
              <a:t>Every insurer shall constitute an Investment Committee which shall consist of a minimum of two non-executive directors of the Insurer, the Chief Executive Officer, Chief of Finance, Chief Risk Officer, Chief of Investment division, and the Appointed Actuary. The Board of the Insurer shall ensure that Chief of Finance, Chief of Investment and the Chief Risk Officer, shall fulfil the minimum qualification requirements specified in the regulations / guidelines issued by the Authority. The decisions taken by the Investment Committee shall be recorded and be open to inspection by the officers of the Authority.</a:t>
            </a:r>
          </a:p>
          <a:p>
            <a:r>
              <a:rPr lang="en-IN" sz="2000" b="1" dirty="0"/>
              <a:t>Investment Policy </a:t>
            </a:r>
            <a:r>
              <a:rPr lang="en-US" sz="2000" b="1" dirty="0"/>
              <a:t>: </a:t>
            </a:r>
            <a:r>
              <a:rPr lang="en-US" sz="2000" dirty="0"/>
              <a:t>Every Insurer shall draw up, an Investment Policy (IP) and place the same before its Board of Directors for its approval. Every insurer shall have a model code of conduct to prevent insider / personal trading of Officers involved in various levels of Investment Operations in compliance with SEBI (Prohibition of Insider Trading) Regulation, 1992 as amended from time to time and place the same before its Board of Directors for its approval.</a:t>
            </a:r>
            <a:endParaRPr lang="en-IN" sz="2000" b="1" dirty="0">
              <a:solidFill>
                <a:srgbClr val="FF0000"/>
              </a:solidFill>
            </a:endParaRPr>
          </a:p>
        </p:txBody>
      </p:sp>
    </p:spTree>
    <p:extLst>
      <p:ext uri="{BB962C8B-B14F-4D97-AF65-F5344CB8AC3E}">
        <p14:creationId xmlns:p14="http://schemas.microsoft.com/office/powerpoint/2010/main" val="8063500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3E7DD-FAFE-43EA-B6CE-BDD7FE0CB07C}"/>
              </a:ext>
            </a:extLst>
          </p:cNvPr>
          <p:cNvSpPr>
            <a:spLocks noGrp="1"/>
          </p:cNvSpPr>
          <p:nvPr>
            <p:ph type="title" idx="4294967295"/>
          </p:nvPr>
        </p:nvSpPr>
        <p:spPr>
          <a:xfrm>
            <a:off x="0" y="17463"/>
            <a:ext cx="12192000" cy="796925"/>
          </a:xfrm>
        </p:spPr>
        <p:txBody>
          <a:bodyPr>
            <a:normAutofit fontScale="90000"/>
          </a:bodyPr>
          <a:lstStyle/>
          <a:p>
            <a:r>
              <a:rPr lang="en-US" b="1" dirty="0"/>
              <a:t>Investment Contd.</a:t>
            </a:r>
            <a:endParaRPr lang="en-IN" b="1" dirty="0"/>
          </a:p>
        </p:txBody>
      </p:sp>
      <p:sp>
        <p:nvSpPr>
          <p:cNvPr id="5" name="Text Placeholder 4">
            <a:extLst>
              <a:ext uri="{FF2B5EF4-FFF2-40B4-BE49-F238E27FC236}">
                <a16:creationId xmlns:a16="http://schemas.microsoft.com/office/drawing/2014/main" id="{262EFF15-CF9F-4AA6-8FD9-02D02290C518}"/>
              </a:ext>
            </a:extLst>
          </p:cNvPr>
          <p:cNvSpPr>
            <a:spLocks noGrp="1"/>
          </p:cNvSpPr>
          <p:nvPr>
            <p:ph type="body" sz="quarter" idx="4294967295"/>
          </p:nvPr>
        </p:nvSpPr>
        <p:spPr>
          <a:xfrm>
            <a:off x="2" y="567740"/>
            <a:ext cx="12191998" cy="685800"/>
          </a:xfrm>
        </p:spPr>
        <p:txBody>
          <a:bodyPr>
            <a:normAutofit/>
          </a:bodyPr>
          <a:lstStyle/>
          <a:p>
            <a:pPr algn="ctr"/>
            <a:r>
              <a:rPr lang="en-US" sz="2400" b="1" dirty="0">
                <a:solidFill>
                  <a:schemeClr val="accent1"/>
                </a:solidFill>
              </a:rPr>
              <a:t>I</a:t>
            </a:r>
            <a:r>
              <a:rPr lang="en-IN" sz="2400" b="1" dirty="0" err="1">
                <a:solidFill>
                  <a:schemeClr val="accent1"/>
                </a:solidFill>
              </a:rPr>
              <a:t>nsurance</a:t>
            </a:r>
            <a:r>
              <a:rPr lang="en-IN" sz="2400" b="1" dirty="0">
                <a:solidFill>
                  <a:schemeClr val="accent1"/>
                </a:solidFill>
              </a:rPr>
              <a:t> Act, 1938 provisions related to Investments </a:t>
            </a:r>
          </a:p>
        </p:txBody>
      </p:sp>
      <p:sp>
        <p:nvSpPr>
          <p:cNvPr id="8" name="Title 1">
            <a:extLst>
              <a:ext uri="{FF2B5EF4-FFF2-40B4-BE49-F238E27FC236}">
                <a16:creationId xmlns:a16="http://schemas.microsoft.com/office/drawing/2014/main" id="{321CE954-3B80-42E6-8F45-1DFC986B4BA8}"/>
              </a:ext>
            </a:extLst>
          </p:cNvPr>
          <p:cNvSpPr txBox="1">
            <a:spLocks/>
          </p:cNvSpPr>
          <p:nvPr/>
        </p:nvSpPr>
        <p:spPr>
          <a:xfrm>
            <a:off x="8021" y="946485"/>
            <a:ext cx="12192000" cy="5759116"/>
          </a:xfrm>
          <a:prstGeom prst="rect">
            <a:avLst/>
          </a:prstGeom>
        </p:spPr>
        <p:txBody>
          <a:bodyPr vert="horz" lIns="228600" tIns="228600" rIns="228600" bIns="228600" rtlCol="0" anchor="ctr">
            <a:normAutofit fontScale="97500"/>
          </a:bodyPr>
          <a:lst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a:lstStyle>
          <a:p>
            <a:pPr algn="l"/>
            <a:endParaRPr lang="en-IN" sz="2400" b="1" dirty="0"/>
          </a:p>
        </p:txBody>
      </p:sp>
      <p:sp>
        <p:nvSpPr>
          <p:cNvPr id="9" name="Text Placeholder 4">
            <a:extLst>
              <a:ext uri="{FF2B5EF4-FFF2-40B4-BE49-F238E27FC236}">
                <a16:creationId xmlns:a16="http://schemas.microsoft.com/office/drawing/2014/main" id="{A3326F8F-9876-46EA-B7F3-9AE9208E9281}"/>
              </a:ext>
            </a:extLst>
          </p:cNvPr>
          <p:cNvSpPr txBox="1">
            <a:spLocks/>
          </p:cNvSpPr>
          <p:nvPr/>
        </p:nvSpPr>
        <p:spPr>
          <a:xfrm>
            <a:off x="2" y="1106905"/>
            <a:ext cx="12191998" cy="5598696"/>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a:lstStyle>
          <a:p>
            <a:r>
              <a:rPr lang="en-US" altLang="en-US" sz="2800" dirty="0"/>
              <a:t>Sec. 27B deals with the investments by non-life insurers</a:t>
            </a:r>
          </a:p>
          <a:p>
            <a:r>
              <a:rPr lang="en-US" altLang="en-US" sz="2800" dirty="0"/>
              <a:t>Sec. 27C &amp; 27D were inserted by IRDA Act in 1999. While the former prohibits an insurer from investing the funds outside India, the later gives the regulation-making power to IRDA</a:t>
            </a:r>
          </a:p>
          <a:p>
            <a:r>
              <a:rPr lang="en-US" altLang="en-US" sz="2800" dirty="0"/>
              <a:t>Sec. 27C : Investment outside India can be made out of : </a:t>
            </a:r>
          </a:p>
          <a:p>
            <a:pPr lvl="1">
              <a:buFont typeface="Wingdings" panose="05000000000000000000" pitchFamily="2" charset="2"/>
              <a:buChar char="ü"/>
            </a:pPr>
            <a:r>
              <a:rPr lang="en-US" altLang="en-US" sz="2400" dirty="0"/>
              <a:t>Shareholders fund only</a:t>
            </a:r>
          </a:p>
          <a:p>
            <a:pPr lvl="1">
              <a:buFont typeface="Wingdings" panose="05000000000000000000" pitchFamily="2" charset="2"/>
              <a:buChar char="ü"/>
            </a:pPr>
            <a:r>
              <a:rPr lang="en-US" altLang="en-US" sz="2400" dirty="0"/>
              <a:t>In excess of solvency margin</a:t>
            </a:r>
          </a:p>
          <a:p>
            <a:r>
              <a:rPr lang="en-US" altLang="en-US" sz="2800" dirty="0"/>
              <a:t>Sec. 27D : Manner and condition of Investment </a:t>
            </a:r>
          </a:p>
          <a:p>
            <a:r>
              <a:rPr lang="en-US" altLang="en-US" sz="2800" dirty="0"/>
              <a:t>Sec. 28 : Statement of Investment of Assets - Returns</a:t>
            </a:r>
          </a:p>
          <a:p>
            <a:pPr marL="0" indent="0">
              <a:buNone/>
            </a:pPr>
            <a:endParaRPr lang="en-US" altLang="en-US" sz="2800" dirty="0"/>
          </a:p>
          <a:p>
            <a:endParaRPr lang="en-IN" sz="2800" b="1" dirty="0">
              <a:solidFill>
                <a:srgbClr val="FF0000"/>
              </a:solidFill>
            </a:endParaRPr>
          </a:p>
        </p:txBody>
      </p:sp>
    </p:spTree>
    <p:extLst>
      <p:ext uri="{BB962C8B-B14F-4D97-AF65-F5344CB8AC3E}">
        <p14:creationId xmlns:p14="http://schemas.microsoft.com/office/powerpoint/2010/main" val="28068895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3E7DD-FAFE-43EA-B6CE-BDD7FE0CB07C}"/>
              </a:ext>
            </a:extLst>
          </p:cNvPr>
          <p:cNvSpPr>
            <a:spLocks noGrp="1"/>
          </p:cNvSpPr>
          <p:nvPr>
            <p:ph type="title" idx="4294967295"/>
          </p:nvPr>
        </p:nvSpPr>
        <p:spPr>
          <a:xfrm>
            <a:off x="0" y="17463"/>
            <a:ext cx="12192000" cy="796925"/>
          </a:xfrm>
        </p:spPr>
        <p:txBody>
          <a:bodyPr>
            <a:normAutofit fontScale="90000"/>
          </a:bodyPr>
          <a:lstStyle/>
          <a:p>
            <a:r>
              <a:rPr lang="en-US" b="1" dirty="0"/>
              <a:t>Investment Contd.</a:t>
            </a:r>
            <a:endParaRPr lang="en-IN" b="1" dirty="0"/>
          </a:p>
        </p:txBody>
      </p:sp>
      <p:sp>
        <p:nvSpPr>
          <p:cNvPr id="5" name="Text Placeholder 4">
            <a:extLst>
              <a:ext uri="{FF2B5EF4-FFF2-40B4-BE49-F238E27FC236}">
                <a16:creationId xmlns:a16="http://schemas.microsoft.com/office/drawing/2014/main" id="{262EFF15-CF9F-4AA6-8FD9-02D02290C518}"/>
              </a:ext>
            </a:extLst>
          </p:cNvPr>
          <p:cNvSpPr>
            <a:spLocks noGrp="1"/>
          </p:cNvSpPr>
          <p:nvPr>
            <p:ph type="body" sz="quarter" idx="4294967295"/>
          </p:nvPr>
        </p:nvSpPr>
        <p:spPr>
          <a:xfrm>
            <a:off x="2" y="567740"/>
            <a:ext cx="12191998" cy="685800"/>
          </a:xfrm>
        </p:spPr>
        <p:txBody>
          <a:bodyPr>
            <a:normAutofit/>
          </a:bodyPr>
          <a:lstStyle/>
          <a:p>
            <a:pPr algn="ctr"/>
            <a:r>
              <a:rPr lang="en-US" sz="2400" b="1" dirty="0">
                <a:solidFill>
                  <a:schemeClr val="accent1"/>
                </a:solidFill>
              </a:rPr>
              <a:t>Rating Agencies</a:t>
            </a:r>
            <a:endParaRPr lang="en-IN" sz="2400" b="1" dirty="0">
              <a:solidFill>
                <a:schemeClr val="accent1"/>
              </a:solidFill>
            </a:endParaRPr>
          </a:p>
        </p:txBody>
      </p:sp>
      <p:sp>
        <p:nvSpPr>
          <p:cNvPr id="8" name="Title 1">
            <a:extLst>
              <a:ext uri="{FF2B5EF4-FFF2-40B4-BE49-F238E27FC236}">
                <a16:creationId xmlns:a16="http://schemas.microsoft.com/office/drawing/2014/main" id="{321CE954-3B80-42E6-8F45-1DFC986B4BA8}"/>
              </a:ext>
            </a:extLst>
          </p:cNvPr>
          <p:cNvSpPr txBox="1">
            <a:spLocks/>
          </p:cNvSpPr>
          <p:nvPr/>
        </p:nvSpPr>
        <p:spPr>
          <a:xfrm>
            <a:off x="8021" y="946485"/>
            <a:ext cx="12192000" cy="5759116"/>
          </a:xfrm>
          <a:prstGeom prst="rect">
            <a:avLst/>
          </a:prstGeom>
        </p:spPr>
        <p:txBody>
          <a:bodyPr vert="horz" lIns="228600" tIns="228600" rIns="228600" bIns="228600" rtlCol="0" anchor="ctr">
            <a:normAutofit fontScale="97500"/>
          </a:bodyPr>
          <a:lst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a:lstStyle>
          <a:p>
            <a:pPr algn="l"/>
            <a:endParaRPr lang="en-IN" sz="2400" b="1" dirty="0"/>
          </a:p>
        </p:txBody>
      </p:sp>
      <p:sp>
        <p:nvSpPr>
          <p:cNvPr id="9" name="Text Placeholder 4">
            <a:extLst>
              <a:ext uri="{FF2B5EF4-FFF2-40B4-BE49-F238E27FC236}">
                <a16:creationId xmlns:a16="http://schemas.microsoft.com/office/drawing/2014/main" id="{A3326F8F-9876-46EA-B7F3-9AE9208E9281}"/>
              </a:ext>
            </a:extLst>
          </p:cNvPr>
          <p:cNvSpPr txBox="1">
            <a:spLocks/>
          </p:cNvSpPr>
          <p:nvPr/>
        </p:nvSpPr>
        <p:spPr>
          <a:xfrm>
            <a:off x="2" y="1106905"/>
            <a:ext cx="12191998" cy="5598696"/>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a:lstStyle>
          <a:p>
            <a:pPr>
              <a:buFont typeface="Wingdings 2" panose="05020102010507070707" pitchFamily="18" charset="2"/>
              <a:buNone/>
            </a:pPr>
            <a:r>
              <a:rPr lang="en-US" altLang="en-US" sz="3600" dirty="0"/>
              <a:t>Indian Rating Agencies:</a:t>
            </a:r>
          </a:p>
          <a:p>
            <a:pPr>
              <a:buFont typeface="Wingdings" panose="05000000000000000000" pitchFamily="2" charset="2"/>
              <a:buChar char="Ø"/>
            </a:pPr>
            <a:r>
              <a:rPr lang="en-US" altLang="en-US" sz="2400" dirty="0"/>
              <a:t>Credit Rating Information Services of India Ltd ( CRISIL )</a:t>
            </a:r>
          </a:p>
          <a:p>
            <a:pPr>
              <a:buFont typeface="Wingdings" panose="05000000000000000000" pitchFamily="2" charset="2"/>
              <a:buChar char="Ø"/>
            </a:pPr>
            <a:r>
              <a:rPr lang="en-US" altLang="en-US" sz="2000" b="1" dirty="0"/>
              <a:t>Investment Information and Credit Rating Agencies of India ( ICRA )</a:t>
            </a:r>
          </a:p>
          <a:p>
            <a:pPr>
              <a:buFont typeface="Wingdings" panose="05000000000000000000" pitchFamily="2" charset="2"/>
              <a:buChar char="Ø"/>
            </a:pPr>
            <a:r>
              <a:rPr lang="en-US" altLang="en-US" sz="2400" dirty="0"/>
              <a:t>Credit Analysis and Research Limited ( CARE )</a:t>
            </a:r>
          </a:p>
          <a:p>
            <a:pPr>
              <a:buFont typeface="Wingdings" panose="05000000000000000000" pitchFamily="2" charset="2"/>
              <a:buChar char="Ø"/>
            </a:pPr>
            <a:r>
              <a:rPr lang="en-US" altLang="en-US" sz="2400" dirty="0"/>
              <a:t>FITCH</a:t>
            </a:r>
          </a:p>
          <a:p>
            <a:pPr>
              <a:buFont typeface="Wingdings" panose="05000000000000000000" pitchFamily="2" charset="2"/>
              <a:buNone/>
            </a:pPr>
            <a:r>
              <a:rPr lang="en-US" altLang="en-US" sz="3600" dirty="0"/>
              <a:t>Foreign Rating Agencies:</a:t>
            </a:r>
          </a:p>
          <a:p>
            <a:pPr>
              <a:buFont typeface="Wingdings" panose="05000000000000000000" pitchFamily="2" charset="2"/>
              <a:buChar char="Ø"/>
            </a:pPr>
            <a:r>
              <a:rPr lang="en-US" altLang="en-US" sz="2400" dirty="0"/>
              <a:t>Standard and </a:t>
            </a:r>
            <a:r>
              <a:rPr lang="en-US" altLang="en-US" sz="2400" dirty="0" err="1"/>
              <a:t>Poors</a:t>
            </a:r>
            <a:endParaRPr lang="en-US" altLang="en-US" sz="2400" dirty="0"/>
          </a:p>
          <a:p>
            <a:pPr>
              <a:buFont typeface="Wingdings" panose="05000000000000000000" pitchFamily="2" charset="2"/>
              <a:buChar char="Ø"/>
            </a:pPr>
            <a:r>
              <a:rPr lang="en-US" altLang="en-US" sz="2400" dirty="0"/>
              <a:t>Moody’s Investors Service</a:t>
            </a:r>
          </a:p>
          <a:p>
            <a:pPr marL="0" indent="0">
              <a:buNone/>
            </a:pPr>
            <a:endParaRPr lang="en-US" altLang="en-US" sz="2800" dirty="0"/>
          </a:p>
          <a:p>
            <a:endParaRPr lang="en-IN" sz="2800" b="1" dirty="0">
              <a:solidFill>
                <a:srgbClr val="FF0000"/>
              </a:solidFill>
            </a:endParaRPr>
          </a:p>
        </p:txBody>
      </p:sp>
    </p:spTree>
    <p:extLst>
      <p:ext uri="{BB962C8B-B14F-4D97-AF65-F5344CB8AC3E}">
        <p14:creationId xmlns:p14="http://schemas.microsoft.com/office/powerpoint/2010/main" val="22855663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E62950-C2B3-4434-8BF0-BA130FAAA03E}"/>
              </a:ext>
            </a:extLst>
          </p:cNvPr>
          <p:cNvSpPr>
            <a:spLocks noGrp="1"/>
          </p:cNvSpPr>
          <p:nvPr>
            <p:ph type="title"/>
          </p:nvPr>
        </p:nvSpPr>
        <p:spPr/>
        <p:txBody>
          <a:bodyPr/>
          <a:lstStyle/>
          <a:p>
            <a:r>
              <a:rPr lang="en-IN" dirty="0"/>
              <a:t>Preparation of Financial Statements</a:t>
            </a:r>
          </a:p>
        </p:txBody>
      </p:sp>
      <p:sp>
        <p:nvSpPr>
          <p:cNvPr id="3" name="Content Placeholder 2">
            <a:extLst>
              <a:ext uri="{FF2B5EF4-FFF2-40B4-BE49-F238E27FC236}">
                <a16:creationId xmlns:a16="http://schemas.microsoft.com/office/drawing/2014/main" id="{600712DD-F9F6-413B-B0D3-D3CBDFD21F5B}"/>
              </a:ext>
            </a:extLst>
          </p:cNvPr>
          <p:cNvSpPr>
            <a:spLocks noGrp="1"/>
          </p:cNvSpPr>
          <p:nvPr>
            <p:ph sz="half" idx="1"/>
          </p:nvPr>
        </p:nvSpPr>
        <p:spPr/>
        <p:txBody>
          <a:bodyPr/>
          <a:lstStyle/>
          <a:p>
            <a:r>
              <a:rPr lang="en-IN" dirty="0"/>
              <a:t>Acts to be followed :</a:t>
            </a:r>
          </a:p>
          <a:p>
            <a:pPr lvl="1"/>
            <a:r>
              <a:rPr lang="en-IN" dirty="0"/>
              <a:t>Insurance Act, 1938</a:t>
            </a:r>
          </a:p>
          <a:p>
            <a:pPr lvl="1"/>
            <a:r>
              <a:rPr lang="en-IN" dirty="0"/>
              <a:t>Companies Act, 2013</a:t>
            </a:r>
          </a:p>
          <a:p>
            <a:pPr lvl="1"/>
            <a:r>
              <a:rPr lang="en-US" dirty="0"/>
              <a:t>IRDA (PREPARATION OF FINANCIAL STATEMENTS AND AUDITOR’S REPORT OF INSURANCE COMPANIES) REGULATIONS, 2002</a:t>
            </a:r>
            <a:endParaRPr lang="en-IN" dirty="0"/>
          </a:p>
          <a:p>
            <a:pPr lvl="1"/>
            <a:endParaRPr lang="en-IN" dirty="0"/>
          </a:p>
        </p:txBody>
      </p:sp>
      <p:sp>
        <p:nvSpPr>
          <p:cNvPr id="4" name="Content Placeholder 3">
            <a:extLst>
              <a:ext uri="{FF2B5EF4-FFF2-40B4-BE49-F238E27FC236}">
                <a16:creationId xmlns:a16="http://schemas.microsoft.com/office/drawing/2014/main" id="{FF3B13DD-9AED-4C3A-A7BA-28DADF9DDD2E}"/>
              </a:ext>
            </a:extLst>
          </p:cNvPr>
          <p:cNvSpPr>
            <a:spLocks noGrp="1"/>
          </p:cNvSpPr>
          <p:nvPr>
            <p:ph sz="half" idx="2"/>
          </p:nvPr>
        </p:nvSpPr>
        <p:spPr>
          <a:xfrm>
            <a:off x="5118447" y="4122736"/>
            <a:ext cx="6272022" cy="2383586"/>
          </a:xfrm>
        </p:spPr>
        <p:txBody>
          <a:bodyPr/>
          <a:lstStyle/>
          <a:p>
            <a:r>
              <a:rPr lang="en-IN" dirty="0"/>
              <a:t>Schedules of IRDA Regulation :</a:t>
            </a:r>
          </a:p>
          <a:p>
            <a:pPr lvl="1"/>
            <a:r>
              <a:rPr lang="en-IN" dirty="0"/>
              <a:t>Schedule A – For Life Insurance Business</a:t>
            </a:r>
          </a:p>
          <a:p>
            <a:pPr lvl="1"/>
            <a:r>
              <a:rPr lang="en-IN" dirty="0"/>
              <a:t>Schedule B – For General Insurance Business</a:t>
            </a:r>
          </a:p>
          <a:p>
            <a:pPr lvl="1"/>
            <a:r>
              <a:rPr lang="en-IN" dirty="0"/>
              <a:t>Schedule C – Auditor’s Report (Applicable to all Insurers)</a:t>
            </a:r>
          </a:p>
        </p:txBody>
      </p:sp>
    </p:spTree>
    <p:extLst>
      <p:ext uri="{BB962C8B-B14F-4D97-AF65-F5344CB8AC3E}">
        <p14:creationId xmlns:p14="http://schemas.microsoft.com/office/powerpoint/2010/main" val="36827199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3E7DD-FAFE-43EA-B6CE-BDD7FE0CB07C}"/>
              </a:ext>
            </a:extLst>
          </p:cNvPr>
          <p:cNvSpPr>
            <a:spLocks noGrp="1"/>
          </p:cNvSpPr>
          <p:nvPr>
            <p:ph type="title" idx="4294967295"/>
          </p:nvPr>
        </p:nvSpPr>
        <p:spPr>
          <a:xfrm>
            <a:off x="0" y="17463"/>
            <a:ext cx="12192000" cy="796925"/>
          </a:xfrm>
        </p:spPr>
        <p:txBody>
          <a:bodyPr>
            <a:normAutofit fontScale="90000"/>
          </a:bodyPr>
          <a:lstStyle/>
          <a:p>
            <a:r>
              <a:rPr lang="en-US" b="1" dirty="0"/>
              <a:t>Preparation of Financial Statements Contd.</a:t>
            </a:r>
            <a:endParaRPr lang="en-IN" b="1" dirty="0"/>
          </a:p>
        </p:txBody>
      </p:sp>
      <p:sp>
        <p:nvSpPr>
          <p:cNvPr id="5" name="Text Placeholder 4">
            <a:extLst>
              <a:ext uri="{FF2B5EF4-FFF2-40B4-BE49-F238E27FC236}">
                <a16:creationId xmlns:a16="http://schemas.microsoft.com/office/drawing/2014/main" id="{262EFF15-CF9F-4AA6-8FD9-02D02290C518}"/>
              </a:ext>
            </a:extLst>
          </p:cNvPr>
          <p:cNvSpPr>
            <a:spLocks noGrp="1"/>
          </p:cNvSpPr>
          <p:nvPr>
            <p:ph type="body" sz="quarter" idx="4294967295"/>
          </p:nvPr>
        </p:nvSpPr>
        <p:spPr>
          <a:xfrm>
            <a:off x="2" y="567740"/>
            <a:ext cx="12191998" cy="685800"/>
          </a:xfrm>
        </p:spPr>
        <p:txBody>
          <a:bodyPr>
            <a:normAutofit/>
          </a:bodyPr>
          <a:lstStyle/>
          <a:p>
            <a:pPr algn="ctr"/>
            <a:r>
              <a:rPr lang="en-US" sz="2400" b="1" dirty="0">
                <a:solidFill>
                  <a:schemeClr val="accent1"/>
                </a:solidFill>
              </a:rPr>
              <a:t>Schedule B</a:t>
            </a:r>
            <a:endParaRPr lang="en-IN" sz="2400" b="1" dirty="0">
              <a:solidFill>
                <a:schemeClr val="accent1"/>
              </a:solidFill>
            </a:endParaRPr>
          </a:p>
        </p:txBody>
      </p:sp>
      <p:sp>
        <p:nvSpPr>
          <p:cNvPr id="8" name="Title 1">
            <a:extLst>
              <a:ext uri="{FF2B5EF4-FFF2-40B4-BE49-F238E27FC236}">
                <a16:creationId xmlns:a16="http://schemas.microsoft.com/office/drawing/2014/main" id="{321CE954-3B80-42E6-8F45-1DFC986B4BA8}"/>
              </a:ext>
            </a:extLst>
          </p:cNvPr>
          <p:cNvSpPr txBox="1">
            <a:spLocks/>
          </p:cNvSpPr>
          <p:nvPr/>
        </p:nvSpPr>
        <p:spPr>
          <a:xfrm>
            <a:off x="8021" y="946485"/>
            <a:ext cx="12192000" cy="5759116"/>
          </a:xfrm>
          <a:prstGeom prst="rect">
            <a:avLst/>
          </a:prstGeom>
        </p:spPr>
        <p:txBody>
          <a:bodyPr vert="horz" lIns="228600" tIns="228600" rIns="228600" bIns="228600" rtlCol="0" anchor="ctr">
            <a:normAutofit fontScale="97500"/>
          </a:bodyPr>
          <a:lst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a:lstStyle>
          <a:p>
            <a:pPr algn="l"/>
            <a:endParaRPr lang="en-IN" sz="2400" b="1" dirty="0"/>
          </a:p>
        </p:txBody>
      </p:sp>
      <p:sp>
        <p:nvSpPr>
          <p:cNvPr id="9" name="Text Placeholder 4">
            <a:extLst>
              <a:ext uri="{FF2B5EF4-FFF2-40B4-BE49-F238E27FC236}">
                <a16:creationId xmlns:a16="http://schemas.microsoft.com/office/drawing/2014/main" id="{A3326F8F-9876-46EA-B7F3-9AE9208E9281}"/>
              </a:ext>
            </a:extLst>
          </p:cNvPr>
          <p:cNvSpPr txBox="1">
            <a:spLocks/>
          </p:cNvSpPr>
          <p:nvPr/>
        </p:nvSpPr>
        <p:spPr>
          <a:xfrm>
            <a:off x="2" y="1106905"/>
            <a:ext cx="12191998" cy="5598696"/>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a:lstStyle>
          <a:p>
            <a:r>
              <a:rPr lang="en-US" altLang="en-US" sz="2400" dirty="0">
                <a:latin typeface="+mj-lt"/>
              </a:rPr>
              <a:t>Part I : </a:t>
            </a:r>
            <a:r>
              <a:rPr lang="en-US" sz="2400" i="0" dirty="0">
                <a:solidFill>
                  <a:srgbClr val="000000"/>
                </a:solidFill>
                <a:effectLst/>
                <a:latin typeface="+mj-lt"/>
              </a:rPr>
              <a:t>Accounting principles for preparation of financial statements</a:t>
            </a:r>
          </a:p>
          <a:p>
            <a:r>
              <a:rPr lang="en-US" altLang="en-US" sz="2400" dirty="0">
                <a:solidFill>
                  <a:srgbClr val="000000"/>
                </a:solidFill>
                <a:latin typeface="+mj-lt"/>
              </a:rPr>
              <a:t>Part II : </a:t>
            </a:r>
            <a:r>
              <a:rPr lang="en-US" sz="2400" i="0" dirty="0">
                <a:solidFill>
                  <a:srgbClr val="000000"/>
                </a:solidFill>
                <a:effectLst/>
                <a:latin typeface="+mj-lt"/>
              </a:rPr>
              <a:t>Disclosures forming part of Financial Statements</a:t>
            </a:r>
            <a:endParaRPr lang="en-US" sz="2400" dirty="0">
              <a:solidFill>
                <a:srgbClr val="000000"/>
              </a:solidFill>
              <a:latin typeface="+mj-lt"/>
            </a:endParaRPr>
          </a:p>
          <a:p>
            <a:r>
              <a:rPr lang="en-US" altLang="en-US" sz="2400" dirty="0">
                <a:solidFill>
                  <a:srgbClr val="000000"/>
                </a:solidFill>
                <a:latin typeface="+mj-lt"/>
              </a:rPr>
              <a:t>Part III : </a:t>
            </a:r>
            <a:r>
              <a:rPr lang="en-US" sz="2400" i="0" dirty="0">
                <a:solidFill>
                  <a:srgbClr val="000000"/>
                </a:solidFill>
                <a:effectLst/>
                <a:latin typeface="+mj-lt"/>
              </a:rPr>
              <a:t>GENERAL INSTRUCTIONS FOR PREPARATION OF FINANCIAL STATEMENTS</a:t>
            </a:r>
          </a:p>
          <a:p>
            <a:r>
              <a:rPr lang="en-US" altLang="en-US" sz="2400" dirty="0">
                <a:solidFill>
                  <a:srgbClr val="000000"/>
                </a:solidFill>
                <a:latin typeface="+mj-lt"/>
              </a:rPr>
              <a:t>Part IV : </a:t>
            </a:r>
            <a:r>
              <a:rPr lang="en-IN" sz="2400" i="0" dirty="0">
                <a:solidFill>
                  <a:srgbClr val="000000"/>
                </a:solidFill>
                <a:effectLst/>
                <a:latin typeface="+mj-lt"/>
              </a:rPr>
              <a:t>CONTENTS OF MANAGEMENT REPORT</a:t>
            </a:r>
            <a:endParaRPr lang="en-US" sz="2400" dirty="0">
              <a:solidFill>
                <a:srgbClr val="000000"/>
              </a:solidFill>
              <a:latin typeface="+mj-lt"/>
            </a:endParaRPr>
          </a:p>
          <a:p>
            <a:r>
              <a:rPr lang="en-US" altLang="en-US" sz="2400" dirty="0">
                <a:solidFill>
                  <a:srgbClr val="000000"/>
                </a:solidFill>
                <a:latin typeface="+mj-lt"/>
              </a:rPr>
              <a:t>Part V : </a:t>
            </a:r>
            <a:r>
              <a:rPr lang="en-IN" sz="2400" i="0" dirty="0">
                <a:solidFill>
                  <a:srgbClr val="000000"/>
                </a:solidFill>
                <a:effectLst/>
                <a:latin typeface="+mj-lt"/>
              </a:rPr>
              <a:t>Preparation of Financial Statements</a:t>
            </a:r>
            <a:r>
              <a:rPr lang="en-US" sz="2400" i="0" dirty="0">
                <a:solidFill>
                  <a:srgbClr val="000000"/>
                </a:solidFill>
                <a:effectLst/>
                <a:latin typeface="+mj-lt"/>
              </a:rPr>
              <a:t> </a:t>
            </a:r>
          </a:p>
          <a:p>
            <a:pPr lvl="1">
              <a:buFont typeface="Wingdings" panose="05000000000000000000" pitchFamily="2" charset="2"/>
              <a:buChar char="Ø"/>
            </a:pPr>
            <a:r>
              <a:rPr lang="en-US" altLang="en-US" sz="2000" dirty="0">
                <a:solidFill>
                  <a:srgbClr val="000000"/>
                </a:solidFill>
                <a:latin typeface="+mj-lt"/>
              </a:rPr>
              <a:t>Revenue Account – Form B-RA</a:t>
            </a:r>
          </a:p>
          <a:p>
            <a:pPr lvl="1">
              <a:buFont typeface="Wingdings" panose="05000000000000000000" pitchFamily="2" charset="2"/>
              <a:buChar char="Ø"/>
            </a:pPr>
            <a:r>
              <a:rPr lang="en-US" altLang="en-US" sz="2000" dirty="0">
                <a:solidFill>
                  <a:srgbClr val="000000"/>
                </a:solidFill>
                <a:latin typeface="+mj-lt"/>
              </a:rPr>
              <a:t>Profit &amp; Loss Account – Form B-PL</a:t>
            </a:r>
          </a:p>
          <a:p>
            <a:pPr lvl="1">
              <a:buFont typeface="Wingdings" panose="05000000000000000000" pitchFamily="2" charset="2"/>
              <a:buChar char="Ø"/>
            </a:pPr>
            <a:r>
              <a:rPr lang="en-US" altLang="en-US" sz="2000" dirty="0">
                <a:solidFill>
                  <a:srgbClr val="000000"/>
                </a:solidFill>
                <a:latin typeface="+mj-lt"/>
              </a:rPr>
              <a:t>Balance Sheet – Form B-BS</a:t>
            </a:r>
          </a:p>
          <a:p>
            <a:pPr lvl="1">
              <a:buFont typeface="Wingdings" panose="05000000000000000000" pitchFamily="2" charset="2"/>
              <a:buChar char="Ø"/>
            </a:pPr>
            <a:r>
              <a:rPr lang="en-US" altLang="en-US" sz="2000" dirty="0">
                <a:solidFill>
                  <a:srgbClr val="000000"/>
                </a:solidFill>
                <a:latin typeface="+mj-lt"/>
              </a:rPr>
              <a:t>Cash Flow Statement – Direct Method</a:t>
            </a:r>
            <a:endParaRPr lang="en-US" altLang="en-US" sz="2000" dirty="0">
              <a:latin typeface="+mj-lt"/>
            </a:endParaRPr>
          </a:p>
          <a:p>
            <a:endParaRPr lang="en-IN" sz="2800" b="1" dirty="0">
              <a:solidFill>
                <a:srgbClr val="FF0000"/>
              </a:solidFill>
            </a:endParaRPr>
          </a:p>
        </p:txBody>
      </p:sp>
    </p:spTree>
    <p:extLst>
      <p:ext uri="{BB962C8B-B14F-4D97-AF65-F5344CB8AC3E}">
        <p14:creationId xmlns:p14="http://schemas.microsoft.com/office/powerpoint/2010/main" val="12935620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3E7DD-FAFE-43EA-B6CE-BDD7FE0CB07C}"/>
              </a:ext>
            </a:extLst>
          </p:cNvPr>
          <p:cNvSpPr>
            <a:spLocks noGrp="1"/>
          </p:cNvSpPr>
          <p:nvPr>
            <p:ph type="title" idx="4294967295"/>
          </p:nvPr>
        </p:nvSpPr>
        <p:spPr>
          <a:xfrm>
            <a:off x="0" y="17463"/>
            <a:ext cx="12192000" cy="796925"/>
          </a:xfrm>
        </p:spPr>
        <p:txBody>
          <a:bodyPr>
            <a:normAutofit fontScale="90000"/>
          </a:bodyPr>
          <a:lstStyle/>
          <a:p>
            <a:r>
              <a:rPr lang="en-US" b="1" dirty="0"/>
              <a:t>Preparation of Financial Statements Contd.</a:t>
            </a:r>
            <a:endParaRPr lang="en-IN" b="1" dirty="0"/>
          </a:p>
        </p:txBody>
      </p:sp>
      <p:sp>
        <p:nvSpPr>
          <p:cNvPr id="5" name="Text Placeholder 4">
            <a:extLst>
              <a:ext uri="{FF2B5EF4-FFF2-40B4-BE49-F238E27FC236}">
                <a16:creationId xmlns:a16="http://schemas.microsoft.com/office/drawing/2014/main" id="{262EFF15-CF9F-4AA6-8FD9-02D02290C518}"/>
              </a:ext>
            </a:extLst>
          </p:cNvPr>
          <p:cNvSpPr>
            <a:spLocks noGrp="1"/>
          </p:cNvSpPr>
          <p:nvPr>
            <p:ph type="body" sz="quarter" idx="4294967295"/>
          </p:nvPr>
        </p:nvSpPr>
        <p:spPr>
          <a:xfrm>
            <a:off x="2" y="567740"/>
            <a:ext cx="12191998" cy="685800"/>
          </a:xfrm>
        </p:spPr>
        <p:txBody>
          <a:bodyPr>
            <a:normAutofit/>
          </a:bodyPr>
          <a:lstStyle/>
          <a:p>
            <a:pPr algn="ctr"/>
            <a:r>
              <a:rPr lang="en-US" sz="2400" b="1" dirty="0">
                <a:solidFill>
                  <a:schemeClr val="accent1"/>
                </a:solidFill>
              </a:rPr>
              <a:t>Schedule Forming Part of Financial Statement</a:t>
            </a:r>
            <a:endParaRPr lang="en-IN" sz="2400" b="1" dirty="0">
              <a:solidFill>
                <a:schemeClr val="accent1"/>
              </a:solidFill>
            </a:endParaRPr>
          </a:p>
        </p:txBody>
      </p:sp>
      <p:sp>
        <p:nvSpPr>
          <p:cNvPr id="8" name="Title 1">
            <a:extLst>
              <a:ext uri="{FF2B5EF4-FFF2-40B4-BE49-F238E27FC236}">
                <a16:creationId xmlns:a16="http://schemas.microsoft.com/office/drawing/2014/main" id="{321CE954-3B80-42E6-8F45-1DFC986B4BA8}"/>
              </a:ext>
            </a:extLst>
          </p:cNvPr>
          <p:cNvSpPr txBox="1">
            <a:spLocks/>
          </p:cNvSpPr>
          <p:nvPr/>
        </p:nvSpPr>
        <p:spPr>
          <a:xfrm>
            <a:off x="8021" y="946485"/>
            <a:ext cx="12192000" cy="5759116"/>
          </a:xfrm>
          <a:prstGeom prst="rect">
            <a:avLst/>
          </a:prstGeom>
        </p:spPr>
        <p:txBody>
          <a:bodyPr vert="horz" lIns="228600" tIns="228600" rIns="228600" bIns="228600" rtlCol="0" anchor="ctr">
            <a:normAutofit fontScale="97500"/>
          </a:bodyPr>
          <a:lst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a:lstStyle>
          <a:p>
            <a:pPr algn="l"/>
            <a:endParaRPr lang="en-IN" sz="2400" b="1" dirty="0"/>
          </a:p>
        </p:txBody>
      </p:sp>
      <p:sp>
        <p:nvSpPr>
          <p:cNvPr id="9" name="Text Placeholder 4">
            <a:extLst>
              <a:ext uri="{FF2B5EF4-FFF2-40B4-BE49-F238E27FC236}">
                <a16:creationId xmlns:a16="http://schemas.microsoft.com/office/drawing/2014/main" id="{A3326F8F-9876-46EA-B7F3-9AE9208E9281}"/>
              </a:ext>
            </a:extLst>
          </p:cNvPr>
          <p:cNvSpPr txBox="1">
            <a:spLocks/>
          </p:cNvSpPr>
          <p:nvPr/>
        </p:nvSpPr>
        <p:spPr>
          <a:xfrm>
            <a:off x="2" y="1106905"/>
            <a:ext cx="12191998" cy="5598696"/>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a:lstStyle>
          <a:p>
            <a:r>
              <a:rPr lang="en-IN" b="1" i="0" dirty="0">
                <a:solidFill>
                  <a:srgbClr val="000000"/>
                </a:solidFill>
                <a:effectLst/>
                <a:latin typeface="Arial" panose="020B0604020202020204" pitchFamily="34" charset="0"/>
              </a:rPr>
              <a:t>SCHEDULE – 1 : PREMIUM EARNED [NET]</a:t>
            </a:r>
          </a:p>
          <a:p>
            <a:r>
              <a:rPr lang="en-IN" b="1" i="0" dirty="0">
                <a:solidFill>
                  <a:srgbClr val="000000"/>
                </a:solidFill>
                <a:effectLst/>
                <a:latin typeface="Arial" panose="020B0604020202020204" pitchFamily="34" charset="0"/>
              </a:rPr>
              <a:t>SCHEDULE – 2</a:t>
            </a:r>
            <a:r>
              <a:rPr lang="en-IN" b="1" dirty="0">
                <a:solidFill>
                  <a:srgbClr val="000000"/>
                </a:solidFill>
                <a:latin typeface="Arial" panose="020B0604020202020204" pitchFamily="34" charset="0"/>
              </a:rPr>
              <a:t> : </a:t>
            </a:r>
            <a:r>
              <a:rPr lang="en-IN" b="1" i="0" dirty="0">
                <a:solidFill>
                  <a:srgbClr val="000000"/>
                </a:solidFill>
                <a:effectLst/>
                <a:latin typeface="Arial" panose="020B0604020202020204" pitchFamily="34" charset="0"/>
              </a:rPr>
              <a:t>CLAIMS INCURRED [NET]</a:t>
            </a:r>
            <a:endParaRPr lang="en-IN" dirty="0">
              <a:solidFill>
                <a:srgbClr val="000000"/>
              </a:solidFill>
              <a:latin typeface="Arial" panose="020B0604020202020204" pitchFamily="34" charset="0"/>
            </a:endParaRPr>
          </a:p>
          <a:p>
            <a:r>
              <a:rPr lang="en-IN" b="1" i="0" dirty="0">
                <a:solidFill>
                  <a:srgbClr val="000000"/>
                </a:solidFill>
                <a:effectLst/>
                <a:latin typeface="Arial" panose="020B0604020202020204" pitchFamily="34" charset="0"/>
              </a:rPr>
              <a:t>SCHEDULE- 3 : COMMISSION</a:t>
            </a:r>
            <a:endParaRPr lang="en-IN" i="0" dirty="0">
              <a:solidFill>
                <a:srgbClr val="000000"/>
              </a:solidFill>
              <a:effectLst/>
              <a:latin typeface="Arial" panose="020B0604020202020204" pitchFamily="34" charset="0"/>
            </a:endParaRPr>
          </a:p>
          <a:p>
            <a:r>
              <a:rPr lang="en-IN" b="1" i="0" dirty="0">
                <a:solidFill>
                  <a:srgbClr val="000000"/>
                </a:solidFill>
                <a:effectLst/>
                <a:latin typeface="Arial" panose="020B0604020202020204" pitchFamily="34" charset="0"/>
              </a:rPr>
              <a:t>SCHEDULE – 4</a:t>
            </a:r>
            <a:r>
              <a:rPr lang="en-IN" b="1" dirty="0">
                <a:solidFill>
                  <a:srgbClr val="000000"/>
                </a:solidFill>
                <a:latin typeface="Arial" panose="020B0604020202020204" pitchFamily="34" charset="0"/>
              </a:rPr>
              <a:t> : </a:t>
            </a:r>
            <a:r>
              <a:rPr lang="en-US" b="1" i="0" dirty="0">
                <a:solidFill>
                  <a:srgbClr val="000000"/>
                </a:solidFill>
                <a:effectLst/>
                <a:latin typeface="Arial" panose="020B0604020202020204" pitchFamily="34" charset="0"/>
              </a:rPr>
              <a:t>OPERATING EXPENSES RELATED TO INSURANCE BUSINESS</a:t>
            </a:r>
            <a:endParaRPr lang="en-IN" dirty="0">
              <a:solidFill>
                <a:srgbClr val="000000"/>
              </a:solidFill>
              <a:latin typeface="Arial" panose="020B0604020202020204" pitchFamily="34" charset="0"/>
            </a:endParaRPr>
          </a:p>
          <a:p>
            <a:r>
              <a:rPr lang="en-IN" b="1" i="0" dirty="0">
                <a:solidFill>
                  <a:srgbClr val="000000"/>
                </a:solidFill>
                <a:effectLst/>
                <a:latin typeface="Arial" panose="020B0604020202020204" pitchFamily="34" charset="0"/>
              </a:rPr>
              <a:t>SCHEDULE – 5 : SHARE CAPITAL</a:t>
            </a:r>
          </a:p>
          <a:p>
            <a:r>
              <a:rPr lang="en-IN" b="1" i="0" dirty="0">
                <a:solidFill>
                  <a:srgbClr val="000000"/>
                </a:solidFill>
                <a:effectLst/>
                <a:latin typeface="Arial" panose="020B0604020202020204" pitchFamily="34" charset="0"/>
              </a:rPr>
              <a:t>SCHEDULE – 6</a:t>
            </a:r>
            <a:r>
              <a:rPr lang="en-IN" b="1" dirty="0">
                <a:solidFill>
                  <a:srgbClr val="000000"/>
                </a:solidFill>
                <a:latin typeface="Arial" panose="020B0604020202020204" pitchFamily="34" charset="0"/>
              </a:rPr>
              <a:t> : </a:t>
            </a:r>
            <a:r>
              <a:rPr lang="en-IN" b="1" i="0" dirty="0">
                <a:solidFill>
                  <a:srgbClr val="000000"/>
                </a:solidFill>
                <a:effectLst/>
                <a:latin typeface="Arial" panose="020B0604020202020204" pitchFamily="34" charset="0"/>
              </a:rPr>
              <a:t>RESERVES AND SURPLUS</a:t>
            </a:r>
            <a:endParaRPr lang="en-IN" b="1" dirty="0">
              <a:solidFill>
                <a:srgbClr val="000000"/>
              </a:solidFill>
              <a:latin typeface="Arial" panose="020B0604020202020204" pitchFamily="34" charset="0"/>
            </a:endParaRPr>
          </a:p>
          <a:p>
            <a:r>
              <a:rPr lang="en-IN" b="1" i="0" dirty="0">
                <a:solidFill>
                  <a:srgbClr val="000000"/>
                </a:solidFill>
                <a:effectLst/>
                <a:latin typeface="Arial" panose="020B0604020202020204" pitchFamily="34" charset="0"/>
              </a:rPr>
              <a:t>SCHEDULE – 7 : BORROWINGS</a:t>
            </a:r>
          </a:p>
          <a:p>
            <a:r>
              <a:rPr lang="en-IN" b="1" i="0" dirty="0">
                <a:solidFill>
                  <a:srgbClr val="000000"/>
                </a:solidFill>
                <a:effectLst/>
                <a:latin typeface="Arial" panose="020B0604020202020204" pitchFamily="34" charset="0"/>
              </a:rPr>
              <a:t>SCHEDULE- 8</a:t>
            </a:r>
            <a:r>
              <a:rPr lang="en-IN" b="1" dirty="0">
                <a:solidFill>
                  <a:srgbClr val="000000"/>
                </a:solidFill>
                <a:latin typeface="Arial" panose="020B0604020202020204" pitchFamily="34" charset="0"/>
              </a:rPr>
              <a:t> : </a:t>
            </a:r>
            <a:r>
              <a:rPr lang="en-IN" b="1" i="0" dirty="0">
                <a:solidFill>
                  <a:srgbClr val="000000"/>
                </a:solidFill>
                <a:effectLst/>
                <a:latin typeface="Arial" panose="020B0604020202020204" pitchFamily="34" charset="0"/>
              </a:rPr>
              <a:t>INVESTMENTS</a:t>
            </a:r>
            <a:endParaRPr lang="en-IN" dirty="0">
              <a:solidFill>
                <a:srgbClr val="000000"/>
              </a:solidFill>
              <a:latin typeface="Arial" panose="020B0604020202020204" pitchFamily="34" charset="0"/>
            </a:endParaRPr>
          </a:p>
          <a:p>
            <a:r>
              <a:rPr lang="en-IN" b="1" i="0" dirty="0">
                <a:solidFill>
                  <a:srgbClr val="000000"/>
                </a:solidFill>
                <a:effectLst/>
                <a:latin typeface="Arial" panose="020B0604020202020204" pitchFamily="34" charset="0"/>
              </a:rPr>
              <a:t>SCHEDULE – 9 : LOANS</a:t>
            </a:r>
            <a:endParaRPr lang="en-IN" i="0" dirty="0">
              <a:solidFill>
                <a:srgbClr val="000000"/>
              </a:solidFill>
              <a:effectLst/>
              <a:latin typeface="Arial" panose="020B0604020202020204" pitchFamily="34" charset="0"/>
            </a:endParaRPr>
          </a:p>
          <a:p>
            <a:r>
              <a:rPr lang="en-IN" b="1" i="0" dirty="0">
                <a:solidFill>
                  <a:srgbClr val="000000"/>
                </a:solidFill>
                <a:effectLst/>
                <a:latin typeface="Arial" panose="020B0604020202020204" pitchFamily="34" charset="0"/>
              </a:rPr>
              <a:t>SCHEDULE – 10</a:t>
            </a:r>
            <a:r>
              <a:rPr lang="en-IN" b="1" dirty="0">
                <a:solidFill>
                  <a:srgbClr val="000000"/>
                </a:solidFill>
                <a:latin typeface="Arial" panose="020B0604020202020204" pitchFamily="34" charset="0"/>
              </a:rPr>
              <a:t> : </a:t>
            </a:r>
            <a:r>
              <a:rPr lang="en-IN" b="1" i="0" dirty="0">
                <a:solidFill>
                  <a:srgbClr val="000000"/>
                </a:solidFill>
                <a:effectLst/>
                <a:latin typeface="Arial" panose="020B0604020202020204" pitchFamily="34" charset="0"/>
              </a:rPr>
              <a:t>FIXED ASSETS</a:t>
            </a:r>
            <a:endParaRPr lang="en-IN" b="1" dirty="0">
              <a:solidFill>
                <a:srgbClr val="000000"/>
              </a:solidFill>
              <a:latin typeface="Arial" panose="020B0604020202020204" pitchFamily="34" charset="0"/>
            </a:endParaRPr>
          </a:p>
          <a:p>
            <a:r>
              <a:rPr lang="en-IN" b="1" i="0" dirty="0">
                <a:solidFill>
                  <a:srgbClr val="000000"/>
                </a:solidFill>
                <a:effectLst/>
                <a:latin typeface="Arial" panose="020B0604020202020204" pitchFamily="34" charset="0"/>
              </a:rPr>
              <a:t>SCHEDULE- 11 : CASH AND BANK BALANCES</a:t>
            </a:r>
          </a:p>
          <a:p>
            <a:r>
              <a:rPr lang="en-IN" b="1" i="0" dirty="0">
                <a:solidFill>
                  <a:srgbClr val="000000"/>
                </a:solidFill>
                <a:effectLst/>
                <a:latin typeface="Arial" panose="020B0604020202020204" pitchFamily="34" charset="0"/>
              </a:rPr>
              <a:t>SCHEDULE – 12</a:t>
            </a:r>
            <a:r>
              <a:rPr lang="en-IN" b="1" dirty="0">
                <a:solidFill>
                  <a:srgbClr val="000000"/>
                </a:solidFill>
                <a:latin typeface="Arial" panose="020B0604020202020204" pitchFamily="34" charset="0"/>
              </a:rPr>
              <a:t> : </a:t>
            </a:r>
            <a:r>
              <a:rPr lang="en-IN" b="1" i="0" dirty="0">
                <a:solidFill>
                  <a:srgbClr val="000000"/>
                </a:solidFill>
                <a:effectLst/>
                <a:latin typeface="Arial" panose="020B0604020202020204" pitchFamily="34" charset="0"/>
              </a:rPr>
              <a:t>ADVANCES AND OTHER ASSETS</a:t>
            </a:r>
            <a:endParaRPr lang="en-IN" b="1" dirty="0">
              <a:solidFill>
                <a:srgbClr val="000000"/>
              </a:solidFill>
              <a:latin typeface="Arial" panose="020B0604020202020204" pitchFamily="34" charset="0"/>
            </a:endParaRPr>
          </a:p>
          <a:p>
            <a:r>
              <a:rPr lang="en-IN" b="1" i="0" dirty="0">
                <a:solidFill>
                  <a:srgbClr val="000000"/>
                </a:solidFill>
                <a:effectLst/>
                <a:latin typeface="Arial" panose="020B0604020202020204" pitchFamily="34" charset="0"/>
              </a:rPr>
              <a:t>SCHEDULE – 13: CURRENT LIABILITIES</a:t>
            </a:r>
          </a:p>
          <a:p>
            <a:r>
              <a:rPr lang="en-IN" b="1" i="0" dirty="0">
                <a:solidFill>
                  <a:srgbClr val="000000"/>
                </a:solidFill>
                <a:effectLst/>
                <a:latin typeface="Arial" panose="020B0604020202020204" pitchFamily="34" charset="0"/>
              </a:rPr>
              <a:t>SCHEDULE – 14: PROVISIONS</a:t>
            </a:r>
          </a:p>
          <a:p>
            <a:r>
              <a:rPr lang="en-IN" b="1" i="0" dirty="0">
                <a:solidFill>
                  <a:srgbClr val="000000"/>
                </a:solidFill>
                <a:effectLst/>
                <a:latin typeface="Arial" panose="020B0604020202020204" pitchFamily="34" charset="0"/>
              </a:rPr>
              <a:t>SCHEDULE – 15 : MISCELLANEOUS EXPENDITURE</a:t>
            </a:r>
            <a:endParaRPr lang="en-IN" b="1" dirty="0">
              <a:solidFill>
                <a:srgbClr val="FF0000"/>
              </a:solidFill>
            </a:endParaRPr>
          </a:p>
        </p:txBody>
      </p:sp>
    </p:spTree>
    <p:extLst>
      <p:ext uri="{BB962C8B-B14F-4D97-AF65-F5344CB8AC3E}">
        <p14:creationId xmlns:p14="http://schemas.microsoft.com/office/powerpoint/2010/main" val="21187734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3E7DD-FAFE-43EA-B6CE-BDD7FE0CB07C}"/>
              </a:ext>
            </a:extLst>
          </p:cNvPr>
          <p:cNvSpPr>
            <a:spLocks noGrp="1"/>
          </p:cNvSpPr>
          <p:nvPr>
            <p:ph type="title" idx="4294967295"/>
          </p:nvPr>
        </p:nvSpPr>
        <p:spPr>
          <a:xfrm>
            <a:off x="0" y="17463"/>
            <a:ext cx="12192000" cy="796925"/>
          </a:xfrm>
        </p:spPr>
        <p:txBody>
          <a:bodyPr>
            <a:normAutofit fontScale="90000"/>
          </a:bodyPr>
          <a:lstStyle/>
          <a:p>
            <a:r>
              <a:rPr lang="en-US" b="1" dirty="0"/>
              <a:t>Preparation of Financial Statements Contd.</a:t>
            </a:r>
            <a:endParaRPr lang="en-IN" b="1" dirty="0"/>
          </a:p>
        </p:txBody>
      </p:sp>
      <p:sp>
        <p:nvSpPr>
          <p:cNvPr id="5" name="Text Placeholder 4">
            <a:extLst>
              <a:ext uri="{FF2B5EF4-FFF2-40B4-BE49-F238E27FC236}">
                <a16:creationId xmlns:a16="http://schemas.microsoft.com/office/drawing/2014/main" id="{262EFF15-CF9F-4AA6-8FD9-02D02290C518}"/>
              </a:ext>
            </a:extLst>
          </p:cNvPr>
          <p:cNvSpPr>
            <a:spLocks noGrp="1"/>
          </p:cNvSpPr>
          <p:nvPr>
            <p:ph type="body" sz="quarter" idx="4294967295"/>
          </p:nvPr>
        </p:nvSpPr>
        <p:spPr>
          <a:xfrm>
            <a:off x="2" y="567740"/>
            <a:ext cx="12191998" cy="685800"/>
          </a:xfrm>
        </p:spPr>
        <p:txBody>
          <a:bodyPr>
            <a:normAutofit/>
          </a:bodyPr>
          <a:lstStyle/>
          <a:p>
            <a:pPr algn="ctr"/>
            <a:r>
              <a:rPr lang="en-US" sz="2400" b="1" dirty="0">
                <a:solidFill>
                  <a:schemeClr val="accent1"/>
                </a:solidFill>
              </a:rPr>
              <a:t>Schedule C : Auditor’s Report</a:t>
            </a:r>
            <a:endParaRPr lang="en-IN" sz="2400" b="1" dirty="0">
              <a:solidFill>
                <a:schemeClr val="accent1"/>
              </a:solidFill>
            </a:endParaRPr>
          </a:p>
        </p:txBody>
      </p:sp>
      <p:sp>
        <p:nvSpPr>
          <p:cNvPr id="8" name="Title 1">
            <a:extLst>
              <a:ext uri="{FF2B5EF4-FFF2-40B4-BE49-F238E27FC236}">
                <a16:creationId xmlns:a16="http://schemas.microsoft.com/office/drawing/2014/main" id="{321CE954-3B80-42E6-8F45-1DFC986B4BA8}"/>
              </a:ext>
            </a:extLst>
          </p:cNvPr>
          <p:cNvSpPr txBox="1">
            <a:spLocks/>
          </p:cNvSpPr>
          <p:nvPr/>
        </p:nvSpPr>
        <p:spPr>
          <a:xfrm>
            <a:off x="8021" y="946485"/>
            <a:ext cx="12192000" cy="5759116"/>
          </a:xfrm>
          <a:prstGeom prst="rect">
            <a:avLst/>
          </a:prstGeom>
        </p:spPr>
        <p:txBody>
          <a:bodyPr vert="horz" lIns="228600" tIns="228600" rIns="228600" bIns="228600" rtlCol="0" anchor="ctr">
            <a:normAutofit fontScale="97500"/>
          </a:bodyPr>
          <a:lst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a:lstStyle>
          <a:p>
            <a:pPr algn="l"/>
            <a:endParaRPr lang="en-IN" sz="2400" b="1" dirty="0"/>
          </a:p>
        </p:txBody>
      </p:sp>
      <p:sp>
        <p:nvSpPr>
          <p:cNvPr id="9" name="Text Placeholder 4">
            <a:extLst>
              <a:ext uri="{FF2B5EF4-FFF2-40B4-BE49-F238E27FC236}">
                <a16:creationId xmlns:a16="http://schemas.microsoft.com/office/drawing/2014/main" id="{A3326F8F-9876-46EA-B7F3-9AE9208E9281}"/>
              </a:ext>
            </a:extLst>
          </p:cNvPr>
          <p:cNvSpPr txBox="1">
            <a:spLocks/>
          </p:cNvSpPr>
          <p:nvPr/>
        </p:nvSpPr>
        <p:spPr>
          <a:xfrm>
            <a:off x="2" y="1106905"/>
            <a:ext cx="12191998" cy="5598696"/>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a:lstStyle>
          <a:p>
            <a:r>
              <a:rPr lang="en-US" sz="2400" b="0" i="0" dirty="0">
                <a:solidFill>
                  <a:srgbClr val="000000"/>
                </a:solidFill>
                <a:effectLst/>
                <a:latin typeface="Arial" panose="020B0604020202020204" pitchFamily="34" charset="0"/>
              </a:rPr>
              <a:t>The auditors shall express their opinion on:</a:t>
            </a:r>
          </a:p>
          <a:p>
            <a:pPr lvl="1"/>
            <a:r>
              <a:rPr lang="en-US" sz="2000" b="0" i="0" dirty="0">
                <a:solidFill>
                  <a:srgbClr val="000000"/>
                </a:solidFill>
                <a:effectLst/>
                <a:latin typeface="Arial" panose="020B0604020202020204" pitchFamily="34" charset="0"/>
              </a:rPr>
              <a:t>Whether the balance sheet gives a true and fair view of the insurer’s affairs as at the end of the financial year/period</a:t>
            </a:r>
            <a:endParaRPr lang="en-US" sz="2000" dirty="0">
              <a:solidFill>
                <a:srgbClr val="000000"/>
              </a:solidFill>
              <a:latin typeface="Arial" panose="020B0604020202020204" pitchFamily="34" charset="0"/>
            </a:endParaRPr>
          </a:p>
          <a:p>
            <a:pPr lvl="1"/>
            <a:r>
              <a:rPr lang="en-US" sz="2000" b="0" i="0" dirty="0">
                <a:solidFill>
                  <a:srgbClr val="000000"/>
                </a:solidFill>
                <a:effectLst/>
                <a:latin typeface="Arial" panose="020B0604020202020204" pitchFamily="34" charset="0"/>
              </a:rPr>
              <a:t>Whether the revenue account gives a true and fair view of the surplus or the deficit for the financial year/period</a:t>
            </a:r>
          </a:p>
          <a:p>
            <a:pPr lvl="1"/>
            <a:r>
              <a:rPr lang="en-US" sz="2000" b="0" i="0" dirty="0">
                <a:solidFill>
                  <a:srgbClr val="000000"/>
                </a:solidFill>
                <a:effectLst/>
                <a:latin typeface="Arial" panose="020B0604020202020204" pitchFamily="34" charset="0"/>
              </a:rPr>
              <a:t>Whether the profit and loss account gives a true and fair view of the profit or loss for the financial year/period</a:t>
            </a:r>
            <a:endParaRPr lang="en-US" sz="2000" dirty="0">
              <a:solidFill>
                <a:srgbClr val="000000"/>
              </a:solidFill>
              <a:latin typeface="Arial" panose="020B0604020202020204" pitchFamily="34" charset="0"/>
            </a:endParaRPr>
          </a:p>
          <a:p>
            <a:pPr lvl="1"/>
            <a:r>
              <a:rPr lang="en-US" sz="2000" b="0" i="0" dirty="0">
                <a:solidFill>
                  <a:srgbClr val="000000"/>
                </a:solidFill>
                <a:effectLst/>
                <a:latin typeface="Arial" panose="020B0604020202020204" pitchFamily="34" charset="0"/>
              </a:rPr>
              <a:t>Whether the receipts and payments account gives a true and fair view of the receipts and payments for the financial year/period</a:t>
            </a:r>
          </a:p>
          <a:p>
            <a:pPr lvl="1"/>
            <a:r>
              <a:rPr lang="en-US" sz="2000" b="0" i="0" dirty="0">
                <a:solidFill>
                  <a:srgbClr val="000000"/>
                </a:solidFill>
                <a:effectLst/>
                <a:latin typeface="Arial" panose="020B0604020202020204" pitchFamily="34" charset="0"/>
              </a:rPr>
              <a:t>Investments have been valued in accordance with the provisions of the Act and these Regulations</a:t>
            </a:r>
          </a:p>
          <a:p>
            <a:pPr lvl="1"/>
            <a:r>
              <a:rPr lang="en-US" sz="2000" b="0" i="0" dirty="0">
                <a:solidFill>
                  <a:srgbClr val="000000"/>
                </a:solidFill>
                <a:effectLst/>
                <a:latin typeface="Arial" panose="020B0604020202020204" pitchFamily="34" charset="0"/>
              </a:rPr>
              <a:t>The accounting policies selected by the insurer are appropriate and are in compliance with the applicable accounting standards and with the accounting principles, as prescribed in these Regulations or any order or direction issued by the Authority in this behalf.</a:t>
            </a:r>
            <a:endParaRPr lang="en-US" sz="2000" dirty="0">
              <a:solidFill>
                <a:srgbClr val="000000"/>
              </a:solidFill>
              <a:latin typeface="Arial" panose="020B0604020202020204" pitchFamily="34" charset="0"/>
            </a:endParaRPr>
          </a:p>
        </p:txBody>
      </p:sp>
    </p:spTree>
    <p:extLst>
      <p:ext uri="{BB962C8B-B14F-4D97-AF65-F5344CB8AC3E}">
        <p14:creationId xmlns:p14="http://schemas.microsoft.com/office/powerpoint/2010/main" val="37880818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3E7DD-FAFE-43EA-B6CE-BDD7FE0CB07C}"/>
              </a:ext>
            </a:extLst>
          </p:cNvPr>
          <p:cNvSpPr>
            <a:spLocks noGrp="1"/>
          </p:cNvSpPr>
          <p:nvPr>
            <p:ph type="title" idx="4294967295"/>
          </p:nvPr>
        </p:nvSpPr>
        <p:spPr>
          <a:xfrm>
            <a:off x="0" y="17463"/>
            <a:ext cx="12192000" cy="796925"/>
          </a:xfrm>
        </p:spPr>
        <p:txBody>
          <a:bodyPr>
            <a:normAutofit fontScale="90000"/>
          </a:bodyPr>
          <a:lstStyle/>
          <a:p>
            <a:r>
              <a:rPr lang="en-US" b="1" dirty="0"/>
              <a:t>Preparation of Financial Statements Contd.</a:t>
            </a:r>
            <a:endParaRPr lang="en-IN" b="1" dirty="0"/>
          </a:p>
        </p:txBody>
      </p:sp>
      <p:sp>
        <p:nvSpPr>
          <p:cNvPr id="5" name="Text Placeholder 4">
            <a:extLst>
              <a:ext uri="{FF2B5EF4-FFF2-40B4-BE49-F238E27FC236}">
                <a16:creationId xmlns:a16="http://schemas.microsoft.com/office/drawing/2014/main" id="{262EFF15-CF9F-4AA6-8FD9-02D02290C518}"/>
              </a:ext>
            </a:extLst>
          </p:cNvPr>
          <p:cNvSpPr>
            <a:spLocks noGrp="1"/>
          </p:cNvSpPr>
          <p:nvPr>
            <p:ph type="body" sz="quarter" idx="4294967295"/>
          </p:nvPr>
        </p:nvSpPr>
        <p:spPr>
          <a:xfrm>
            <a:off x="2" y="567740"/>
            <a:ext cx="12191998" cy="685800"/>
          </a:xfrm>
        </p:spPr>
        <p:txBody>
          <a:bodyPr>
            <a:normAutofit/>
          </a:bodyPr>
          <a:lstStyle/>
          <a:p>
            <a:pPr algn="ctr"/>
            <a:r>
              <a:rPr lang="en-US" sz="2400" b="1" dirty="0">
                <a:solidFill>
                  <a:schemeClr val="accent1"/>
                </a:solidFill>
              </a:rPr>
              <a:t>Auditor’s Report</a:t>
            </a:r>
            <a:endParaRPr lang="en-IN" sz="2400" b="1" dirty="0">
              <a:solidFill>
                <a:schemeClr val="accent1"/>
              </a:solidFill>
            </a:endParaRPr>
          </a:p>
        </p:txBody>
      </p:sp>
      <p:sp>
        <p:nvSpPr>
          <p:cNvPr id="8" name="Title 1">
            <a:extLst>
              <a:ext uri="{FF2B5EF4-FFF2-40B4-BE49-F238E27FC236}">
                <a16:creationId xmlns:a16="http://schemas.microsoft.com/office/drawing/2014/main" id="{321CE954-3B80-42E6-8F45-1DFC986B4BA8}"/>
              </a:ext>
            </a:extLst>
          </p:cNvPr>
          <p:cNvSpPr txBox="1">
            <a:spLocks/>
          </p:cNvSpPr>
          <p:nvPr/>
        </p:nvSpPr>
        <p:spPr>
          <a:xfrm>
            <a:off x="8021" y="946485"/>
            <a:ext cx="12192000" cy="5759116"/>
          </a:xfrm>
          <a:prstGeom prst="rect">
            <a:avLst/>
          </a:prstGeom>
        </p:spPr>
        <p:txBody>
          <a:bodyPr vert="horz" lIns="228600" tIns="228600" rIns="228600" bIns="228600" rtlCol="0" anchor="ctr">
            <a:normAutofit fontScale="97500"/>
          </a:bodyPr>
          <a:lst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a:lstStyle>
          <a:p>
            <a:pPr algn="l"/>
            <a:endParaRPr lang="en-IN" sz="2400" b="1" dirty="0"/>
          </a:p>
        </p:txBody>
      </p:sp>
      <p:sp>
        <p:nvSpPr>
          <p:cNvPr id="9" name="Text Placeholder 4">
            <a:extLst>
              <a:ext uri="{FF2B5EF4-FFF2-40B4-BE49-F238E27FC236}">
                <a16:creationId xmlns:a16="http://schemas.microsoft.com/office/drawing/2014/main" id="{A3326F8F-9876-46EA-B7F3-9AE9208E9281}"/>
              </a:ext>
            </a:extLst>
          </p:cNvPr>
          <p:cNvSpPr txBox="1">
            <a:spLocks/>
          </p:cNvSpPr>
          <p:nvPr/>
        </p:nvSpPr>
        <p:spPr>
          <a:xfrm>
            <a:off x="2" y="1106905"/>
            <a:ext cx="12191998" cy="5598696"/>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a:lstStyle>
          <a:p>
            <a:r>
              <a:rPr lang="en-US" sz="2800" dirty="0">
                <a:solidFill>
                  <a:srgbClr val="000000"/>
                </a:solidFill>
                <a:latin typeface="Arial" panose="020B0604020202020204" pitchFamily="34" charset="0"/>
              </a:rPr>
              <a:t>Appointment of Statutory Auditor : Sec 619(2) of Company’s Act, 2013</a:t>
            </a:r>
          </a:p>
          <a:p>
            <a:r>
              <a:rPr lang="en-US" sz="2800" dirty="0">
                <a:solidFill>
                  <a:srgbClr val="000000"/>
                </a:solidFill>
                <a:latin typeface="Arial" panose="020B0604020202020204" pitchFamily="34" charset="0"/>
              </a:rPr>
              <a:t>CAG audit of Govt. Companies is carried out as per provisions  Sec 619 of the Company’s Act, 2013</a:t>
            </a:r>
          </a:p>
          <a:p>
            <a:r>
              <a:rPr lang="en-US" sz="2800" dirty="0">
                <a:solidFill>
                  <a:srgbClr val="000000"/>
                </a:solidFill>
                <a:latin typeface="Arial" panose="020B0604020202020204" pitchFamily="34" charset="0"/>
              </a:rPr>
              <a:t>Types of Audit :-</a:t>
            </a:r>
          </a:p>
          <a:p>
            <a:pPr lvl="1"/>
            <a:r>
              <a:rPr lang="en-US" sz="2400" dirty="0">
                <a:solidFill>
                  <a:srgbClr val="000000"/>
                </a:solidFill>
                <a:latin typeface="Arial" panose="020B0604020202020204" pitchFamily="34" charset="0"/>
              </a:rPr>
              <a:t>Statutory Audit</a:t>
            </a:r>
          </a:p>
          <a:p>
            <a:pPr lvl="1"/>
            <a:r>
              <a:rPr lang="en-US" sz="2400" dirty="0">
                <a:solidFill>
                  <a:srgbClr val="000000"/>
                </a:solidFill>
                <a:latin typeface="Arial" panose="020B0604020202020204" pitchFamily="34" charset="0"/>
              </a:rPr>
              <a:t>CAG Audit</a:t>
            </a:r>
          </a:p>
          <a:p>
            <a:pPr lvl="1"/>
            <a:r>
              <a:rPr lang="en-US" sz="2400" dirty="0">
                <a:solidFill>
                  <a:srgbClr val="000000"/>
                </a:solidFill>
                <a:latin typeface="Arial" panose="020B0604020202020204" pitchFamily="34" charset="0"/>
              </a:rPr>
              <a:t>Internal Audit</a:t>
            </a:r>
          </a:p>
          <a:p>
            <a:pPr lvl="1"/>
            <a:r>
              <a:rPr lang="en-US" sz="2400" dirty="0">
                <a:solidFill>
                  <a:srgbClr val="000000"/>
                </a:solidFill>
                <a:latin typeface="Arial" panose="020B0604020202020204" pitchFamily="34" charset="0"/>
              </a:rPr>
              <a:t>Concurrent Audit</a:t>
            </a:r>
          </a:p>
          <a:p>
            <a:endParaRPr lang="en-US" sz="2000" dirty="0">
              <a:solidFill>
                <a:srgbClr val="000000"/>
              </a:solidFill>
              <a:latin typeface="Arial" panose="020B0604020202020204" pitchFamily="34" charset="0"/>
            </a:endParaRPr>
          </a:p>
        </p:txBody>
      </p:sp>
    </p:spTree>
    <p:extLst>
      <p:ext uri="{BB962C8B-B14F-4D97-AF65-F5344CB8AC3E}">
        <p14:creationId xmlns:p14="http://schemas.microsoft.com/office/powerpoint/2010/main" val="6346549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658C7900-26AD-4736-8819-1D3499705C72}"/>
              </a:ext>
            </a:extLst>
          </p:cNvPr>
          <p:cNvSpPr>
            <a:spLocks noGrp="1"/>
          </p:cNvSpPr>
          <p:nvPr>
            <p:ph type="body" idx="1"/>
          </p:nvPr>
        </p:nvSpPr>
        <p:spPr>
          <a:xfrm>
            <a:off x="5012843" y="1080"/>
            <a:ext cx="6265088" cy="685800"/>
          </a:xfrm>
        </p:spPr>
        <p:txBody>
          <a:bodyPr/>
          <a:lstStyle/>
          <a:p>
            <a:r>
              <a:rPr lang="en-US" dirty="0"/>
              <a:t>Total questions - 30</a:t>
            </a:r>
            <a:endParaRPr lang="en-IN" dirty="0"/>
          </a:p>
        </p:txBody>
      </p:sp>
      <p:sp>
        <p:nvSpPr>
          <p:cNvPr id="6" name="Content Placeholder 5">
            <a:extLst>
              <a:ext uri="{FF2B5EF4-FFF2-40B4-BE49-F238E27FC236}">
                <a16:creationId xmlns:a16="http://schemas.microsoft.com/office/drawing/2014/main" id="{15E862F0-4A8F-4642-A549-AA193A451602}"/>
              </a:ext>
            </a:extLst>
          </p:cNvPr>
          <p:cNvSpPr>
            <a:spLocks noGrp="1"/>
          </p:cNvSpPr>
          <p:nvPr>
            <p:ph sz="half" idx="2"/>
          </p:nvPr>
        </p:nvSpPr>
        <p:spPr>
          <a:xfrm>
            <a:off x="5077179" y="558550"/>
            <a:ext cx="6264350" cy="874930"/>
          </a:xfrm>
        </p:spPr>
        <p:txBody>
          <a:bodyPr>
            <a:normAutofit/>
          </a:bodyPr>
          <a:lstStyle/>
          <a:p>
            <a:r>
              <a:rPr lang="en-US" dirty="0"/>
              <a:t>Finance &amp; Accounts – 25</a:t>
            </a:r>
          </a:p>
          <a:p>
            <a:r>
              <a:rPr lang="en-US" dirty="0"/>
              <a:t>IT - 5</a:t>
            </a:r>
            <a:endParaRPr lang="en-IN" dirty="0"/>
          </a:p>
        </p:txBody>
      </p:sp>
      <p:sp>
        <p:nvSpPr>
          <p:cNvPr id="7" name="Text Placeholder 6">
            <a:extLst>
              <a:ext uri="{FF2B5EF4-FFF2-40B4-BE49-F238E27FC236}">
                <a16:creationId xmlns:a16="http://schemas.microsoft.com/office/drawing/2014/main" id="{F1B6C7B7-DF76-43A2-A8DC-AB95E3AD3B97}"/>
              </a:ext>
            </a:extLst>
          </p:cNvPr>
          <p:cNvSpPr>
            <a:spLocks noGrp="1"/>
          </p:cNvSpPr>
          <p:nvPr>
            <p:ph type="body" sz="quarter" idx="3"/>
          </p:nvPr>
        </p:nvSpPr>
        <p:spPr>
          <a:xfrm>
            <a:off x="5022543" y="1295403"/>
            <a:ext cx="6264414" cy="685800"/>
          </a:xfrm>
        </p:spPr>
        <p:txBody>
          <a:bodyPr/>
          <a:lstStyle/>
          <a:p>
            <a:r>
              <a:rPr lang="en-US" dirty="0"/>
              <a:t>Topic wise breakup for f &amp; a</a:t>
            </a:r>
            <a:endParaRPr lang="en-IN" dirty="0"/>
          </a:p>
        </p:txBody>
      </p:sp>
      <p:sp>
        <p:nvSpPr>
          <p:cNvPr id="8" name="Content Placeholder 7">
            <a:extLst>
              <a:ext uri="{FF2B5EF4-FFF2-40B4-BE49-F238E27FC236}">
                <a16:creationId xmlns:a16="http://schemas.microsoft.com/office/drawing/2014/main" id="{36C1A192-84A9-4DCD-AF52-8771DD8EDE08}"/>
              </a:ext>
            </a:extLst>
          </p:cNvPr>
          <p:cNvSpPr>
            <a:spLocks noGrp="1"/>
          </p:cNvSpPr>
          <p:nvPr>
            <p:ph sz="quarter" idx="4"/>
          </p:nvPr>
        </p:nvSpPr>
        <p:spPr>
          <a:xfrm>
            <a:off x="5070669" y="1785814"/>
            <a:ext cx="6265588" cy="2744999"/>
          </a:xfrm>
        </p:spPr>
        <p:txBody>
          <a:bodyPr>
            <a:normAutofit/>
          </a:bodyPr>
          <a:lstStyle/>
          <a:p>
            <a:r>
              <a:rPr lang="en-US" dirty="0"/>
              <a:t>Investment – 8</a:t>
            </a:r>
          </a:p>
          <a:p>
            <a:r>
              <a:rPr lang="en-US" dirty="0"/>
              <a:t>Preparation of financial statements – 7</a:t>
            </a:r>
          </a:p>
          <a:p>
            <a:r>
              <a:rPr lang="en-US" dirty="0"/>
              <a:t>Accounting Standards, Guidelines &amp; Regulations - 4</a:t>
            </a:r>
          </a:p>
          <a:p>
            <a:r>
              <a:rPr lang="en-US" dirty="0"/>
              <a:t>Accounting Ratios - 2</a:t>
            </a:r>
          </a:p>
          <a:p>
            <a:r>
              <a:rPr lang="en-IN" dirty="0"/>
              <a:t>Depreciation – 2</a:t>
            </a:r>
          </a:p>
          <a:p>
            <a:r>
              <a:rPr lang="en-IN" dirty="0"/>
              <a:t>Income Tax - 1</a:t>
            </a:r>
          </a:p>
        </p:txBody>
      </p:sp>
      <p:sp>
        <p:nvSpPr>
          <p:cNvPr id="9" name="Text Placeholder 4">
            <a:extLst>
              <a:ext uri="{FF2B5EF4-FFF2-40B4-BE49-F238E27FC236}">
                <a16:creationId xmlns:a16="http://schemas.microsoft.com/office/drawing/2014/main" id="{EF4A62E7-154E-4B2F-B19B-1D90C8BF800A}"/>
              </a:ext>
            </a:extLst>
          </p:cNvPr>
          <p:cNvSpPr txBox="1">
            <a:spLocks/>
          </p:cNvSpPr>
          <p:nvPr/>
        </p:nvSpPr>
        <p:spPr>
          <a:xfrm>
            <a:off x="5052949" y="4388590"/>
            <a:ext cx="6265088" cy="685800"/>
          </a:xfrm>
          <a:prstGeom prst="rect">
            <a:avLst/>
          </a:prstGeom>
        </p:spPr>
        <p:txBody>
          <a:bodyPr vert="horz" lIns="91440" tIns="45720" rIns="91440" bIns="45720" rtlCol="0" anchor="ctr">
            <a:noAutofit/>
          </a:bodyPr>
          <a:lstStyle>
            <a:lvl1pPr marL="0" indent="0" algn="l" defTabSz="914400" rtl="0" eaLnBrk="1" latinLnBrk="0" hangingPunct="1">
              <a:lnSpc>
                <a:spcPct val="100000"/>
              </a:lnSpc>
              <a:spcBef>
                <a:spcPts val="1000"/>
              </a:spcBef>
              <a:buClr>
                <a:schemeClr val="accent1"/>
              </a:buClr>
              <a:buSzPct val="110000"/>
              <a:buFont typeface="Wingdings" panose="05000000000000000000" pitchFamily="2" charset="2"/>
              <a:buNone/>
              <a:defRPr sz="2200" b="0" kern="1200" cap="all" baseline="0">
                <a:solidFill>
                  <a:schemeClr val="accent1"/>
                </a:solidFill>
                <a:effectLst/>
                <a:latin typeface="+mn-lt"/>
                <a:ea typeface="+mn-ea"/>
                <a:cs typeface="+mn-cs"/>
              </a:defRPr>
            </a:lvl1pPr>
            <a:lvl2pPr marL="457200" indent="0" algn="l" defTabSz="914400" rtl="0" eaLnBrk="1" latinLnBrk="0" hangingPunct="1">
              <a:lnSpc>
                <a:spcPct val="120000"/>
              </a:lnSpc>
              <a:spcBef>
                <a:spcPts val="500"/>
              </a:spcBef>
              <a:buClr>
                <a:schemeClr val="accent1"/>
              </a:buClr>
              <a:buSzPct val="110000"/>
              <a:buFont typeface="Wingdings" panose="05000000000000000000" pitchFamily="2" charset="2"/>
              <a:buNone/>
              <a:defRPr sz="2000" b="1" kern="1200">
                <a:solidFill>
                  <a:schemeClr val="tx1"/>
                </a:solidFill>
                <a:effectLst/>
                <a:latin typeface="+mn-lt"/>
                <a:ea typeface="+mn-ea"/>
                <a:cs typeface="+mn-cs"/>
              </a:defRPr>
            </a:lvl2pPr>
            <a:lvl3pPr marL="914400" indent="0" algn="l" defTabSz="914400" rtl="0" eaLnBrk="1" latinLnBrk="0" hangingPunct="1">
              <a:lnSpc>
                <a:spcPct val="120000"/>
              </a:lnSpc>
              <a:spcBef>
                <a:spcPts val="500"/>
              </a:spcBef>
              <a:buClr>
                <a:schemeClr val="accent1"/>
              </a:buClr>
              <a:buSzPct val="110000"/>
              <a:buFont typeface="Wingdings" panose="05000000000000000000" pitchFamily="2" charset="2"/>
              <a:buNone/>
              <a:defRPr sz="1800" b="1" kern="1200">
                <a:solidFill>
                  <a:schemeClr val="tx1"/>
                </a:solidFill>
                <a:effectLst/>
                <a:latin typeface="+mn-lt"/>
                <a:ea typeface="+mn-ea"/>
                <a:cs typeface="+mn-cs"/>
              </a:defRPr>
            </a:lvl3pPr>
            <a:lvl4pPr marL="1371600" indent="0" algn="l" defTabSz="914400" rtl="0" eaLnBrk="1" latinLnBrk="0" hangingPunct="1">
              <a:lnSpc>
                <a:spcPct val="120000"/>
              </a:lnSpc>
              <a:spcBef>
                <a:spcPts val="500"/>
              </a:spcBef>
              <a:buClr>
                <a:schemeClr val="accent1"/>
              </a:buClr>
              <a:buSzPct val="110000"/>
              <a:buFont typeface="Wingdings" panose="05000000000000000000" pitchFamily="2" charset="2"/>
              <a:buNone/>
              <a:defRPr sz="1600" b="1" kern="1200">
                <a:solidFill>
                  <a:schemeClr val="tx1"/>
                </a:solidFill>
                <a:effectLst/>
                <a:latin typeface="+mn-lt"/>
                <a:ea typeface="+mn-ea"/>
                <a:cs typeface="+mn-cs"/>
              </a:defRPr>
            </a:lvl4pPr>
            <a:lvl5pPr marL="1828800" indent="0" algn="l" defTabSz="914400" rtl="0" eaLnBrk="1" latinLnBrk="0" hangingPunct="1">
              <a:lnSpc>
                <a:spcPct val="120000"/>
              </a:lnSpc>
              <a:spcBef>
                <a:spcPts val="500"/>
              </a:spcBef>
              <a:buClr>
                <a:schemeClr val="accent1"/>
              </a:buClr>
              <a:buSzPct val="110000"/>
              <a:buFont typeface="Wingdings" panose="05000000000000000000" pitchFamily="2" charset="2"/>
              <a:buNone/>
              <a:defRPr sz="1600" b="1" kern="1200">
                <a:solidFill>
                  <a:schemeClr val="tx1"/>
                </a:solidFill>
                <a:effectLst/>
                <a:latin typeface="+mn-lt"/>
                <a:ea typeface="+mn-ea"/>
                <a:cs typeface="+mn-cs"/>
              </a:defRPr>
            </a:lvl5pPr>
            <a:lvl6pPr marL="2286000" indent="0" algn="l" defTabSz="914400" rtl="0" eaLnBrk="1" latinLnBrk="0" hangingPunct="1">
              <a:lnSpc>
                <a:spcPct val="120000"/>
              </a:lnSpc>
              <a:spcBef>
                <a:spcPts val="500"/>
              </a:spcBef>
              <a:buClr>
                <a:schemeClr val="accent1"/>
              </a:buClr>
              <a:buSzPct val="110000"/>
              <a:buFont typeface="Wingdings" panose="05000000000000000000" pitchFamily="2" charset="2"/>
              <a:buNone/>
              <a:defRPr sz="1600" b="1" kern="1200">
                <a:solidFill>
                  <a:schemeClr val="tx1"/>
                </a:solidFill>
                <a:effectLst/>
                <a:latin typeface="+mn-lt"/>
                <a:ea typeface="+mn-ea"/>
                <a:cs typeface="+mn-cs"/>
              </a:defRPr>
            </a:lvl6pPr>
            <a:lvl7pPr marL="2743200" indent="0" algn="l" defTabSz="914400" rtl="0" eaLnBrk="1" latinLnBrk="0" hangingPunct="1">
              <a:lnSpc>
                <a:spcPct val="120000"/>
              </a:lnSpc>
              <a:spcBef>
                <a:spcPts val="500"/>
              </a:spcBef>
              <a:buClr>
                <a:schemeClr val="accent1"/>
              </a:buClr>
              <a:buSzPct val="110000"/>
              <a:buFont typeface="Wingdings" panose="05000000000000000000" pitchFamily="2" charset="2"/>
              <a:buNone/>
              <a:defRPr sz="1600" b="1" kern="1200">
                <a:solidFill>
                  <a:schemeClr val="tx1"/>
                </a:solidFill>
                <a:effectLst/>
                <a:latin typeface="+mn-lt"/>
                <a:ea typeface="+mn-ea"/>
                <a:cs typeface="+mn-cs"/>
              </a:defRPr>
            </a:lvl7pPr>
            <a:lvl8pPr marL="3200400" indent="0" algn="l" defTabSz="914400" rtl="0" eaLnBrk="1" latinLnBrk="0" hangingPunct="1">
              <a:lnSpc>
                <a:spcPct val="120000"/>
              </a:lnSpc>
              <a:spcBef>
                <a:spcPts val="500"/>
              </a:spcBef>
              <a:buClr>
                <a:schemeClr val="accent1"/>
              </a:buClr>
              <a:buSzPct val="110000"/>
              <a:buFont typeface="Wingdings" panose="05000000000000000000" pitchFamily="2" charset="2"/>
              <a:buNone/>
              <a:defRPr sz="1600" b="1" kern="1200">
                <a:solidFill>
                  <a:schemeClr val="tx1"/>
                </a:solidFill>
                <a:effectLst/>
                <a:latin typeface="+mn-lt"/>
                <a:ea typeface="+mn-ea"/>
                <a:cs typeface="+mn-cs"/>
              </a:defRPr>
            </a:lvl8pPr>
            <a:lvl9pPr marL="3657600" indent="0" algn="l" defTabSz="914400" rtl="0" eaLnBrk="1" latinLnBrk="0" hangingPunct="1">
              <a:lnSpc>
                <a:spcPct val="120000"/>
              </a:lnSpc>
              <a:spcBef>
                <a:spcPts val="500"/>
              </a:spcBef>
              <a:buClr>
                <a:schemeClr val="accent1"/>
              </a:buClr>
              <a:buSzPct val="110000"/>
              <a:buFont typeface="Wingdings" panose="05000000000000000000" pitchFamily="2" charset="2"/>
              <a:buNone/>
              <a:defRPr sz="1600" b="1" kern="1200">
                <a:solidFill>
                  <a:schemeClr val="tx1"/>
                </a:solidFill>
                <a:effectLst/>
                <a:latin typeface="+mn-lt"/>
                <a:ea typeface="+mn-ea"/>
                <a:cs typeface="+mn-cs"/>
              </a:defRPr>
            </a:lvl9pPr>
          </a:lstStyle>
          <a:p>
            <a:r>
              <a:rPr lang="en-US" dirty="0"/>
              <a:t>Other important topics</a:t>
            </a:r>
            <a:endParaRPr lang="en-IN" dirty="0"/>
          </a:p>
        </p:txBody>
      </p:sp>
      <p:sp>
        <p:nvSpPr>
          <p:cNvPr id="10" name="Content Placeholder 5">
            <a:extLst>
              <a:ext uri="{FF2B5EF4-FFF2-40B4-BE49-F238E27FC236}">
                <a16:creationId xmlns:a16="http://schemas.microsoft.com/office/drawing/2014/main" id="{B6A77492-C068-428E-86EB-3F46D1FFD979}"/>
              </a:ext>
            </a:extLst>
          </p:cNvPr>
          <p:cNvSpPr txBox="1">
            <a:spLocks/>
          </p:cNvSpPr>
          <p:nvPr/>
        </p:nvSpPr>
        <p:spPr>
          <a:xfrm>
            <a:off x="5117285" y="4900360"/>
            <a:ext cx="6264350" cy="1695367"/>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a:lstStyle>
          <a:p>
            <a:r>
              <a:rPr lang="en-US" dirty="0"/>
              <a:t>GST</a:t>
            </a:r>
          </a:p>
          <a:p>
            <a:r>
              <a:rPr lang="en-IN" dirty="0"/>
              <a:t>General Abbreviations</a:t>
            </a:r>
          </a:p>
          <a:p>
            <a:r>
              <a:rPr lang="en-IN" dirty="0"/>
              <a:t>Miscellaneous</a:t>
            </a:r>
          </a:p>
        </p:txBody>
      </p:sp>
    </p:spTree>
    <p:extLst>
      <p:ext uri="{BB962C8B-B14F-4D97-AF65-F5344CB8AC3E}">
        <p14:creationId xmlns:p14="http://schemas.microsoft.com/office/powerpoint/2010/main" val="5286964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3E7DD-FAFE-43EA-B6CE-BDD7FE0CB07C}"/>
              </a:ext>
            </a:extLst>
          </p:cNvPr>
          <p:cNvSpPr>
            <a:spLocks noGrp="1"/>
          </p:cNvSpPr>
          <p:nvPr>
            <p:ph type="title" idx="4294967295"/>
          </p:nvPr>
        </p:nvSpPr>
        <p:spPr>
          <a:xfrm>
            <a:off x="0" y="17463"/>
            <a:ext cx="12192000" cy="796925"/>
          </a:xfrm>
        </p:spPr>
        <p:txBody>
          <a:bodyPr>
            <a:normAutofit fontScale="90000"/>
          </a:bodyPr>
          <a:lstStyle/>
          <a:p>
            <a:r>
              <a:rPr lang="en-IN" b="1" i="0" dirty="0">
                <a:solidFill>
                  <a:srgbClr val="000000"/>
                </a:solidFill>
                <a:effectLst/>
                <a:latin typeface="Arial" panose="020B0604020202020204" pitchFamily="34" charset="0"/>
              </a:rPr>
              <a:t>Accounting Standards</a:t>
            </a:r>
            <a:endParaRPr lang="en-IN" b="1" dirty="0"/>
          </a:p>
        </p:txBody>
      </p:sp>
      <p:sp>
        <p:nvSpPr>
          <p:cNvPr id="8" name="Title 1">
            <a:extLst>
              <a:ext uri="{FF2B5EF4-FFF2-40B4-BE49-F238E27FC236}">
                <a16:creationId xmlns:a16="http://schemas.microsoft.com/office/drawing/2014/main" id="{321CE954-3B80-42E6-8F45-1DFC986B4BA8}"/>
              </a:ext>
            </a:extLst>
          </p:cNvPr>
          <p:cNvSpPr txBox="1">
            <a:spLocks/>
          </p:cNvSpPr>
          <p:nvPr/>
        </p:nvSpPr>
        <p:spPr>
          <a:xfrm>
            <a:off x="8021" y="946485"/>
            <a:ext cx="12192000" cy="5759116"/>
          </a:xfrm>
          <a:prstGeom prst="rect">
            <a:avLst/>
          </a:prstGeom>
        </p:spPr>
        <p:txBody>
          <a:bodyPr vert="horz" lIns="228600" tIns="228600" rIns="228600" bIns="228600" rtlCol="0" anchor="ctr">
            <a:normAutofit fontScale="97500"/>
          </a:bodyPr>
          <a:lst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a:lstStyle>
          <a:p>
            <a:pPr algn="l"/>
            <a:endParaRPr lang="en-IN" sz="2400" b="1" dirty="0"/>
          </a:p>
        </p:txBody>
      </p:sp>
      <p:sp>
        <p:nvSpPr>
          <p:cNvPr id="9" name="Text Placeholder 4">
            <a:extLst>
              <a:ext uri="{FF2B5EF4-FFF2-40B4-BE49-F238E27FC236}">
                <a16:creationId xmlns:a16="http://schemas.microsoft.com/office/drawing/2014/main" id="{A3326F8F-9876-46EA-B7F3-9AE9208E9281}"/>
              </a:ext>
            </a:extLst>
          </p:cNvPr>
          <p:cNvSpPr txBox="1">
            <a:spLocks/>
          </p:cNvSpPr>
          <p:nvPr/>
        </p:nvSpPr>
        <p:spPr>
          <a:xfrm>
            <a:off x="2" y="1106905"/>
            <a:ext cx="12191998" cy="5598696"/>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a:lstStyle>
          <a:p>
            <a:r>
              <a:rPr lang="en-US" sz="2400" b="1" i="0" dirty="0">
                <a:solidFill>
                  <a:srgbClr val="000000"/>
                </a:solidFill>
                <a:effectLst/>
                <a:latin typeface="Arial" panose="020B0604020202020204" pitchFamily="34" charset="0"/>
              </a:rPr>
              <a:t>Every Balance Sheet, Revenue Account [Policyholders’ Account], Receipts and Payments Account [Cash Flow statement] and Profit and Loss Account [Shareholders’ Account] of an insurer shall be in conformity with the Accounting Standards (AS) issued by the ICAI, to the extent applicable to insurers carrying on life insurance business, except that:</a:t>
            </a:r>
          </a:p>
          <a:p>
            <a:pPr lvl="1"/>
            <a:r>
              <a:rPr lang="en-US" sz="2400" b="1" i="0" dirty="0">
                <a:solidFill>
                  <a:srgbClr val="000000"/>
                </a:solidFill>
                <a:effectLst/>
                <a:latin typeface="Arial" panose="020B0604020202020204" pitchFamily="34" charset="0"/>
              </a:rPr>
              <a:t>Accounting Standard 3 (AS 3) – Cash Flow Statements – Cash Flow Statement shall be prepared only under the Direct Method.</a:t>
            </a:r>
            <a:endParaRPr lang="en-US" sz="2400" b="1" dirty="0">
              <a:solidFill>
                <a:srgbClr val="000000"/>
              </a:solidFill>
              <a:latin typeface="Arial" panose="020B0604020202020204" pitchFamily="34" charset="0"/>
            </a:endParaRPr>
          </a:p>
          <a:p>
            <a:pPr lvl="1"/>
            <a:r>
              <a:rPr lang="en-US" sz="2400" b="1" i="0" dirty="0">
                <a:solidFill>
                  <a:srgbClr val="000000"/>
                </a:solidFill>
                <a:effectLst/>
                <a:latin typeface="Arial" panose="020B0604020202020204" pitchFamily="34" charset="0"/>
              </a:rPr>
              <a:t>Accounting Standard 17 (AS 17) - Segment Reporting – shall apply irrespective of whether the securities of the insurer are traded publicly or not</a:t>
            </a:r>
          </a:p>
          <a:p>
            <a:pPr lvl="1"/>
            <a:r>
              <a:rPr lang="en-US" sz="2400" b="1" i="0" dirty="0">
                <a:solidFill>
                  <a:srgbClr val="000000"/>
                </a:solidFill>
                <a:effectLst/>
                <a:latin typeface="Arial" panose="020B0604020202020204" pitchFamily="34" charset="0"/>
              </a:rPr>
              <a:t>Accounting Standard 13 (AS 13) - </a:t>
            </a:r>
            <a:r>
              <a:rPr lang="en-US" sz="2400" b="1" dirty="0">
                <a:solidFill>
                  <a:srgbClr val="000000"/>
                </a:solidFill>
                <a:latin typeface="Arial" panose="020B0604020202020204" pitchFamily="34" charset="0"/>
              </a:rPr>
              <a:t>Accounting of Investments – As per IRDAI Investment Regulations</a:t>
            </a:r>
            <a:endParaRPr lang="en-US" sz="2400" b="1" i="0" dirty="0">
              <a:solidFill>
                <a:srgbClr val="000000"/>
              </a:solidFill>
              <a:effectLst/>
              <a:latin typeface="Arial" panose="020B0604020202020204" pitchFamily="34" charset="0"/>
            </a:endParaRPr>
          </a:p>
          <a:p>
            <a:pPr marL="457200" lvl="1" indent="0">
              <a:buNone/>
            </a:pPr>
            <a:endParaRPr lang="en-US" sz="1800" b="1" i="0" dirty="0">
              <a:solidFill>
                <a:srgbClr val="000000"/>
              </a:solidFill>
              <a:effectLst/>
              <a:latin typeface="Arial" panose="020B0604020202020204" pitchFamily="34" charset="0"/>
            </a:endParaRPr>
          </a:p>
        </p:txBody>
      </p:sp>
    </p:spTree>
    <p:extLst>
      <p:ext uri="{BB962C8B-B14F-4D97-AF65-F5344CB8AC3E}">
        <p14:creationId xmlns:p14="http://schemas.microsoft.com/office/powerpoint/2010/main" val="15164066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3E7DD-FAFE-43EA-B6CE-BDD7FE0CB07C}"/>
              </a:ext>
            </a:extLst>
          </p:cNvPr>
          <p:cNvSpPr>
            <a:spLocks noGrp="1"/>
          </p:cNvSpPr>
          <p:nvPr>
            <p:ph type="title" idx="4294967295"/>
          </p:nvPr>
        </p:nvSpPr>
        <p:spPr>
          <a:xfrm>
            <a:off x="0" y="17463"/>
            <a:ext cx="12192000" cy="796925"/>
          </a:xfrm>
        </p:spPr>
        <p:txBody>
          <a:bodyPr>
            <a:normAutofit fontScale="90000"/>
          </a:bodyPr>
          <a:lstStyle/>
          <a:p>
            <a:r>
              <a:rPr lang="en-IN" b="1" i="0" dirty="0">
                <a:solidFill>
                  <a:srgbClr val="000000"/>
                </a:solidFill>
                <a:effectLst/>
                <a:latin typeface="Arial" panose="020B0604020202020204" pitchFamily="34" charset="0"/>
              </a:rPr>
              <a:t>Accounting Standards</a:t>
            </a:r>
            <a:endParaRPr lang="en-IN" b="1" dirty="0"/>
          </a:p>
        </p:txBody>
      </p:sp>
      <p:sp>
        <p:nvSpPr>
          <p:cNvPr id="8" name="Title 1">
            <a:extLst>
              <a:ext uri="{FF2B5EF4-FFF2-40B4-BE49-F238E27FC236}">
                <a16:creationId xmlns:a16="http://schemas.microsoft.com/office/drawing/2014/main" id="{321CE954-3B80-42E6-8F45-1DFC986B4BA8}"/>
              </a:ext>
            </a:extLst>
          </p:cNvPr>
          <p:cNvSpPr txBox="1">
            <a:spLocks/>
          </p:cNvSpPr>
          <p:nvPr/>
        </p:nvSpPr>
        <p:spPr>
          <a:xfrm>
            <a:off x="8021" y="946485"/>
            <a:ext cx="12192000" cy="5759116"/>
          </a:xfrm>
          <a:prstGeom prst="rect">
            <a:avLst/>
          </a:prstGeom>
        </p:spPr>
        <p:txBody>
          <a:bodyPr vert="horz" lIns="228600" tIns="228600" rIns="228600" bIns="228600" rtlCol="0" anchor="ctr">
            <a:normAutofit fontScale="97500"/>
          </a:bodyPr>
          <a:lst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a:lstStyle>
          <a:p>
            <a:pPr algn="l"/>
            <a:endParaRPr lang="en-IN" sz="2400" b="1" dirty="0"/>
          </a:p>
        </p:txBody>
      </p:sp>
      <p:sp>
        <p:nvSpPr>
          <p:cNvPr id="9" name="Text Placeholder 4">
            <a:extLst>
              <a:ext uri="{FF2B5EF4-FFF2-40B4-BE49-F238E27FC236}">
                <a16:creationId xmlns:a16="http://schemas.microsoft.com/office/drawing/2014/main" id="{A3326F8F-9876-46EA-B7F3-9AE9208E9281}"/>
              </a:ext>
            </a:extLst>
          </p:cNvPr>
          <p:cNvSpPr txBox="1">
            <a:spLocks/>
          </p:cNvSpPr>
          <p:nvPr/>
        </p:nvSpPr>
        <p:spPr>
          <a:xfrm>
            <a:off x="2" y="1106905"/>
            <a:ext cx="12191998" cy="5598696"/>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a:lstStyle>
          <a:p>
            <a:r>
              <a:rPr lang="en-US" altLang="en-US" sz="2400" dirty="0"/>
              <a:t>AS 1- Disclosure of Accounting Policies</a:t>
            </a:r>
          </a:p>
          <a:p>
            <a:r>
              <a:rPr lang="en-US" altLang="en-US" sz="2400" dirty="0"/>
              <a:t>AS 2 – Valuation of Inventories</a:t>
            </a:r>
          </a:p>
          <a:p>
            <a:r>
              <a:rPr lang="en-US" altLang="en-US" sz="2400" dirty="0"/>
              <a:t>AS 3 – Cash flow --- for us it is Direct method only</a:t>
            </a:r>
          </a:p>
          <a:p>
            <a:r>
              <a:rPr lang="en-US" altLang="en-US" sz="2400" dirty="0"/>
              <a:t>AS 6  - Depreciation</a:t>
            </a:r>
          </a:p>
          <a:p>
            <a:r>
              <a:rPr lang="en-US" altLang="en-US" sz="2400" dirty="0"/>
              <a:t>AS 10 - Fixed Assets</a:t>
            </a:r>
          </a:p>
          <a:p>
            <a:r>
              <a:rPr lang="en-US" altLang="en-US" sz="2400" dirty="0"/>
              <a:t>AS 15 – Accounting of Retirement Benefits</a:t>
            </a:r>
          </a:p>
          <a:p>
            <a:r>
              <a:rPr lang="en-US" altLang="en-US" sz="2400" dirty="0"/>
              <a:t>AS 17 Segmental reporting</a:t>
            </a:r>
          </a:p>
          <a:p>
            <a:r>
              <a:rPr lang="en-US" altLang="en-US" sz="2400" dirty="0"/>
              <a:t>AS 18 Related Party disclosures</a:t>
            </a:r>
          </a:p>
          <a:p>
            <a:r>
              <a:rPr lang="en-US" altLang="en-US" sz="2400" dirty="0"/>
              <a:t>AS 26 – Intangible Assets</a:t>
            </a:r>
          </a:p>
          <a:p>
            <a:r>
              <a:rPr lang="en-US" altLang="en-US" sz="2400" dirty="0"/>
              <a:t>AS 29 – Provision for Contingent Liabilities</a:t>
            </a:r>
          </a:p>
        </p:txBody>
      </p:sp>
    </p:spTree>
    <p:extLst>
      <p:ext uri="{BB962C8B-B14F-4D97-AF65-F5344CB8AC3E}">
        <p14:creationId xmlns:p14="http://schemas.microsoft.com/office/powerpoint/2010/main" val="41413294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3E7DD-FAFE-43EA-B6CE-BDD7FE0CB07C}"/>
              </a:ext>
            </a:extLst>
          </p:cNvPr>
          <p:cNvSpPr>
            <a:spLocks noGrp="1"/>
          </p:cNvSpPr>
          <p:nvPr>
            <p:ph type="title" idx="4294967295"/>
          </p:nvPr>
        </p:nvSpPr>
        <p:spPr>
          <a:xfrm>
            <a:off x="0" y="17463"/>
            <a:ext cx="12192000" cy="796925"/>
          </a:xfrm>
        </p:spPr>
        <p:txBody>
          <a:bodyPr>
            <a:normAutofit fontScale="90000"/>
          </a:bodyPr>
          <a:lstStyle/>
          <a:p>
            <a:r>
              <a:rPr lang="en-IN" b="1" i="0" dirty="0">
                <a:solidFill>
                  <a:srgbClr val="000000"/>
                </a:solidFill>
                <a:effectLst/>
                <a:latin typeface="Arial" panose="020B0604020202020204" pitchFamily="34" charset="0"/>
              </a:rPr>
              <a:t>Accounting Ratios</a:t>
            </a:r>
            <a:endParaRPr lang="en-IN" b="1" dirty="0"/>
          </a:p>
        </p:txBody>
      </p:sp>
      <p:sp>
        <p:nvSpPr>
          <p:cNvPr id="8" name="Title 1">
            <a:extLst>
              <a:ext uri="{FF2B5EF4-FFF2-40B4-BE49-F238E27FC236}">
                <a16:creationId xmlns:a16="http://schemas.microsoft.com/office/drawing/2014/main" id="{321CE954-3B80-42E6-8F45-1DFC986B4BA8}"/>
              </a:ext>
            </a:extLst>
          </p:cNvPr>
          <p:cNvSpPr txBox="1">
            <a:spLocks/>
          </p:cNvSpPr>
          <p:nvPr/>
        </p:nvSpPr>
        <p:spPr>
          <a:xfrm>
            <a:off x="8021" y="946485"/>
            <a:ext cx="12192000" cy="5759116"/>
          </a:xfrm>
          <a:prstGeom prst="rect">
            <a:avLst/>
          </a:prstGeom>
        </p:spPr>
        <p:txBody>
          <a:bodyPr vert="horz" lIns="228600" tIns="228600" rIns="228600" bIns="228600" rtlCol="0" anchor="ctr">
            <a:normAutofit fontScale="97500"/>
          </a:bodyPr>
          <a:lst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a:lstStyle>
          <a:p>
            <a:pPr algn="l"/>
            <a:endParaRPr lang="en-IN" sz="2400" b="1" dirty="0"/>
          </a:p>
        </p:txBody>
      </p:sp>
      <p:sp>
        <p:nvSpPr>
          <p:cNvPr id="9" name="Text Placeholder 4">
            <a:extLst>
              <a:ext uri="{FF2B5EF4-FFF2-40B4-BE49-F238E27FC236}">
                <a16:creationId xmlns:a16="http://schemas.microsoft.com/office/drawing/2014/main" id="{A3326F8F-9876-46EA-B7F3-9AE9208E9281}"/>
              </a:ext>
            </a:extLst>
          </p:cNvPr>
          <p:cNvSpPr txBox="1">
            <a:spLocks/>
          </p:cNvSpPr>
          <p:nvPr/>
        </p:nvSpPr>
        <p:spPr>
          <a:xfrm>
            <a:off x="2" y="1106905"/>
            <a:ext cx="12191998" cy="5598696"/>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a:lstStyle>
          <a:p>
            <a:pPr eaLnBrk="1" hangingPunct="1"/>
            <a:r>
              <a:rPr lang="en-US" altLang="en-US" sz="2400" b="1" dirty="0"/>
              <a:t>Gross Direct Premium Growth Rate </a:t>
            </a:r>
          </a:p>
          <a:p>
            <a:pPr eaLnBrk="1" hangingPunct="1">
              <a:buFont typeface="Wingdings 2" panose="05020102010507070707" pitchFamily="18" charset="2"/>
              <a:buNone/>
            </a:pPr>
            <a:r>
              <a:rPr lang="en-US" altLang="en-US" sz="2400" dirty="0"/>
              <a:t>GDPI(Current Year)-GDPI (Previous year)/GDPI (previous Year)   -- To be shown in % terms</a:t>
            </a:r>
          </a:p>
          <a:p>
            <a:pPr eaLnBrk="1" hangingPunct="1"/>
            <a:r>
              <a:rPr lang="en-US" altLang="en-US" sz="2400" b="1" dirty="0"/>
              <a:t>Gross Direct Premium to net worth Ratio GDPI/</a:t>
            </a:r>
            <a:r>
              <a:rPr lang="en-US" altLang="en-US" sz="2400" b="1" dirty="0" err="1"/>
              <a:t>Networth</a:t>
            </a:r>
            <a:r>
              <a:rPr lang="en-US" altLang="en-US" sz="2400" b="1" dirty="0"/>
              <a:t>  </a:t>
            </a:r>
            <a:r>
              <a:rPr lang="en-US" altLang="en-US" sz="2400" dirty="0"/>
              <a:t>-- to be shown in </a:t>
            </a:r>
            <a:r>
              <a:rPr lang="en-US" altLang="en-US" sz="2400" dirty="0" err="1"/>
              <a:t>no.of</a:t>
            </a:r>
            <a:r>
              <a:rPr lang="en-US" altLang="en-US" sz="2400" dirty="0"/>
              <a:t> times</a:t>
            </a:r>
          </a:p>
          <a:p>
            <a:pPr eaLnBrk="1" hangingPunct="1">
              <a:buFont typeface="Wingdings 2" panose="05020102010507070707" pitchFamily="18" charset="2"/>
              <a:buNone/>
            </a:pPr>
            <a:r>
              <a:rPr lang="en-US" altLang="en-US" sz="2400" dirty="0"/>
              <a:t>Net worth is (share </a:t>
            </a:r>
            <a:r>
              <a:rPr lang="en-US" altLang="en-US" sz="2400" dirty="0" err="1"/>
              <a:t>capital,reserve</a:t>
            </a:r>
            <a:r>
              <a:rPr lang="en-US" altLang="en-US" sz="2400" dirty="0"/>
              <a:t> and surplus, less(</a:t>
            </a:r>
            <a:r>
              <a:rPr lang="en-US" altLang="en-US" sz="2400" dirty="0" err="1"/>
              <a:t>misc</a:t>
            </a:r>
            <a:r>
              <a:rPr lang="en-US" altLang="en-US" sz="2400" dirty="0"/>
              <a:t> expenditure, debit balance in P &amp; L a/c)) </a:t>
            </a:r>
          </a:p>
          <a:p>
            <a:pPr eaLnBrk="1" hangingPunct="1"/>
            <a:r>
              <a:rPr lang="en-US" altLang="en-US" sz="2400" b="1" dirty="0"/>
              <a:t>Growth Rate of Net worth  </a:t>
            </a:r>
            <a:r>
              <a:rPr lang="en-US" altLang="en-US" sz="2400" dirty="0"/>
              <a:t>-- to be shown in %. </a:t>
            </a:r>
          </a:p>
          <a:p>
            <a:pPr eaLnBrk="1" hangingPunct="1"/>
            <a:r>
              <a:rPr lang="en-US" altLang="en-US" sz="2400" b="1" dirty="0"/>
              <a:t>Net Retention Ratio </a:t>
            </a:r>
            <a:r>
              <a:rPr lang="en-US" altLang="en-US" sz="2400" b="1" dirty="0" err="1"/>
              <a:t>segmentwise</a:t>
            </a:r>
            <a:endParaRPr lang="en-US" altLang="en-US" sz="2400" b="1" dirty="0"/>
          </a:p>
          <a:p>
            <a:pPr eaLnBrk="1" hangingPunct="1">
              <a:buFont typeface="Wingdings 2" panose="05020102010507070707" pitchFamily="18" charset="2"/>
              <a:buNone/>
            </a:pPr>
            <a:r>
              <a:rPr lang="en-US" altLang="en-US" sz="2400" dirty="0"/>
              <a:t>     Net Premium/(GDPI+RI Accepted)  -- to be shown in % terms</a:t>
            </a:r>
          </a:p>
          <a:p>
            <a:pPr eaLnBrk="1" hangingPunct="1"/>
            <a:r>
              <a:rPr lang="en-US" altLang="en-US" sz="2400" b="1" dirty="0"/>
              <a:t>Net Commission ratio </a:t>
            </a:r>
            <a:r>
              <a:rPr lang="en-US" altLang="en-US" sz="2400" b="1" dirty="0" err="1"/>
              <a:t>segmentwise</a:t>
            </a:r>
            <a:r>
              <a:rPr lang="en-US" altLang="en-US" sz="2400" b="1" dirty="0"/>
              <a:t>  </a:t>
            </a:r>
          </a:p>
          <a:p>
            <a:pPr eaLnBrk="1" hangingPunct="1">
              <a:buFont typeface="Wingdings 2" panose="05020102010507070707" pitchFamily="18" charset="2"/>
              <a:buNone/>
            </a:pPr>
            <a:r>
              <a:rPr lang="en-US" altLang="en-US" sz="2400" dirty="0"/>
              <a:t>     Net Commission(i.e. gross commission +-  RI commission)/Net Premium – to be shown in % terms</a:t>
            </a:r>
          </a:p>
          <a:p>
            <a:endParaRPr lang="en-US" altLang="en-US" sz="2400" dirty="0"/>
          </a:p>
        </p:txBody>
      </p:sp>
    </p:spTree>
    <p:extLst>
      <p:ext uri="{BB962C8B-B14F-4D97-AF65-F5344CB8AC3E}">
        <p14:creationId xmlns:p14="http://schemas.microsoft.com/office/powerpoint/2010/main" val="33127568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3E7DD-FAFE-43EA-B6CE-BDD7FE0CB07C}"/>
              </a:ext>
            </a:extLst>
          </p:cNvPr>
          <p:cNvSpPr>
            <a:spLocks noGrp="1"/>
          </p:cNvSpPr>
          <p:nvPr>
            <p:ph type="title" idx="4294967295"/>
          </p:nvPr>
        </p:nvSpPr>
        <p:spPr>
          <a:xfrm>
            <a:off x="0" y="17463"/>
            <a:ext cx="12192000" cy="796925"/>
          </a:xfrm>
        </p:spPr>
        <p:txBody>
          <a:bodyPr>
            <a:normAutofit fontScale="90000"/>
          </a:bodyPr>
          <a:lstStyle/>
          <a:p>
            <a:r>
              <a:rPr lang="en-IN" b="1" i="0" dirty="0">
                <a:solidFill>
                  <a:srgbClr val="000000"/>
                </a:solidFill>
                <a:effectLst/>
                <a:latin typeface="Arial" panose="020B0604020202020204" pitchFamily="34" charset="0"/>
              </a:rPr>
              <a:t>Accounting Ratios</a:t>
            </a:r>
            <a:endParaRPr lang="en-IN" b="1" dirty="0"/>
          </a:p>
        </p:txBody>
      </p:sp>
      <p:sp>
        <p:nvSpPr>
          <p:cNvPr id="8" name="Title 1">
            <a:extLst>
              <a:ext uri="{FF2B5EF4-FFF2-40B4-BE49-F238E27FC236}">
                <a16:creationId xmlns:a16="http://schemas.microsoft.com/office/drawing/2014/main" id="{321CE954-3B80-42E6-8F45-1DFC986B4BA8}"/>
              </a:ext>
            </a:extLst>
          </p:cNvPr>
          <p:cNvSpPr txBox="1">
            <a:spLocks/>
          </p:cNvSpPr>
          <p:nvPr/>
        </p:nvSpPr>
        <p:spPr>
          <a:xfrm>
            <a:off x="8021" y="946485"/>
            <a:ext cx="12192000" cy="5759116"/>
          </a:xfrm>
          <a:prstGeom prst="rect">
            <a:avLst/>
          </a:prstGeom>
        </p:spPr>
        <p:txBody>
          <a:bodyPr vert="horz" lIns="228600" tIns="228600" rIns="228600" bIns="228600" rtlCol="0" anchor="ctr">
            <a:normAutofit fontScale="97500"/>
          </a:bodyPr>
          <a:lst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a:lstStyle>
          <a:p>
            <a:pPr algn="l"/>
            <a:endParaRPr lang="en-IN" sz="2400" b="1" dirty="0"/>
          </a:p>
        </p:txBody>
      </p:sp>
      <p:sp>
        <p:nvSpPr>
          <p:cNvPr id="9" name="Text Placeholder 4">
            <a:extLst>
              <a:ext uri="{FF2B5EF4-FFF2-40B4-BE49-F238E27FC236}">
                <a16:creationId xmlns:a16="http://schemas.microsoft.com/office/drawing/2014/main" id="{A3326F8F-9876-46EA-B7F3-9AE9208E9281}"/>
              </a:ext>
            </a:extLst>
          </p:cNvPr>
          <p:cNvSpPr txBox="1">
            <a:spLocks/>
          </p:cNvSpPr>
          <p:nvPr/>
        </p:nvSpPr>
        <p:spPr>
          <a:xfrm>
            <a:off x="2" y="1106905"/>
            <a:ext cx="12191998" cy="5598696"/>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a:lstStyle>
          <a:p>
            <a:pPr eaLnBrk="1" hangingPunct="1"/>
            <a:r>
              <a:rPr lang="en-US" altLang="en-US" sz="2400" b="1" dirty="0"/>
              <a:t>Expenses of Management to GDPI</a:t>
            </a:r>
          </a:p>
          <a:p>
            <a:pPr eaLnBrk="1" hangingPunct="1">
              <a:buFont typeface="Wingdings 2" panose="05020102010507070707" pitchFamily="18" charset="2"/>
              <a:buNone/>
            </a:pPr>
            <a:r>
              <a:rPr lang="en-US" altLang="en-US" sz="2400" dirty="0"/>
              <a:t>      EOM (</a:t>
            </a:r>
            <a:r>
              <a:rPr lang="en-US" altLang="en-US" sz="2400" dirty="0" err="1"/>
              <a:t>i.e</a:t>
            </a:r>
            <a:r>
              <a:rPr lang="en-US" altLang="en-US" sz="2400" dirty="0"/>
              <a:t> Direct commission +Operating expenses ) /GDPI   --- to be shown in % terms</a:t>
            </a:r>
          </a:p>
          <a:p>
            <a:pPr eaLnBrk="1" hangingPunct="1"/>
            <a:r>
              <a:rPr lang="en-US" altLang="en-US" sz="2400" b="1" dirty="0"/>
              <a:t>Net Incurred Claims to Net Earned premium</a:t>
            </a:r>
          </a:p>
          <a:p>
            <a:pPr eaLnBrk="1" hangingPunct="1">
              <a:buFont typeface="Wingdings 2" panose="05020102010507070707" pitchFamily="18" charset="2"/>
              <a:buNone/>
            </a:pPr>
            <a:r>
              <a:rPr lang="en-US" altLang="en-US" sz="2400" dirty="0"/>
              <a:t>       (Incurred claims +- RI Claims) / ( GDPI +- RI premium +- Reserve strain)  -- to be shown in terms of %</a:t>
            </a:r>
          </a:p>
          <a:p>
            <a:pPr eaLnBrk="1" hangingPunct="1"/>
            <a:r>
              <a:rPr lang="en-US" altLang="en-US" sz="2400" b="1" dirty="0"/>
              <a:t>Combined Ratio  </a:t>
            </a:r>
          </a:p>
          <a:p>
            <a:pPr eaLnBrk="1" hangingPunct="1">
              <a:buFont typeface="Wingdings 2" panose="05020102010507070707" pitchFamily="18" charset="2"/>
              <a:buNone/>
            </a:pPr>
            <a:r>
              <a:rPr lang="en-US" altLang="en-US" sz="2400" dirty="0"/>
              <a:t>      Net Incurred Claims +EOM + Comm/ Net Written Premium  -- to be shown in terms of %</a:t>
            </a:r>
          </a:p>
          <a:p>
            <a:pPr eaLnBrk="1" hangingPunct="1"/>
            <a:r>
              <a:rPr lang="en-US" altLang="en-US" sz="2400" b="1" dirty="0"/>
              <a:t>Underwriting Balance Ratio  for each segment</a:t>
            </a:r>
          </a:p>
          <a:p>
            <a:pPr eaLnBrk="1" hangingPunct="1">
              <a:buFont typeface="Wingdings 2" panose="05020102010507070707" pitchFamily="18" charset="2"/>
              <a:buNone/>
            </a:pPr>
            <a:r>
              <a:rPr lang="en-US" altLang="en-US" sz="2400" dirty="0"/>
              <a:t>      Operating profit or loss/ Net Earned Premium   -- to be shown in terms of no. of times.  </a:t>
            </a:r>
          </a:p>
          <a:p>
            <a:pPr eaLnBrk="1" hangingPunct="1"/>
            <a:r>
              <a:rPr lang="en-US" altLang="en-US" sz="2400" b="1" dirty="0"/>
              <a:t>Operating Profit Ratio</a:t>
            </a:r>
          </a:p>
          <a:p>
            <a:pPr eaLnBrk="1" hangingPunct="1">
              <a:buFont typeface="Wingdings 2" panose="05020102010507070707" pitchFamily="18" charset="2"/>
              <a:buNone/>
            </a:pPr>
            <a:r>
              <a:rPr lang="en-US" altLang="en-US" sz="2400" dirty="0"/>
              <a:t>       (Underwriting Profit +- Investment income) / Net  Premium  -- to be shown in terms of %</a:t>
            </a:r>
            <a:endParaRPr lang="en-US" altLang="en-US" sz="3600" dirty="0"/>
          </a:p>
          <a:p>
            <a:pPr eaLnBrk="1" hangingPunct="1"/>
            <a:endParaRPr lang="en-US" altLang="en-US" sz="2400" dirty="0"/>
          </a:p>
        </p:txBody>
      </p:sp>
    </p:spTree>
    <p:extLst>
      <p:ext uri="{BB962C8B-B14F-4D97-AF65-F5344CB8AC3E}">
        <p14:creationId xmlns:p14="http://schemas.microsoft.com/office/powerpoint/2010/main" val="17542796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3E7DD-FAFE-43EA-B6CE-BDD7FE0CB07C}"/>
              </a:ext>
            </a:extLst>
          </p:cNvPr>
          <p:cNvSpPr>
            <a:spLocks noGrp="1"/>
          </p:cNvSpPr>
          <p:nvPr>
            <p:ph type="title" idx="4294967295"/>
          </p:nvPr>
        </p:nvSpPr>
        <p:spPr>
          <a:xfrm>
            <a:off x="0" y="17463"/>
            <a:ext cx="12192000" cy="796925"/>
          </a:xfrm>
        </p:spPr>
        <p:txBody>
          <a:bodyPr>
            <a:normAutofit fontScale="90000"/>
          </a:bodyPr>
          <a:lstStyle/>
          <a:p>
            <a:r>
              <a:rPr lang="en-IN" b="1" i="0" dirty="0">
                <a:solidFill>
                  <a:srgbClr val="000000"/>
                </a:solidFill>
                <a:effectLst/>
                <a:latin typeface="Arial" panose="020B0604020202020204" pitchFamily="34" charset="0"/>
              </a:rPr>
              <a:t>Accounting Ratios</a:t>
            </a:r>
            <a:endParaRPr lang="en-IN" b="1" dirty="0"/>
          </a:p>
        </p:txBody>
      </p:sp>
      <p:sp>
        <p:nvSpPr>
          <p:cNvPr id="8" name="Title 1">
            <a:extLst>
              <a:ext uri="{FF2B5EF4-FFF2-40B4-BE49-F238E27FC236}">
                <a16:creationId xmlns:a16="http://schemas.microsoft.com/office/drawing/2014/main" id="{321CE954-3B80-42E6-8F45-1DFC986B4BA8}"/>
              </a:ext>
            </a:extLst>
          </p:cNvPr>
          <p:cNvSpPr txBox="1">
            <a:spLocks/>
          </p:cNvSpPr>
          <p:nvPr/>
        </p:nvSpPr>
        <p:spPr>
          <a:xfrm>
            <a:off x="8021" y="946485"/>
            <a:ext cx="12192000" cy="5759116"/>
          </a:xfrm>
          <a:prstGeom prst="rect">
            <a:avLst/>
          </a:prstGeom>
        </p:spPr>
        <p:txBody>
          <a:bodyPr vert="horz" lIns="228600" tIns="228600" rIns="228600" bIns="228600" rtlCol="0" anchor="ctr">
            <a:normAutofit fontScale="97500"/>
          </a:bodyPr>
          <a:lst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a:lstStyle>
          <a:p>
            <a:pPr algn="l"/>
            <a:endParaRPr lang="en-IN" sz="2400" b="1" dirty="0"/>
          </a:p>
        </p:txBody>
      </p:sp>
      <p:sp>
        <p:nvSpPr>
          <p:cNvPr id="9" name="Text Placeholder 4">
            <a:extLst>
              <a:ext uri="{FF2B5EF4-FFF2-40B4-BE49-F238E27FC236}">
                <a16:creationId xmlns:a16="http://schemas.microsoft.com/office/drawing/2014/main" id="{A3326F8F-9876-46EA-B7F3-9AE9208E9281}"/>
              </a:ext>
            </a:extLst>
          </p:cNvPr>
          <p:cNvSpPr txBox="1">
            <a:spLocks/>
          </p:cNvSpPr>
          <p:nvPr/>
        </p:nvSpPr>
        <p:spPr>
          <a:xfrm>
            <a:off x="2" y="1106905"/>
            <a:ext cx="12191998" cy="5598696"/>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a:lstStyle>
          <a:p>
            <a:pPr eaLnBrk="1" hangingPunct="1"/>
            <a:r>
              <a:rPr lang="en-US" altLang="en-US" sz="2400" b="1" dirty="0"/>
              <a:t>Liquid Assets to Liabilities Ratio </a:t>
            </a:r>
          </a:p>
          <a:p>
            <a:pPr eaLnBrk="1" hangingPunct="1">
              <a:buFont typeface="Wingdings 2" panose="05020102010507070707" pitchFamily="18" charset="2"/>
              <a:buNone/>
            </a:pPr>
            <a:r>
              <a:rPr lang="en-US" altLang="en-US" sz="2400" dirty="0"/>
              <a:t>      (Cash and Bank Balances + short term investments &amp; loans) / Policy holders liabilities (</a:t>
            </a:r>
            <a:r>
              <a:rPr lang="en-US" altLang="en-US" sz="2400" dirty="0" err="1"/>
              <a:t>i.e</a:t>
            </a:r>
            <a:r>
              <a:rPr lang="en-US" altLang="en-US" sz="2400" dirty="0"/>
              <a:t> Closing claims prov + Closing premium reserve + deficiency premium)   -- to be shown in terms of no. of times</a:t>
            </a:r>
          </a:p>
          <a:p>
            <a:pPr eaLnBrk="1" hangingPunct="1"/>
            <a:r>
              <a:rPr lang="en-US" altLang="en-US" sz="2400" b="1" dirty="0"/>
              <a:t>Net Earning Ratio</a:t>
            </a:r>
          </a:p>
          <a:p>
            <a:pPr eaLnBrk="1" hangingPunct="1">
              <a:buFont typeface="Wingdings 2" panose="05020102010507070707" pitchFamily="18" charset="2"/>
              <a:buNone/>
            </a:pPr>
            <a:r>
              <a:rPr lang="en-US" altLang="en-US" sz="2400" dirty="0"/>
              <a:t>       Profit After Tax/ Net premium   -- to be shown in terms of %</a:t>
            </a:r>
          </a:p>
          <a:p>
            <a:pPr eaLnBrk="1" hangingPunct="1"/>
            <a:r>
              <a:rPr lang="en-US" altLang="en-US" sz="2400" b="1" dirty="0"/>
              <a:t>Return of net worth</a:t>
            </a:r>
          </a:p>
          <a:p>
            <a:pPr eaLnBrk="1" hangingPunct="1">
              <a:buFont typeface="Wingdings 2" panose="05020102010507070707" pitchFamily="18" charset="2"/>
              <a:buNone/>
            </a:pPr>
            <a:r>
              <a:rPr lang="en-US" altLang="en-US" sz="2400" dirty="0"/>
              <a:t>       PAT/ Net Worth   -- to be shown in terms of %  </a:t>
            </a:r>
          </a:p>
          <a:p>
            <a:pPr eaLnBrk="1" hangingPunct="1"/>
            <a:r>
              <a:rPr lang="en-US" altLang="en-US" sz="2400" b="1" dirty="0"/>
              <a:t>Solvency Margin </a:t>
            </a:r>
          </a:p>
          <a:p>
            <a:pPr eaLnBrk="1" hangingPunct="1">
              <a:buFont typeface="Wingdings 2" panose="05020102010507070707" pitchFamily="18" charset="2"/>
              <a:buNone/>
            </a:pPr>
            <a:r>
              <a:rPr lang="en-US" altLang="en-US" sz="2400" dirty="0"/>
              <a:t>      ASM/RSM  -- to be shown in terms of no. of times.</a:t>
            </a:r>
          </a:p>
        </p:txBody>
      </p:sp>
    </p:spTree>
    <p:extLst>
      <p:ext uri="{BB962C8B-B14F-4D97-AF65-F5344CB8AC3E}">
        <p14:creationId xmlns:p14="http://schemas.microsoft.com/office/powerpoint/2010/main" val="41463205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3E7DD-FAFE-43EA-B6CE-BDD7FE0CB07C}"/>
              </a:ext>
            </a:extLst>
          </p:cNvPr>
          <p:cNvSpPr>
            <a:spLocks noGrp="1"/>
          </p:cNvSpPr>
          <p:nvPr>
            <p:ph type="title" idx="4294967295"/>
          </p:nvPr>
        </p:nvSpPr>
        <p:spPr>
          <a:xfrm>
            <a:off x="0" y="17463"/>
            <a:ext cx="12192000" cy="796925"/>
          </a:xfrm>
        </p:spPr>
        <p:txBody>
          <a:bodyPr>
            <a:normAutofit fontScale="90000"/>
          </a:bodyPr>
          <a:lstStyle/>
          <a:p>
            <a:r>
              <a:rPr lang="en-IN" b="1" i="0" dirty="0">
                <a:solidFill>
                  <a:srgbClr val="000000"/>
                </a:solidFill>
                <a:effectLst/>
                <a:latin typeface="Arial" panose="020B0604020202020204" pitchFamily="34" charset="0"/>
              </a:rPr>
              <a:t>Depreciation</a:t>
            </a:r>
            <a:endParaRPr lang="en-IN" b="1" dirty="0"/>
          </a:p>
        </p:txBody>
      </p:sp>
      <p:sp>
        <p:nvSpPr>
          <p:cNvPr id="8" name="Title 1">
            <a:extLst>
              <a:ext uri="{FF2B5EF4-FFF2-40B4-BE49-F238E27FC236}">
                <a16:creationId xmlns:a16="http://schemas.microsoft.com/office/drawing/2014/main" id="{321CE954-3B80-42E6-8F45-1DFC986B4BA8}"/>
              </a:ext>
            </a:extLst>
          </p:cNvPr>
          <p:cNvSpPr txBox="1">
            <a:spLocks/>
          </p:cNvSpPr>
          <p:nvPr/>
        </p:nvSpPr>
        <p:spPr>
          <a:xfrm>
            <a:off x="8021" y="946485"/>
            <a:ext cx="12192000" cy="5759116"/>
          </a:xfrm>
          <a:prstGeom prst="rect">
            <a:avLst/>
          </a:prstGeom>
        </p:spPr>
        <p:txBody>
          <a:bodyPr vert="horz" lIns="228600" tIns="228600" rIns="228600" bIns="228600" rtlCol="0" anchor="ctr">
            <a:normAutofit fontScale="97500"/>
          </a:bodyPr>
          <a:lst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a:lstStyle>
          <a:p>
            <a:pPr algn="l"/>
            <a:endParaRPr lang="en-IN" sz="2400" b="1" dirty="0"/>
          </a:p>
        </p:txBody>
      </p:sp>
      <p:sp>
        <p:nvSpPr>
          <p:cNvPr id="9" name="Text Placeholder 4">
            <a:extLst>
              <a:ext uri="{FF2B5EF4-FFF2-40B4-BE49-F238E27FC236}">
                <a16:creationId xmlns:a16="http://schemas.microsoft.com/office/drawing/2014/main" id="{A3326F8F-9876-46EA-B7F3-9AE9208E9281}"/>
              </a:ext>
            </a:extLst>
          </p:cNvPr>
          <p:cNvSpPr txBox="1">
            <a:spLocks/>
          </p:cNvSpPr>
          <p:nvPr/>
        </p:nvSpPr>
        <p:spPr>
          <a:xfrm>
            <a:off x="2" y="1106905"/>
            <a:ext cx="12191998" cy="5598696"/>
          </a:xfrm>
          <a:prstGeom prst="rect">
            <a:avLst/>
          </a:prstGeom>
        </p:spPr>
        <p:txBody>
          <a:bodyPr vert="horz" lIns="91440" tIns="45720" rIns="91440" bIns="45720" rtlCol="0">
            <a:normAutofit fontScale="62500" lnSpcReduction="20000"/>
          </a:bodyPr>
          <a:lst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a:lstStyle>
          <a:p>
            <a:r>
              <a:rPr lang="en-IN" sz="4000" dirty="0"/>
              <a:t>Schedule II of the Companies Act, 2013 has to be followed for depreciation purpose.</a:t>
            </a:r>
          </a:p>
          <a:p>
            <a:r>
              <a:rPr lang="en-IN" sz="4000" u="sng" dirty="0"/>
              <a:t>KEY REQUIREMENTS OF SCHEDULE II ARE GIVEN BELOW:</a:t>
            </a:r>
          </a:p>
          <a:p>
            <a:pPr lvl="1"/>
            <a:r>
              <a:rPr lang="en-IN" sz="4000" dirty="0"/>
              <a:t>Method of charging depreciation has to be disclosed (i.e. WDV or Straight Line Method)</a:t>
            </a:r>
          </a:p>
          <a:p>
            <a:pPr lvl="1"/>
            <a:r>
              <a:rPr lang="en-IN" sz="4000" dirty="0"/>
              <a:t>Depreciation will now be charged depending on the useful life of the asset. The useful life to be taken is given in Schedule II. The rate of computing depreciation has to be calculated using the useful life provided by the Companies Act, 2013.</a:t>
            </a:r>
          </a:p>
          <a:p>
            <a:pPr lvl="1"/>
            <a:r>
              <a:rPr lang="en-IN" sz="4000" dirty="0"/>
              <a:t>There is no requirement to charge 100% depreciation on assets whose actual cost does not exceed Rs. 5000.</a:t>
            </a:r>
          </a:p>
          <a:p>
            <a:pPr lvl="1"/>
            <a:r>
              <a:rPr lang="en-US" altLang="en-US" sz="4000" dirty="0"/>
              <a:t>Asses used for more than 6 months  - 100% dep.</a:t>
            </a:r>
          </a:p>
          <a:p>
            <a:pPr lvl="1"/>
            <a:r>
              <a:rPr lang="en-US" altLang="en-US" sz="4000" dirty="0"/>
              <a:t>Assets used for less than 6 months  -- 50% dep.</a:t>
            </a:r>
            <a:endParaRPr lang="en-IN" sz="4000" dirty="0"/>
          </a:p>
          <a:p>
            <a:pPr marL="457200" lvl="1" indent="0">
              <a:buNone/>
            </a:pPr>
            <a:endParaRPr lang="en-US" altLang="en-US" sz="2200" dirty="0"/>
          </a:p>
        </p:txBody>
      </p:sp>
    </p:spTree>
    <p:extLst>
      <p:ext uri="{BB962C8B-B14F-4D97-AF65-F5344CB8AC3E}">
        <p14:creationId xmlns:p14="http://schemas.microsoft.com/office/powerpoint/2010/main" val="12553847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3E7DD-FAFE-43EA-B6CE-BDD7FE0CB07C}"/>
              </a:ext>
            </a:extLst>
          </p:cNvPr>
          <p:cNvSpPr>
            <a:spLocks noGrp="1"/>
          </p:cNvSpPr>
          <p:nvPr>
            <p:ph type="title" idx="4294967295"/>
          </p:nvPr>
        </p:nvSpPr>
        <p:spPr>
          <a:xfrm>
            <a:off x="0" y="17463"/>
            <a:ext cx="12192000" cy="796925"/>
          </a:xfrm>
        </p:spPr>
        <p:txBody>
          <a:bodyPr>
            <a:normAutofit fontScale="90000"/>
          </a:bodyPr>
          <a:lstStyle/>
          <a:p>
            <a:r>
              <a:rPr lang="en-IN" b="1" i="0" dirty="0">
                <a:solidFill>
                  <a:srgbClr val="000000"/>
                </a:solidFill>
                <a:effectLst/>
                <a:latin typeface="Arial" panose="020B0604020202020204" pitchFamily="34" charset="0"/>
              </a:rPr>
              <a:t>Depreciation Rates</a:t>
            </a:r>
            <a:endParaRPr lang="en-IN" b="1" dirty="0"/>
          </a:p>
        </p:txBody>
      </p:sp>
      <p:sp>
        <p:nvSpPr>
          <p:cNvPr id="8" name="Title 1">
            <a:extLst>
              <a:ext uri="{FF2B5EF4-FFF2-40B4-BE49-F238E27FC236}">
                <a16:creationId xmlns:a16="http://schemas.microsoft.com/office/drawing/2014/main" id="{321CE954-3B80-42E6-8F45-1DFC986B4BA8}"/>
              </a:ext>
            </a:extLst>
          </p:cNvPr>
          <p:cNvSpPr txBox="1">
            <a:spLocks/>
          </p:cNvSpPr>
          <p:nvPr/>
        </p:nvSpPr>
        <p:spPr>
          <a:xfrm>
            <a:off x="8021" y="946485"/>
            <a:ext cx="12192000" cy="5759116"/>
          </a:xfrm>
          <a:prstGeom prst="rect">
            <a:avLst/>
          </a:prstGeom>
        </p:spPr>
        <p:txBody>
          <a:bodyPr vert="horz" lIns="228600" tIns="228600" rIns="228600" bIns="228600" rtlCol="0" anchor="ctr">
            <a:normAutofit fontScale="97500"/>
          </a:bodyPr>
          <a:lst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a:lstStyle>
          <a:p>
            <a:pPr algn="l"/>
            <a:endParaRPr lang="en-IN" sz="2400" b="1" dirty="0"/>
          </a:p>
        </p:txBody>
      </p:sp>
      <p:sp>
        <p:nvSpPr>
          <p:cNvPr id="9" name="Text Placeholder 4">
            <a:extLst>
              <a:ext uri="{FF2B5EF4-FFF2-40B4-BE49-F238E27FC236}">
                <a16:creationId xmlns:a16="http://schemas.microsoft.com/office/drawing/2014/main" id="{A3326F8F-9876-46EA-B7F3-9AE9208E9281}"/>
              </a:ext>
            </a:extLst>
          </p:cNvPr>
          <p:cNvSpPr txBox="1">
            <a:spLocks/>
          </p:cNvSpPr>
          <p:nvPr/>
        </p:nvSpPr>
        <p:spPr>
          <a:xfrm>
            <a:off x="2" y="1106905"/>
            <a:ext cx="12191998" cy="5598696"/>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a:lstStyle>
          <a:p>
            <a:endParaRPr lang="en-US" altLang="en-US" sz="2200" dirty="0"/>
          </a:p>
        </p:txBody>
      </p:sp>
      <p:sp>
        <p:nvSpPr>
          <p:cNvPr id="5" name="Text Placeholder 4">
            <a:extLst>
              <a:ext uri="{FF2B5EF4-FFF2-40B4-BE49-F238E27FC236}">
                <a16:creationId xmlns:a16="http://schemas.microsoft.com/office/drawing/2014/main" id="{DB32E1B1-02EE-4941-BFBE-36BB72ADF5FC}"/>
              </a:ext>
            </a:extLst>
          </p:cNvPr>
          <p:cNvSpPr txBox="1">
            <a:spLocks/>
          </p:cNvSpPr>
          <p:nvPr/>
        </p:nvSpPr>
        <p:spPr>
          <a:xfrm>
            <a:off x="19882" y="1087028"/>
            <a:ext cx="12191998" cy="5598696"/>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a:lstStyle>
          <a:p>
            <a:r>
              <a:rPr lang="en-US" altLang="en-US" sz="2400" dirty="0"/>
              <a:t>Office Equipment                                --- 15%</a:t>
            </a:r>
          </a:p>
          <a:p>
            <a:r>
              <a:rPr lang="en-US" altLang="en-US" sz="2400" dirty="0"/>
              <a:t>AC                                                         --- 15%</a:t>
            </a:r>
          </a:p>
          <a:p>
            <a:r>
              <a:rPr lang="en-US" altLang="en-US" sz="2400" dirty="0"/>
              <a:t>Generators                                           --- 15%</a:t>
            </a:r>
          </a:p>
          <a:p>
            <a:r>
              <a:rPr lang="en-US" altLang="en-US" sz="2400" dirty="0"/>
              <a:t>Fans &amp; electrical Equipment             --- 13.91%</a:t>
            </a:r>
          </a:p>
          <a:p>
            <a:r>
              <a:rPr lang="en-US" altLang="en-US" sz="2400" dirty="0"/>
              <a:t>General Furniture -                            --- 18.10%</a:t>
            </a:r>
          </a:p>
          <a:p>
            <a:r>
              <a:rPr lang="en-US" altLang="en-US" sz="2400" dirty="0"/>
              <a:t>Motor Car                                            --- 25.89%</a:t>
            </a:r>
          </a:p>
          <a:p>
            <a:r>
              <a:rPr lang="en-US" altLang="en-US" sz="2400" dirty="0"/>
              <a:t>Cycles                                                   --- 20%</a:t>
            </a:r>
          </a:p>
          <a:p>
            <a:r>
              <a:rPr lang="en-US" altLang="en-US" sz="2400" dirty="0"/>
              <a:t>Office Buildings                                  --- 10%</a:t>
            </a:r>
          </a:p>
          <a:p>
            <a:r>
              <a:rPr lang="en-US" altLang="en-US" sz="2400" dirty="0"/>
              <a:t>Residential Buildings                          --- 5%</a:t>
            </a:r>
          </a:p>
          <a:p>
            <a:r>
              <a:rPr lang="en-US" altLang="en-US" sz="2400" dirty="0"/>
              <a:t>Computers                                            --- 60%</a:t>
            </a:r>
          </a:p>
          <a:p>
            <a:r>
              <a:rPr lang="en-US" altLang="en-US" sz="2400" dirty="0"/>
              <a:t>Other IT Equipment                             ---60%</a:t>
            </a:r>
          </a:p>
        </p:txBody>
      </p:sp>
    </p:spTree>
    <p:extLst>
      <p:ext uri="{BB962C8B-B14F-4D97-AF65-F5344CB8AC3E}">
        <p14:creationId xmlns:p14="http://schemas.microsoft.com/office/powerpoint/2010/main" val="1892977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3E7DD-FAFE-43EA-B6CE-BDD7FE0CB07C}"/>
              </a:ext>
            </a:extLst>
          </p:cNvPr>
          <p:cNvSpPr>
            <a:spLocks noGrp="1"/>
          </p:cNvSpPr>
          <p:nvPr>
            <p:ph type="title" idx="4294967295"/>
          </p:nvPr>
        </p:nvSpPr>
        <p:spPr>
          <a:xfrm>
            <a:off x="0" y="34925"/>
            <a:ext cx="12192000" cy="796925"/>
          </a:xfrm>
        </p:spPr>
        <p:txBody>
          <a:bodyPr>
            <a:noAutofit/>
          </a:bodyPr>
          <a:lstStyle/>
          <a:p>
            <a:r>
              <a:rPr lang="en-IN" sz="4800" b="1" i="0" dirty="0">
                <a:solidFill>
                  <a:srgbClr val="000000"/>
                </a:solidFill>
                <a:effectLst/>
                <a:latin typeface="Arial" panose="020B0604020202020204" pitchFamily="34" charset="0"/>
              </a:rPr>
              <a:t>Income</a:t>
            </a:r>
            <a:r>
              <a:rPr lang="en-IN" sz="5400" b="1" i="0" dirty="0">
                <a:solidFill>
                  <a:srgbClr val="000000"/>
                </a:solidFill>
                <a:effectLst/>
                <a:latin typeface="Arial" panose="020B0604020202020204" pitchFamily="34" charset="0"/>
              </a:rPr>
              <a:t> </a:t>
            </a:r>
            <a:r>
              <a:rPr lang="en-IN" sz="4400" b="1" i="0" dirty="0">
                <a:solidFill>
                  <a:srgbClr val="000000"/>
                </a:solidFill>
                <a:effectLst/>
                <a:latin typeface="Arial" panose="020B0604020202020204" pitchFamily="34" charset="0"/>
              </a:rPr>
              <a:t>Tax</a:t>
            </a:r>
            <a:endParaRPr lang="en-IN" sz="5400" b="1" dirty="0"/>
          </a:p>
        </p:txBody>
      </p:sp>
      <p:sp>
        <p:nvSpPr>
          <p:cNvPr id="8" name="Title 1">
            <a:extLst>
              <a:ext uri="{FF2B5EF4-FFF2-40B4-BE49-F238E27FC236}">
                <a16:creationId xmlns:a16="http://schemas.microsoft.com/office/drawing/2014/main" id="{321CE954-3B80-42E6-8F45-1DFC986B4BA8}"/>
              </a:ext>
            </a:extLst>
          </p:cNvPr>
          <p:cNvSpPr txBox="1">
            <a:spLocks/>
          </p:cNvSpPr>
          <p:nvPr/>
        </p:nvSpPr>
        <p:spPr>
          <a:xfrm>
            <a:off x="8021" y="765166"/>
            <a:ext cx="12192000" cy="5759116"/>
          </a:xfrm>
          <a:prstGeom prst="rect">
            <a:avLst/>
          </a:prstGeom>
        </p:spPr>
        <p:txBody>
          <a:bodyPr vert="horz" lIns="228600" tIns="228600" rIns="228600" bIns="228600" rtlCol="0" anchor="ctr">
            <a:normAutofit fontScale="97500"/>
          </a:bodyPr>
          <a:lst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a:lstStyle>
          <a:p>
            <a:pPr algn="l"/>
            <a:endParaRPr lang="en-IN" sz="2400" b="1" dirty="0"/>
          </a:p>
        </p:txBody>
      </p:sp>
      <p:sp>
        <p:nvSpPr>
          <p:cNvPr id="9" name="Text Placeholder 4">
            <a:extLst>
              <a:ext uri="{FF2B5EF4-FFF2-40B4-BE49-F238E27FC236}">
                <a16:creationId xmlns:a16="http://schemas.microsoft.com/office/drawing/2014/main" id="{A3326F8F-9876-46EA-B7F3-9AE9208E9281}"/>
              </a:ext>
            </a:extLst>
          </p:cNvPr>
          <p:cNvSpPr txBox="1">
            <a:spLocks/>
          </p:cNvSpPr>
          <p:nvPr/>
        </p:nvSpPr>
        <p:spPr>
          <a:xfrm>
            <a:off x="2" y="1124367"/>
            <a:ext cx="12191998" cy="5598696"/>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a:lstStyle>
          <a:p>
            <a:endParaRPr lang="en-US" altLang="en-US" sz="3600" dirty="0"/>
          </a:p>
        </p:txBody>
      </p:sp>
      <p:sp>
        <p:nvSpPr>
          <p:cNvPr id="5" name="Text Placeholder 4">
            <a:extLst>
              <a:ext uri="{FF2B5EF4-FFF2-40B4-BE49-F238E27FC236}">
                <a16:creationId xmlns:a16="http://schemas.microsoft.com/office/drawing/2014/main" id="{DB32E1B1-02EE-4941-BFBE-36BB72ADF5FC}"/>
              </a:ext>
            </a:extLst>
          </p:cNvPr>
          <p:cNvSpPr txBox="1">
            <a:spLocks/>
          </p:cNvSpPr>
          <p:nvPr/>
        </p:nvSpPr>
        <p:spPr>
          <a:xfrm>
            <a:off x="19882" y="640663"/>
            <a:ext cx="12191998" cy="5598696"/>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a:lstStyle>
          <a:p>
            <a:r>
              <a:rPr lang="en-US" altLang="en-US" sz="2400" dirty="0"/>
              <a:t>TDS Rates :</a:t>
            </a:r>
            <a:endParaRPr lang="en-US" altLang="en-US" sz="4400" dirty="0"/>
          </a:p>
          <a:p>
            <a:endParaRPr lang="en-US" altLang="en-US" sz="4000" dirty="0"/>
          </a:p>
        </p:txBody>
      </p:sp>
      <p:graphicFrame>
        <p:nvGraphicFramePr>
          <p:cNvPr id="4" name="Table 3">
            <a:extLst>
              <a:ext uri="{FF2B5EF4-FFF2-40B4-BE49-F238E27FC236}">
                <a16:creationId xmlns:a16="http://schemas.microsoft.com/office/drawing/2014/main" id="{73A9CCE0-F703-4D91-81C8-4725BE79C1DD}"/>
              </a:ext>
            </a:extLst>
          </p:cNvPr>
          <p:cNvGraphicFramePr>
            <a:graphicFrameLocks noGrp="1"/>
          </p:cNvGraphicFramePr>
          <p:nvPr>
            <p:extLst>
              <p:ext uri="{D42A27DB-BD31-4B8C-83A1-F6EECF244321}">
                <p14:modId xmlns:p14="http://schemas.microsoft.com/office/powerpoint/2010/main" val="459660476"/>
              </p:ext>
            </p:extLst>
          </p:nvPr>
        </p:nvGraphicFramePr>
        <p:xfrm>
          <a:off x="172278" y="1270322"/>
          <a:ext cx="11794435" cy="5406226"/>
        </p:xfrm>
        <a:graphic>
          <a:graphicData uri="http://schemas.openxmlformats.org/drawingml/2006/table">
            <a:tbl>
              <a:tblPr firstRow="1" firstCol="1" bandRow="1">
                <a:tableStyleId>{5C22544A-7EE6-4342-B048-85BDC9FD1C3A}</a:tableStyleId>
              </a:tblPr>
              <a:tblGrid>
                <a:gridCol w="450574">
                  <a:extLst>
                    <a:ext uri="{9D8B030D-6E8A-4147-A177-3AD203B41FA5}">
                      <a16:colId xmlns:a16="http://schemas.microsoft.com/office/drawing/2014/main" val="3703395567"/>
                    </a:ext>
                  </a:extLst>
                </a:gridCol>
                <a:gridCol w="2874638">
                  <a:extLst>
                    <a:ext uri="{9D8B030D-6E8A-4147-A177-3AD203B41FA5}">
                      <a16:colId xmlns:a16="http://schemas.microsoft.com/office/drawing/2014/main" val="4114887988"/>
                    </a:ext>
                  </a:extLst>
                </a:gridCol>
                <a:gridCol w="809467">
                  <a:extLst>
                    <a:ext uri="{9D8B030D-6E8A-4147-A177-3AD203B41FA5}">
                      <a16:colId xmlns:a16="http://schemas.microsoft.com/office/drawing/2014/main" val="1596497971"/>
                    </a:ext>
                  </a:extLst>
                </a:gridCol>
                <a:gridCol w="4280452">
                  <a:extLst>
                    <a:ext uri="{9D8B030D-6E8A-4147-A177-3AD203B41FA5}">
                      <a16:colId xmlns:a16="http://schemas.microsoft.com/office/drawing/2014/main" val="601923390"/>
                    </a:ext>
                  </a:extLst>
                </a:gridCol>
                <a:gridCol w="1789043">
                  <a:extLst>
                    <a:ext uri="{9D8B030D-6E8A-4147-A177-3AD203B41FA5}">
                      <a16:colId xmlns:a16="http://schemas.microsoft.com/office/drawing/2014/main" val="3212714392"/>
                    </a:ext>
                  </a:extLst>
                </a:gridCol>
                <a:gridCol w="1590261">
                  <a:extLst>
                    <a:ext uri="{9D8B030D-6E8A-4147-A177-3AD203B41FA5}">
                      <a16:colId xmlns:a16="http://schemas.microsoft.com/office/drawing/2014/main" val="667514587"/>
                    </a:ext>
                  </a:extLst>
                </a:gridCol>
              </a:tblGrid>
              <a:tr h="490255">
                <a:tc>
                  <a:txBody>
                    <a:bodyPr/>
                    <a:lstStyle/>
                    <a:p>
                      <a:pPr algn="ctr">
                        <a:lnSpc>
                          <a:spcPct val="107000"/>
                        </a:lnSpc>
                        <a:spcAft>
                          <a:spcPts val="800"/>
                        </a:spcAft>
                      </a:pPr>
                      <a:r>
                        <a:rPr lang="en-US" sz="1200">
                          <a:effectLst/>
                        </a:rPr>
                        <a:t>S.No</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marL="76200" algn="ctr">
                        <a:lnSpc>
                          <a:spcPct val="107000"/>
                        </a:lnSpc>
                        <a:spcAft>
                          <a:spcPts val="800"/>
                        </a:spcAft>
                      </a:pPr>
                      <a:r>
                        <a:rPr lang="en-US" sz="1200">
                          <a:effectLst/>
                        </a:rPr>
                        <a:t>Nature of Payment</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nchor="b"/>
                </a:tc>
                <a:tc>
                  <a:txBody>
                    <a:bodyPr/>
                    <a:lstStyle/>
                    <a:p>
                      <a:pPr marL="63500" algn="ctr">
                        <a:lnSpc>
                          <a:spcPct val="107000"/>
                        </a:lnSpc>
                        <a:spcAft>
                          <a:spcPts val="800"/>
                        </a:spcAft>
                      </a:pPr>
                      <a:r>
                        <a:rPr lang="en-US" sz="1200">
                          <a:effectLst/>
                        </a:rPr>
                        <a:t>Section</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nchor="b"/>
                </a:tc>
                <a:tc>
                  <a:txBody>
                    <a:bodyPr/>
                    <a:lstStyle/>
                    <a:p>
                      <a:pPr marL="50800" algn="ctr">
                        <a:lnSpc>
                          <a:spcPct val="107000"/>
                        </a:lnSpc>
                        <a:spcAft>
                          <a:spcPts val="800"/>
                        </a:spcAft>
                      </a:pPr>
                      <a:r>
                        <a:rPr lang="en-US" sz="1200">
                          <a:effectLst/>
                        </a:rPr>
                        <a:t>Threshold Limit</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nchor="b"/>
                </a:tc>
                <a:tc>
                  <a:txBody>
                    <a:bodyPr/>
                    <a:lstStyle/>
                    <a:p>
                      <a:pPr algn="ctr">
                        <a:lnSpc>
                          <a:spcPct val="107000"/>
                        </a:lnSpc>
                        <a:spcAft>
                          <a:spcPts val="800"/>
                        </a:spcAft>
                      </a:pPr>
                      <a:r>
                        <a:rPr lang="en-US" sz="1200">
                          <a:effectLst/>
                        </a:rPr>
                        <a:t>TDS Rate for Individual &amp; HUF</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200">
                          <a:effectLst/>
                        </a:rPr>
                        <a:t>TDS Rate for other than Individual &amp; HUF</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extLst>
                  <a:ext uri="{0D108BD9-81ED-4DB2-BD59-A6C34878D82A}">
                    <a16:rowId xmlns:a16="http://schemas.microsoft.com/office/drawing/2014/main" val="653909869"/>
                  </a:ext>
                </a:extLst>
              </a:tr>
              <a:tr h="1156903">
                <a:tc>
                  <a:txBody>
                    <a:bodyPr/>
                    <a:lstStyle/>
                    <a:p>
                      <a:pPr algn="ctr">
                        <a:lnSpc>
                          <a:spcPct val="107000"/>
                        </a:lnSpc>
                        <a:spcAft>
                          <a:spcPts val="800"/>
                        </a:spcAft>
                      </a:pPr>
                      <a:r>
                        <a:rPr lang="en-US" sz="1200">
                          <a:effectLst/>
                        </a:rPr>
                        <a:t>1</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2000" dirty="0">
                          <a:effectLst/>
                        </a:rPr>
                        <a:t>Interest other than “Interest on Securities”</a:t>
                      </a:r>
                      <a:endParaRPr lang="en-IN"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800" dirty="0">
                          <a:effectLst/>
                        </a:rPr>
                        <a:t>194 A</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800" dirty="0">
                          <a:effectLst/>
                        </a:rPr>
                        <a:t>Payments exceeding Rs.5,000/- p.a.  </a:t>
                      </a:r>
                      <a:endParaRPr lang="en-IN" sz="1600" dirty="0">
                        <a:effectLst/>
                      </a:endParaRPr>
                    </a:p>
                    <a:p>
                      <a:pPr algn="ctr">
                        <a:lnSpc>
                          <a:spcPct val="107000"/>
                        </a:lnSpc>
                        <a:spcAft>
                          <a:spcPts val="800"/>
                        </a:spcAft>
                      </a:pPr>
                      <a:r>
                        <a:rPr lang="en-US" sz="1800" dirty="0">
                          <a:effectLst/>
                        </a:rPr>
                        <a:t>In case of interest on MACT claims - Rs. 50,000/- in a financial year per person.</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800">
                          <a:effectLst/>
                        </a:rPr>
                        <a:t>10%</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800">
                          <a:effectLst/>
                        </a:rPr>
                        <a:t>10 %</a:t>
                      </a:r>
                      <a:endParaRPr lang="en-IN" sz="1600">
                        <a:effectLst/>
                      </a:endParaRPr>
                    </a:p>
                    <a:p>
                      <a:pPr algn="ctr">
                        <a:lnSpc>
                          <a:spcPct val="107000"/>
                        </a:lnSpc>
                        <a:spcAft>
                          <a:spcPts val="800"/>
                        </a:spcAft>
                      </a:pPr>
                      <a:r>
                        <a:rPr lang="en-US" sz="1800">
                          <a:effectLst/>
                        </a:rPr>
                        <a:t> </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extLst>
                  <a:ext uri="{0D108BD9-81ED-4DB2-BD59-A6C34878D82A}">
                    <a16:rowId xmlns:a16="http://schemas.microsoft.com/office/drawing/2014/main" val="2454085780"/>
                  </a:ext>
                </a:extLst>
              </a:tr>
              <a:tr h="735221">
                <a:tc>
                  <a:txBody>
                    <a:bodyPr/>
                    <a:lstStyle/>
                    <a:p>
                      <a:pPr algn="ctr">
                        <a:lnSpc>
                          <a:spcPct val="107000"/>
                        </a:lnSpc>
                        <a:spcAft>
                          <a:spcPts val="800"/>
                        </a:spcAft>
                      </a:pPr>
                      <a:r>
                        <a:rPr lang="en-US" sz="1200">
                          <a:effectLst/>
                        </a:rPr>
                        <a:t>2</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800" dirty="0">
                          <a:effectLst/>
                        </a:rPr>
                        <a:t>Contractors and sub-contractors and Advertisement</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800" dirty="0">
                          <a:effectLst/>
                        </a:rPr>
                        <a:t>194 C</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800" dirty="0">
                          <a:effectLst/>
                        </a:rPr>
                        <a:t>Rs.30,000/- per payment or 1,00,000/- per contractor per annum</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800">
                          <a:effectLst/>
                        </a:rPr>
                        <a:t>1%</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800">
                          <a:effectLst/>
                        </a:rPr>
                        <a:t>2%</a:t>
                      </a:r>
                      <a:endParaRPr lang="en-IN" sz="1600">
                        <a:effectLst/>
                      </a:endParaRPr>
                    </a:p>
                    <a:p>
                      <a:pPr algn="ctr">
                        <a:lnSpc>
                          <a:spcPct val="107000"/>
                        </a:lnSpc>
                        <a:spcAft>
                          <a:spcPts val="800"/>
                        </a:spcAft>
                      </a:pPr>
                      <a:r>
                        <a:rPr lang="en-US" sz="1800">
                          <a:effectLst/>
                        </a:rPr>
                        <a:t> </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extLst>
                  <a:ext uri="{0D108BD9-81ED-4DB2-BD59-A6C34878D82A}">
                    <a16:rowId xmlns:a16="http://schemas.microsoft.com/office/drawing/2014/main" val="534624493"/>
                  </a:ext>
                </a:extLst>
              </a:tr>
              <a:tr h="1482734">
                <a:tc>
                  <a:txBody>
                    <a:bodyPr/>
                    <a:lstStyle/>
                    <a:p>
                      <a:pPr algn="ctr">
                        <a:lnSpc>
                          <a:spcPct val="107000"/>
                        </a:lnSpc>
                        <a:spcAft>
                          <a:spcPts val="800"/>
                        </a:spcAft>
                      </a:pPr>
                      <a:r>
                        <a:rPr lang="en-US" sz="1200">
                          <a:effectLst/>
                        </a:rPr>
                        <a:t>3</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800">
                          <a:effectLst/>
                        </a:rPr>
                        <a:t>Transporters</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800">
                          <a:effectLst/>
                        </a:rPr>
                        <a:t>194 C</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600" dirty="0">
                          <a:effectLst/>
                        </a:rPr>
                        <a:t>Nil – Only in case the transporter submits his PAN and  furnish a statement that he does not own more than ten goods carriage - TDS is not applicable or else TDS is to be deducted as stated in (2) above</a:t>
                      </a:r>
                      <a:endParaRPr lang="en-IN"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800" dirty="0">
                          <a:effectLst/>
                        </a:rPr>
                        <a:t> </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800" dirty="0">
                          <a:effectLst/>
                        </a:rPr>
                        <a:t> </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extLst>
                  <a:ext uri="{0D108BD9-81ED-4DB2-BD59-A6C34878D82A}">
                    <a16:rowId xmlns:a16="http://schemas.microsoft.com/office/drawing/2014/main" val="2583850027"/>
                  </a:ext>
                </a:extLst>
              </a:tr>
              <a:tr h="236879">
                <a:tc>
                  <a:txBody>
                    <a:bodyPr/>
                    <a:lstStyle/>
                    <a:p>
                      <a:pPr algn="ctr">
                        <a:lnSpc>
                          <a:spcPct val="107000"/>
                        </a:lnSpc>
                        <a:spcAft>
                          <a:spcPts val="800"/>
                        </a:spcAft>
                      </a:pPr>
                      <a:r>
                        <a:rPr lang="en-US" sz="1200">
                          <a:effectLst/>
                        </a:rPr>
                        <a:t>4</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800">
                          <a:effectLst/>
                        </a:rPr>
                        <a:t>Insurance Commission</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800">
                          <a:effectLst/>
                        </a:rPr>
                        <a:t>194D</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800">
                          <a:effectLst/>
                        </a:rPr>
                        <a:t>Rs.15000/- p.a</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800">
                          <a:effectLst/>
                        </a:rPr>
                        <a:t>5%</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800" dirty="0">
                          <a:effectLst/>
                        </a:rPr>
                        <a:t>10</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extLst>
                  <a:ext uri="{0D108BD9-81ED-4DB2-BD59-A6C34878D82A}">
                    <a16:rowId xmlns:a16="http://schemas.microsoft.com/office/drawing/2014/main" val="109766315"/>
                  </a:ext>
                </a:extLst>
              </a:tr>
              <a:tr h="236879">
                <a:tc>
                  <a:txBody>
                    <a:bodyPr/>
                    <a:lstStyle/>
                    <a:p>
                      <a:pPr algn="ctr">
                        <a:lnSpc>
                          <a:spcPct val="107000"/>
                        </a:lnSpc>
                        <a:spcAft>
                          <a:spcPts val="800"/>
                        </a:spcAft>
                      </a:pPr>
                      <a:r>
                        <a:rPr lang="en-US" sz="1200">
                          <a:effectLst/>
                        </a:rPr>
                        <a:t>5</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800">
                          <a:effectLst/>
                        </a:rPr>
                        <a:t>Commission or Brokerage</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800">
                          <a:effectLst/>
                        </a:rPr>
                        <a:t>194H</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800">
                          <a:effectLst/>
                        </a:rPr>
                        <a:t>Rs.15000/- p.a</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800" dirty="0">
                          <a:effectLst/>
                        </a:rPr>
                        <a:t>2%</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800" dirty="0">
                          <a:effectLst/>
                        </a:rPr>
                        <a:t>2%</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extLst>
                  <a:ext uri="{0D108BD9-81ED-4DB2-BD59-A6C34878D82A}">
                    <a16:rowId xmlns:a16="http://schemas.microsoft.com/office/drawing/2014/main" val="110855585"/>
                  </a:ext>
                </a:extLst>
              </a:tr>
              <a:tr h="236879">
                <a:tc>
                  <a:txBody>
                    <a:bodyPr/>
                    <a:lstStyle/>
                    <a:p>
                      <a:pPr algn="ctr">
                        <a:lnSpc>
                          <a:spcPct val="107000"/>
                        </a:lnSpc>
                        <a:spcAft>
                          <a:spcPts val="800"/>
                        </a:spcAft>
                      </a:pPr>
                      <a:r>
                        <a:rPr lang="en-US" sz="1200">
                          <a:effectLst/>
                        </a:rPr>
                        <a:t>6</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800">
                          <a:effectLst/>
                        </a:rPr>
                        <a:t>Rent (for land &amp; building)</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800">
                          <a:effectLst/>
                        </a:rPr>
                        <a:t>194 I</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800">
                          <a:effectLst/>
                        </a:rPr>
                        <a:t>Rs.2,40,000/- p.a</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800" dirty="0">
                          <a:effectLst/>
                        </a:rPr>
                        <a:t>10%</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800" dirty="0">
                          <a:effectLst/>
                        </a:rPr>
                        <a:t>10%</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extLst>
                  <a:ext uri="{0D108BD9-81ED-4DB2-BD59-A6C34878D82A}">
                    <a16:rowId xmlns:a16="http://schemas.microsoft.com/office/drawing/2014/main" val="3849250929"/>
                  </a:ext>
                </a:extLst>
              </a:tr>
              <a:tr h="486050">
                <a:tc>
                  <a:txBody>
                    <a:bodyPr/>
                    <a:lstStyle/>
                    <a:p>
                      <a:pPr algn="ctr">
                        <a:lnSpc>
                          <a:spcPct val="107000"/>
                        </a:lnSpc>
                        <a:spcAft>
                          <a:spcPts val="800"/>
                        </a:spcAft>
                      </a:pPr>
                      <a:r>
                        <a:rPr lang="en-US" sz="1200">
                          <a:effectLst/>
                        </a:rPr>
                        <a:t>7</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600" dirty="0">
                          <a:effectLst/>
                        </a:rPr>
                        <a:t>Rent (for plant &amp; machinery)</a:t>
                      </a:r>
                      <a:endParaRPr lang="en-IN"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800">
                          <a:effectLst/>
                        </a:rPr>
                        <a:t>194 I</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800">
                          <a:effectLst/>
                        </a:rPr>
                        <a:t>Rs.2,40,000/- p.a</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800">
                          <a:effectLst/>
                        </a:rPr>
                        <a:t>2%</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800" dirty="0">
                          <a:effectLst/>
                        </a:rPr>
                        <a:t>2%</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extLst>
                  <a:ext uri="{0D108BD9-81ED-4DB2-BD59-A6C34878D82A}">
                    <a16:rowId xmlns:a16="http://schemas.microsoft.com/office/drawing/2014/main" val="3415850473"/>
                  </a:ext>
                </a:extLst>
              </a:tr>
            </a:tbl>
          </a:graphicData>
        </a:graphic>
      </p:graphicFrame>
    </p:spTree>
    <p:extLst>
      <p:ext uri="{BB962C8B-B14F-4D97-AF65-F5344CB8AC3E}">
        <p14:creationId xmlns:p14="http://schemas.microsoft.com/office/powerpoint/2010/main" val="34289410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3E7DD-FAFE-43EA-B6CE-BDD7FE0CB07C}"/>
              </a:ext>
            </a:extLst>
          </p:cNvPr>
          <p:cNvSpPr>
            <a:spLocks noGrp="1"/>
          </p:cNvSpPr>
          <p:nvPr>
            <p:ph type="title" idx="4294967295"/>
          </p:nvPr>
        </p:nvSpPr>
        <p:spPr>
          <a:xfrm>
            <a:off x="0" y="34925"/>
            <a:ext cx="12192000" cy="796925"/>
          </a:xfrm>
        </p:spPr>
        <p:txBody>
          <a:bodyPr>
            <a:noAutofit/>
          </a:bodyPr>
          <a:lstStyle/>
          <a:p>
            <a:r>
              <a:rPr lang="en-IN" sz="4800" b="1" i="0" dirty="0">
                <a:solidFill>
                  <a:srgbClr val="000000"/>
                </a:solidFill>
                <a:effectLst/>
                <a:latin typeface="Arial" panose="020B0604020202020204" pitchFamily="34" charset="0"/>
              </a:rPr>
              <a:t>Income</a:t>
            </a:r>
            <a:r>
              <a:rPr lang="en-IN" sz="5400" b="1" i="0" dirty="0">
                <a:solidFill>
                  <a:srgbClr val="000000"/>
                </a:solidFill>
                <a:effectLst/>
                <a:latin typeface="Arial" panose="020B0604020202020204" pitchFamily="34" charset="0"/>
              </a:rPr>
              <a:t> </a:t>
            </a:r>
            <a:r>
              <a:rPr lang="en-IN" sz="4400" b="1" i="0" dirty="0">
                <a:solidFill>
                  <a:srgbClr val="000000"/>
                </a:solidFill>
                <a:effectLst/>
                <a:latin typeface="Arial" panose="020B0604020202020204" pitchFamily="34" charset="0"/>
              </a:rPr>
              <a:t>Tax</a:t>
            </a:r>
            <a:endParaRPr lang="en-IN" sz="5400" b="1" dirty="0"/>
          </a:p>
        </p:txBody>
      </p:sp>
      <p:sp>
        <p:nvSpPr>
          <p:cNvPr id="8" name="Title 1">
            <a:extLst>
              <a:ext uri="{FF2B5EF4-FFF2-40B4-BE49-F238E27FC236}">
                <a16:creationId xmlns:a16="http://schemas.microsoft.com/office/drawing/2014/main" id="{321CE954-3B80-42E6-8F45-1DFC986B4BA8}"/>
              </a:ext>
            </a:extLst>
          </p:cNvPr>
          <p:cNvSpPr txBox="1">
            <a:spLocks/>
          </p:cNvSpPr>
          <p:nvPr/>
        </p:nvSpPr>
        <p:spPr>
          <a:xfrm>
            <a:off x="8021" y="765166"/>
            <a:ext cx="12192000" cy="5759116"/>
          </a:xfrm>
          <a:prstGeom prst="rect">
            <a:avLst/>
          </a:prstGeom>
        </p:spPr>
        <p:txBody>
          <a:bodyPr vert="horz" lIns="228600" tIns="228600" rIns="228600" bIns="228600" rtlCol="0" anchor="ctr">
            <a:normAutofit fontScale="97500"/>
          </a:bodyPr>
          <a:lst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a:lstStyle>
          <a:p>
            <a:pPr algn="l"/>
            <a:endParaRPr lang="en-IN" sz="2400" b="1" dirty="0"/>
          </a:p>
        </p:txBody>
      </p:sp>
      <p:sp>
        <p:nvSpPr>
          <p:cNvPr id="9" name="Text Placeholder 4">
            <a:extLst>
              <a:ext uri="{FF2B5EF4-FFF2-40B4-BE49-F238E27FC236}">
                <a16:creationId xmlns:a16="http://schemas.microsoft.com/office/drawing/2014/main" id="{A3326F8F-9876-46EA-B7F3-9AE9208E9281}"/>
              </a:ext>
            </a:extLst>
          </p:cNvPr>
          <p:cNvSpPr txBox="1">
            <a:spLocks/>
          </p:cNvSpPr>
          <p:nvPr/>
        </p:nvSpPr>
        <p:spPr>
          <a:xfrm>
            <a:off x="2" y="1124367"/>
            <a:ext cx="12191998" cy="5598696"/>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a:lstStyle>
          <a:p>
            <a:endParaRPr lang="en-US" altLang="en-US" sz="3600" dirty="0"/>
          </a:p>
        </p:txBody>
      </p:sp>
      <p:sp>
        <p:nvSpPr>
          <p:cNvPr id="5" name="Text Placeholder 4">
            <a:extLst>
              <a:ext uri="{FF2B5EF4-FFF2-40B4-BE49-F238E27FC236}">
                <a16:creationId xmlns:a16="http://schemas.microsoft.com/office/drawing/2014/main" id="{DB32E1B1-02EE-4941-BFBE-36BB72ADF5FC}"/>
              </a:ext>
            </a:extLst>
          </p:cNvPr>
          <p:cNvSpPr txBox="1">
            <a:spLocks/>
          </p:cNvSpPr>
          <p:nvPr/>
        </p:nvSpPr>
        <p:spPr>
          <a:xfrm>
            <a:off x="19882" y="640663"/>
            <a:ext cx="12191998" cy="5598696"/>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a:lstStyle>
          <a:p>
            <a:r>
              <a:rPr lang="en-US" altLang="en-US" sz="2400" dirty="0"/>
              <a:t>TDS Rates :</a:t>
            </a:r>
            <a:endParaRPr lang="en-US" altLang="en-US" sz="4400" dirty="0"/>
          </a:p>
          <a:p>
            <a:endParaRPr lang="en-US" altLang="en-US" sz="4000" dirty="0"/>
          </a:p>
        </p:txBody>
      </p:sp>
      <p:graphicFrame>
        <p:nvGraphicFramePr>
          <p:cNvPr id="3" name="Table 2">
            <a:extLst>
              <a:ext uri="{FF2B5EF4-FFF2-40B4-BE49-F238E27FC236}">
                <a16:creationId xmlns:a16="http://schemas.microsoft.com/office/drawing/2014/main" id="{947828CA-CCD3-44D9-B750-E144D987DA20}"/>
              </a:ext>
            </a:extLst>
          </p:cNvPr>
          <p:cNvGraphicFramePr>
            <a:graphicFrameLocks noGrp="1"/>
          </p:cNvGraphicFramePr>
          <p:nvPr>
            <p:extLst>
              <p:ext uri="{D42A27DB-BD31-4B8C-83A1-F6EECF244321}">
                <p14:modId xmlns:p14="http://schemas.microsoft.com/office/powerpoint/2010/main" val="3551513169"/>
              </p:ext>
            </p:extLst>
          </p:nvPr>
        </p:nvGraphicFramePr>
        <p:xfrm>
          <a:off x="19882" y="1179414"/>
          <a:ext cx="12152237" cy="6022914"/>
        </p:xfrm>
        <a:graphic>
          <a:graphicData uri="http://schemas.openxmlformats.org/drawingml/2006/table">
            <a:tbl>
              <a:tblPr firstRow="1" firstCol="1" bandRow="1">
                <a:tableStyleId>{5C22544A-7EE6-4342-B048-85BDC9FD1C3A}</a:tableStyleId>
              </a:tblPr>
              <a:tblGrid>
                <a:gridCol w="443944">
                  <a:extLst>
                    <a:ext uri="{9D8B030D-6E8A-4147-A177-3AD203B41FA5}">
                      <a16:colId xmlns:a16="http://schemas.microsoft.com/office/drawing/2014/main" val="3381455455"/>
                    </a:ext>
                  </a:extLst>
                </a:gridCol>
                <a:gridCol w="5221357">
                  <a:extLst>
                    <a:ext uri="{9D8B030D-6E8A-4147-A177-3AD203B41FA5}">
                      <a16:colId xmlns:a16="http://schemas.microsoft.com/office/drawing/2014/main" val="2527852948"/>
                    </a:ext>
                  </a:extLst>
                </a:gridCol>
                <a:gridCol w="861391">
                  <a:extLst>
                    <a:ext uri="{9D8B030D-6E8A-4147-A177-3AD203B41FA5}">
                      <a16:colId xmlns:a16="http://schemas.microsoft.com/office/drawing/2014/main" val="1676935884"/>
                    </a:ext>
                  </a:extLst>
                </a:gridCol>
                <a:gridCol w="1722783">
                  <a:extLst>
                    <a:ext uri="{9D8B030D-6E8A-4147-A177-3AD203B41FA5}">
                      <a16:colId xmlns:a16="http://schemas.microsoft.com/office/drawing/2014/main" val="1718902402"/>
                    </a:ext>
                  </a:extLst>
                </a:gridCol>
                <a:gridCol w="1815547">
                  <a:extLst>
                    <a:ext uri="{9D8B030D-6E8A-4147-A177-3AD203B41FA5}">
                      <a16:colId xmlns:a16="http://schemas.microsoft.com/office/drawing/2014/main" val="1887196011"/>
                    </a:ext>
                  </a:extLst>
                </a:gridCol>
                <a:gridCol w="2087215">
                  <a:extLst>
                    <a:ext uri="{9D8B030D-6E8A-4147-A177-3AD203B41FA5}">
                      <a16:colId xmlns:a16="http://schemas.microsoft.com/office/drawing/2014/main" val="955322536"/>
                    </a:ext>
                  </a:extLst>
                </a:gridCol>
              </a:tblGrid>
              <a:tr h="316020">
                <a:tc>
                  <a:txBody>
                    <a:bodyPr/>
                    <a:lstStyle/>
                    <a:p>
                      <a:pPr>
                        <a:lnSpc>
                          <a:spcPct val="107000"/>
                        </a:lnSpc>
                        <a:spcAft>
                          <a:spcPts val="800"/>
                        </a:spcAft>
                      </a:pPr>
                      <a:r>
                        <a:rPr lang="en-US" sz="1800">
                          <a:effectLst/>
                        </a:rPr>
                        <a:t>8</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nSpc>
                          <a:spcPct val="107000"/>
                        </a:lnSpc>
                        <a:spcAft>
                          <a:spcPts val="800"/>
                        </a:spcAft>
                      </a:pPr>
                      <a:r>
                        <a:rPr lang="en-US" sz="1800" dirty="0">
                          <a:effectLst/>
                        </a:rPr>
                        <a:t>Fees for professional or technical services</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nSpc>
                          <a:spcPct val="107000"/>
                        </a:lnSpc>
                        <a:spcAft>
                          <a:spcPts val="800"/>
                        </a:spcAft>
                      </a:pPr>
                      <a:r>
                        <a:rPr lang="en-US" sz="1800">
                          <a:effectLst/>
                        </a:rPr>
                        <a:t> </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nSpc>
                          <a:spcPct val="107000"/>
                        </a:lnSpc>
                        <a:spcAft>
                          <a:spcPts val="800"/>
                        </a:spcAft>
                      </a:pPr>
                      <a:r>
                        <a:rPr lang="en-US" sz="1800">
                          <a:effectLst/>
                        </a:rPr>
                        <a:t> </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800">
                          <a:effectLst/>
                        </a:rPr>
                        <a:t> </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nSpc>
                          <a:spcPct val="107000"/>
                        </a:lnSpc>
                        <a:spcAft>
                          <a:spcPts val="800"/>
                        </a:spcAft>
                      </a:pPr>
                      <a:r>
                        <a:rPr lang="en-US" sz="1800">
                          <a:effectLst/>
                        </a:rPr>
                        <a:t> </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extLst>
                  <a:ext uri="{0D108BD9-81ED-4DB2-BD59-A6C34878D82A}">
                    <a16:rowId xmlns:a16="http://schemas.microsoft.com/office/drawing/2014/main" val="334360398"/>
                  </a:ext>
                </a:extLst>
              </a:tr>
              <a:tr h="477594">
                <a:tc>
                  <a:txBody>
                    <a:bodyPr/>
                    <a:lstStyle/>
                    <a:p>
                      <a:pPr>
                        <a:lnSpc>
                          <a:spcPct val="107000"/>
                        </a:lnSpc>
                        <a:spcAft>
                          <a:spcPts val="800"/>
                        </a:spcAft>
                      </a:pPr>
                      <a:r>
                        <a:rPr lang="en-US" sz="1800">
                          <a:effectLst/>
                        </a:rPr>
                        <a:t> </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nSpc>
                          <a:spcPct val="107000"/>
                        </a:lnSpc>
                        <a:spcAft>
                          <a:spcPts val="800"/>
                        </a:spcAft>
                      </a:pPr>
                      <a:r>
                        <a:rPr lang="en-US" sz="1800">
                          <a:effectLst/>
                        </a:rPr>
                        <a:t>I) Payment towards fees for technical services</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nSpc>
                          <a:spcPct val="107000"/>
                        </a:lnSpc>
                        <a:spcAft>
                          <a:spcPts val="800"/>
                        </a:spcAft>
                      </a:pPr>
                      <a:r>
                        <a:rPr lang="en-US" sz="1800">
                          <a:effectLst/>
                        </a:rPr>
                        <a:t>194J</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nSpc>
                          <a:spcPct val="107000"/>
                        </a:lnSpc>
                        <a:spcAft>
                          <a:spcPts val="800"/>
                        </a:spcAft>
                      </a:pPr>
                      <a:r>
                        <a:rPr lang="en-US" sz="1800">
                          <a:effectLst/>
                        </a:rPr>
                        <a:t>Rs.30,000/- p.a</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800">
                          <a:effectLst/>
                        </a:rPr>
                        <a:t>2%</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800">
                          <a:effectLst/>
                        </a:rPr>
                        <a:t>2%</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extLst>
                  <a:ext uri="{0D108BD9-81ED-4DB2-BD59-A6C34878D82A}">
                    <a16:rowId xmlns:a16="http://schemas.microsoft.com/office/drawing/2014/main" val="3483063603"/>
                  </a:ext>
                </a:extLst>
              </a:tr>
              <a:tr h="962320">
                <a:tc>
                  <a:txBody>
                    <a:bodyPr/>
                    <a:lstStyle/>
                    <a:p>
                      <a:pPr>
                        <a:lnSpc>
                          <a:spcPct val="107000"/>
                        </a:lnSpc>
                        <a:spcAft>
                          <a:spcPts val="800"/>
                        </a:spcAft>
                      </a:pPr>
                      <a:r>
                        <a:rPr lang="en-US" sz="1800">
                          <a:effectLst/>
                        </a:rPr>
                        <a:t> </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nSpc>
                          <a:spcPct val="107000"/>
                        </a:lnSpc>
                        <a:spcAft>
                          <a:spcPts val="800"/>
                        </a:spcAft>
                      </a:pPr>
                      <a:r>
                        <a:rPr lang="en-US" sz="1800" dirty="0">
                          <a:effectLst/>
                        </a:rPr>
                        <a:t>ii) Payment towards royalty in the nature of consideration for sale, distribution or exhibition of cinematographic films</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nSpc>
                          <a:spcPct val="107000"/>
                        </a:lnSpc>
                        <a:spcAft>
                          <a:spcPts val="800"/>
                        </a:spcAft>
                      </a:pPr>
                      <a:r>
                        <a:rPr lang="en-US" sz="1800">
                          <a:effectLst/>
                        </a:rPr>
                        <a:t>194J</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nSpc>
                          <a:spcPct val="107000"/>
                        </a:lnSpc>
                        <a:spcAft>
                          <a:spcPts val="800"/>
                        </a:spcAft>
                      </a:pPr>
                      <a:r>
                        <a:rPr lang="en-US" sz="1800">
                          <a:effectLst/>
                        </a:rPr>
                        <a:t>Rs.30,000/- p.a</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800">
                          <a:effectLst/>
                        </a:rPr>
                        <a:t>2%</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800">
                          <a:effectLst/>
                        </a:rPr>
                        <a:t>2%</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extLst>
                  <a:ext uri="{0D108BD9-81ED-4DB2-BD59-A6C34878D82A}">
                    <a16:rowId xmlns:a16="http://schemas.microsoft.com/office/drawing/2014/main" val="2406591823"/>
                  </a:ext>
                </a:extLst>
              </a:tr>
              <a:tr h="271782">
                <a:tc>
                  <a:txBody>
                    <a:bodyPr/>
                    <a:lstStyle/>
                    <a:p>
                      <a:pPr>
                        <a:lnSpc>
                          <a:spcPct val="107000"/>
                        </a:lnSpc>
                        <a:spcAft>
                          <a:spcPts val="800"/>
                        </a:spcAft>
                      </a:pPr>
                      <a:r>
                        <a:rPr lang="en-US" sz="1800">
                          <a:effectLst/>
                        </a:rPr>
                        <a:t> </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nSpc>
                          <a:spcPct val="107000"/>
                        </a:lnSpc>
                        <a:spcAft>
                          <a:spcPts val="800"/>
                        </a:spcAft>
                      </a:pPr>
                      <a:r>
                        <a:rPr lang="en-US" sz="1800">
                          <a:effectLst/>
                        </a:rPr>
                        <a:t>iii) Any other sum</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nSpc>
                          <a:spcPct val="107000"/>
                        </a:lnSpc>
                        <a:spcAft>
                          <a:spcPts val="800"/>
                        </a:spcAft>
                      </a:pPr>
                      <a:r>
                        <a:rPr lang="en-US" sz="1800">
                          <a:effectLst/>
                        </a:rPr>
                        <a:t>194J</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nSpc>
                          <a:spcPct val="107000"/>
                        </a:lnSpc>
                        <a:spcAft>
                          <a:spcPts val="800"/>
                        </a:spcAft>
                      </a:pPr>
                      <a:r>
                        <a:rPr lang="en-US" sz="1800">
                          <a:effectLst/>
                        </a:rPr>
                        <a:t>Rs.30,000/- p.a</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800">
                          <a:effectLst/>
                        </a:rPr>
                        <a:t>10%</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800">
                          <a:effectLst/>
                        </a:rPr>
                        <a:t>10%</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extLst>
                  <a:ext uri="{0D108BD9-81ED-4DB2-BD59-A6C34878D82A}">
                    <a16:rowId xmlns:a16="http://schemas.microsoft.com/office/drawing/2014/main" val="848607132"/>
                  </a:ext>
                </a:extLst>
              </a:tr>
              <a:tr h="730284">
                <a:tc>
                  <a:txBody>
                    <a:bodyPr/>
                    <a:lstStyle/>
                    <a:p>
                      <a:pPr>
                        <a:lnSpc>
                          <a:spcPct val="107000"/>
                        </a:lnSpc>
                        <a:spcAft>
                          <a:spcPts val="800"/>
                        </a:spcAft>
                      </a:pPr>
                      <a:r>
                        <a:rPr lang="en-US" sz="1800">
                          <a:effectLst/>
                        </a:rPr>
                        <a:t>9</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nSpc>
                          <a:spcPct val="107000"/>
                        </a:lnSpc>
                        <a:spcAft>
                          <a:spcPts val="800"/>
                        </a:spcAft>
                      </a:pPr>
                      <a:r>
                        <a:rPr lang="en-US" sz="1800" dirty="0">
                          <a:effectLst/>
                        </a:rPr>
                        <a:t>Payment of compensation of acquisition of certain immovable property</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nSpc>
                          <a:spcPct val="107000"/>
                        </a:lnSpc>
                        <a:spcAft>
                          <a:spcPts val="800"/>
                        </a:spcAft>
                      </a:pPr>
                      <a:r>
                        <a:rPr lang="en-US" sz="1800">
                          <a:effectLst/>
                        </a:rPr>
                        <a:t>194LA</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nSpc>
                          <a:spcPct val="107000"/>
                        </a:lnSpc>
                        <a:spcAft>
                          <a:spcPts val="800"/>
                        </a:spcAft>
                      </a:pPr>
                      <a:r>
                        <a:rPr lang="en-US" sz="1800">
                          <a:effectLst/>
                        </a:rPr>
                        <a:t>Rs.2,50,000/-</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800">
                          <a:effectLst/>
                        </a:rPr>
                        <a:t>10%</a:t>
                      </a:r>
                      <a:endParaRPr lang="en-IN" sz="1600">
                        <a:effectLst/>
                      </a:endParaRPr>
                    </a:p>
                    <a:p>
                      <a:pPr algn="ctr">
                        <a:lnSpc>
                          <a:spcPct val="107000"/>
                        </a:lnSpc>
                        <a:spcAft>
                          <a:spcPts val="800"/>
                        </a:spcAft>
                      </a:pPr>
                      <a:r>
                        <a:rPr lang="en-US" sz="1800">
                          <a:effectLst/>
                        </a:rPr>
                        <a:t> </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800" dirty="0">
                          <a:effectLst/>
                        </a:rPr>
                        <a:t>10%</a:t>
                      </a:r>
                      <a:endParaRPr lang="en-IN" sz="1600" dirty="0">
                        <a:effectLst/>
                      </a:endParaRPr>
                    </a:p>
                    <a:p>
                      <a:pPr algn="ctr">
                        <a:lnSpc>
                          <a:spcPct val="107000"/>
                        </a:lnSpc>
                        <a:spcAft>
                          <a:spcPts val="800"/>
                        </a:spcAft>
                      </a:pPr>
                      <a:r>
                        <a:rPr lang="en-US" sz="1800" dirty="0">
                          <a:effectLst/>
                        </a:rPr>
                        <a:t> </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extLst>
                  <a:ext uri="{0D108BD9-81ED-4DB2-BD59-A6C34878D82A}">
                    <a16:rowId xmlns:a16="http://schemas.microsoft.com/office/drawing/2014/main" val="2193202240"/>
                  </a:ext>
                </a:extLst>
              </a:tr>
              <a:tr h="579223">
                <a:tc>
                  <a:txBody>
                    <a:bodyPr/>
                    <a:lstStyle/>
                    <a:p>
                      <a:pPr>
                        <a:lnSpc>
                          <a:spcPct val="107000"/>
                        </a:lnSpc>
                        <a:spcAft>
                          <a:spcPts val="800"/>
                        </a:spcAft>
                      </a:pPr>
                      <a:r>
                        <a:rPr lang="en-US" sz="1800">
                          <a:effectLst/>
                        </a:rPr>
                        <a:t>10</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nSpc>
                          <a:spcPct val="107000"/>
                        </a:lnSpc>
                        <a:spcAft>
                          <a:spcPts val="800"/>
                        </a:spcAft>
                      </a:pPr>
                      <a:r>
                        <a:rPr lang="en-US" sz="1800" dirty="0">
                          <a:effectLst/>
                        </a:rPr>
                        <a:t>Payment on transfer of immovable property other than agricultural land</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nSpc>
                          <a:spcPct val="107000"/>
                        </a:lnSpc>
                        <a:spcAft>
                          <a:spcPts val="800"/>
                        </a:spcAft>
                      </a:pPr>
                      <a:r>
                        <a:rPr lang="en-US" sz="1800">
                          <a:effectLst/>
                        </a:rPr>
                        <a:t>194IA</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nSpc>
                          <a:spcPct val="107000"/>
                        </a:lnSpc>
                        <a:spcAft>
                          <a:spcPts val="800"/>
                        </a:spcAft>
                      </a:pPr>
                      <a:r>
                        <a:rPr lang="en-US" sz="1800" dirty="0">
                          <a:effectLst/>
                        </a:rPr>
                        <a:t>Rs.50,00,000/-</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800" dirty="0">
                          <a:effectLst/>
                        </a:rPr>
                        <a:t>1%</a:t>
                      </a:r>
                      <a:endParaRPr lang="en-IN" sz="1600" dirty="0">
                        <a:effectLst/>
                      </a:endParaRPr>
                    </a:p>
                    <a:p>
                      <a:pPr algn="ctr">
                        <a:lnSpc>
                          <a:spcPct val="107000"/>
                        </a:lnSpc>
                        <a:spcAft>
                          <a:spcPts val="800"/>
                        </a:spcAft>
                      </a:pPr>
                      <a:r>
                        <a:rPr lang="en-US" sz="1800" dirty="0">
                          <a:effectLst/>
                        </a:rPr>
                        <a:t> </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800" dirty="0">
                          <a:effectLst/>
                        </a:rPr>
                        <a:t>1%</a:t>
                      </a:r>
                      <a:endParaRPr lang="en-IN" sz="1600" dirty="0">
                        <a:effectLst/>
                      </a:endParaRPr>
                    </a:p>
                    <a:p>
                      <a:pPr algn="ctr">
                        <a:lnSpc>
                          <a:spcPct val="107000"/>
                        </a:lnSpc>
                        <a:spcAft>
                          <a:spcPts val="800"/>
                        </a:spcAft>
                      </a:pPr>
                      <a:r>
                        <a:rPr lang="en-US" sz="1800" dirty="0">
                          <a:effectLst/>
                        </a:rPr>
                        <a:t> </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extLst>
                  <a:ext uri="{0D108BD9-81ED-4DB2-BD59-A6C34878D82A}">
                    <a16:rowId xmlns:a16="http://schemas.microsoft.com/office/drawing/2014/main" val="798578370"/>
                  </a:ext>
                </a:extLst>
              </a:tr>
              <a:tr h="0">
                <a:tc>
                  <a:txBody>
                    <a:bodyPr/>
                    <a:lstStyle/>
                    <a:p>
                      <a:pPr>
                        <a:lnSpc>
                          <a:spcPct val="107000"/>
                        </a:lnSpc>
                        <a:spcAft>
                          <a:spcPts val="800"/>
                        </a:spcAft>
                      </a:pPr>
                      <a:r>
                        <a:rPr lang="en-US" sz="1800" dirty="0">
                          <a:effectLst/>
                        </a:rPr>
                        <a:t>11</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r>
                        <a:rPr lang="en-US" sz="1800" b="0" i="0" u="none" strike="noStrike" kern="1200" baseline="0" dirty="0">
                          <a:solidFill>
                            <a:schemeClr val="dk1"/>
                          </a:solidFill>
                          <a:latin typeface="+mn-lt"/>
                          <a:ea typeface="+mn-ea"/>
                          <a:cs typeface="+mn-cs"/>
                        </a:rPr>
                        <a:t>Cash withdrawal exceeding a certain amount</a:t>
                      </a:r>
                    </a:p>
                  </a:txBody>
                  <a:tcPr marL="58127" marR="58127" marT="0" marB="0"/>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IN" sz="1800" b="0" i="0" u="none" strike="noStrike" kern="1200" baseline="0" dirty="0">
                          <a:solidFill>
                            <a:schemeClr val="dk1"/>
                          </a:solidFill>
                          <a:latin typeface="+mn-lt"/>
                          <a:ea typeface="+mn-ea"/>
                          <a:cs typeface="+mn-cs"/>
                        </a:rPr>
                        <a:t>194N</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IN" sz="1800" b="0" i="0" u="none" strike="noStrike" kern="1200" baseline="0" dirty="0">
                          <a:solidFill>
                            <a:schemeClr val="dk1"/>
                          </a:solidFill>
                          <a:latin typeface="+mn-lt"/>
                          <a:ea typeface="+mn-ea"/>
                          <a:cs typeface="+mn-cs"/>
                        </a:rPr>
                        <a:t>1,00,00,000/-</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800" dirty="0">
                          <a:effectLst/>
                        </a:rPr>
                        <a:t>2%</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800" dirty="0">
                          <a:effectLst/>
                        </a:rPr>
                        <a:t>2%</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extLst>
                  <a:ext uri="{0D108BD9-81ED-4DB2-BD59-A6C34878D82A}">
                    <a16:rowId xmlns:a16="http://schemas.microsoft.com/office/drawing/2014/main" val="3996539399"/>
                  </a:ext>
                </a:extLst>
              </a:tr>
              <a:tr h="843550">
                <a:tc>
                  <a:txBody>
                    <a:bodyPr/>
                    <a:lstStyle/>
                    <a:p>
                      <a:pPr>
                        <a:lnSpc>
                          <a:spcPct val="107000"/>
                        </a:lnSpc>
                        <a:spcAft>
                          <a:spcPts val="800"/>
                        </a:spcAft>
                      </a:pPr>
                      <a:r>
                        <a:rPr lang="en-US" sz="1800">
                          <a:effectLst/>
                        </a:rPr>
                        <a:t>12</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nSpc>
                          <a:spcPct val="107000"/>
                        </a:lnSpc>
                        <a:spcAft>
                          <a:spcPts val="800"/>
                        </a:spcAft>
                      </a:pPr>
                      <a:r>
                        <a:rPr lang="en-US" sz="1800" dirty="0">
                          <a:effectLst/>
                        </a:rPr>
                        <a:t>Applicable for E -Commerce operator for sale of goods or provision of service facilitated by it through its digital or electronic facility or platform.</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nSpc>
                          <a:spcPct val="107000"/>
                        </a:lnSpc>
                        <a:spcAft>
                          <a:spcPts val="800"/>
                        </a:spcAft>
                      </a:pPr>
                      <a:r>
                        <a:rPr lang="en-US" sz="1800" dirty="0">
                          <a:effectLst/>
                        </a:rPr>
                        <a:t>194O</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nSpc>
                          <a:spcPct val="107000"/>
                        </a:lnSpc>
                        <a:spcAft>
                          <a:spcPts val="800"/>
                        </a:spcAft>
                      </a:pPr>
                      <a:r>
                        <a:rPr lang="en-US" sz="1800" dirty="0">
                          <a:effectLst/>
                        </a:rPr>
                        <a:t>Rs.5,00,000</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800" dirty="0">
                          <a:effectLst/>
                        </a:rPr>
                        <a:t>0.1%</a:t>
                      </a:r>
                      <a:endParaRPr lang="en-IN" sz="1600" dirty="0">
                        <a:effectLst/>
                      </a:endParaRPr>
                    </a:p>
                    <a:p>
                      <a:pPr algn="ctr">
                        <a:lnSpc>
                          <a:spcPct val="107000"/>
                        </a:lnSpc>
                        <a:spcAft>
                          <a:spcPts val="800"/>
                        </a:spcAft>
                      </a:pPr>
                      <a:r>
                        <a:rPr lang="en-US" sz="1800" dirty="0">
                          <a:effectLst/>
                        </a:rPr>
                        <a:t> </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800" dirty="0">
                          <a:effectLst/>
                        </a:rPr>
                        <a:t>0.1%</a:t>
                      </a:r>
                      <a:endParaRPr lang="en-IN" sz="1600" dirty="0">
                        <a:effectLst/>
                      </a:endParaRPr>
                    </a:p>
                    <a:p>
                      <a:pPr algn="ctr">
                        <a:lnSpc>
                          <a:spcPct val="107000"/>
                        </a:lnSpc>
                        <a:spcAft>
                          <a:spcPts val="800"/>
                        </a:spcAft>
                      </a:pPr>
                      <a:r>
                        <a:rPr lang="en-US" sz="1800" dirty="0">
                          <a:effectLst/>
                        </a:rPr>
                        <a:t> </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extLst>
                  <a:ext uri="{0D108BD9-81ED-4DB2-BD59-A6C34878D82A}">
                    <a16:rowId xmlns:a16="http://schemas.microsoft.com/office/drawing/2014/main" val="2608837139"/>
                  </a:ext>
                </a:extLst>
              </a:tr>
              <a:tr h="243898">
                <a:tc>
                  <a:txBody>
                    <a:bodyPr/>
                    <a:lstStyle/>
                    <a:p>
                      <a:pPr>
                        <a:lnSpc>
                          <a:spcPct val="107000"/>
                        </a:lnSpc>
                        <a:spcAft>
                          <a:spcPts val="800"/>
                        </a:spcAft>
                      </a:pPr>
                      <a:r>
                        <a:rPr lang="en-IN" sz="1600" dirty="0">
                          <a:effectLst/>
                          <a:latin typeface="Calibri" panose="020F0502020204030204" pitchFamily="34" charset="0"/>
                          <a:ea typeface="Calibri" panose="020F0502020204030204" pitchFamily="34" charset="0"/>
                          <a:cs typeface="Times New Roman" panose="02020603050405020304" pitchFamily="18" charset="0"/>
                        </a:rPr>
                        <a:t>13</a:t>
                      </a:r>
                    </a:p>
                  </a:txBody>
                  <a:tcPr marL="58127" marR="58127" marT="0" marB="0"/>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US" sz="1800" b="0" i="0" u="none" strike="noStrike" kern="1200" baseline="0" dirty="0">
                          <a:solidFill>
                            <a:schemeClr val="dk1"/>
                          </a:solidFill>
                          <a:latin typeface="+mn-lt"/>
                          <a:ea typeface="+mn-ea"/>
                          <a:cs typeface="+mn-cs"/>
                        </a:rPr>
                        <a:t>Payments for the purchase of goods </a:t>
                      </a:r>
                    </a:p>
                  </a:txBody>
                  <a:tcPr marL="58127" marR="58127" marT="0" marB="0"/>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IN" sz="1800" b="0" i="0" u="none" strike="noStrike" kern="1200" baseline="0" dirty="0">
                          <a:solidFill>
                            <a:schemeClr val="dk1"/>
                          </a:solidFill>
                          <a:latin typeface="+mn-lt"/>
                          <a:ea typeface="+mn-ea"/>
                          <a:cs typeface="+mn-cs"/>
                        </a:rPr>
                        <a:t>194Q</a:t>
                      </a:r>
                    </a:p>
                  </a:txBody>
                  <a:tcPr marL="58127" marR="58127" marT="0" marB="0"/>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US" sz="1600" dirty="0">
                          <a:effectLst/>
                        </a:rPr>
                        <a:t>Rs.50,00,000/-</a:t>
                      </a:r>
                      <a:endParaRPr lang="en-IN"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800" dirty="0">
                          <a:effectLst/>
                        </a:rPr>
                        <a:t>0.1%</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800" dirty="0">
                          <a:effectLst/>
                        </a:rPr>
                        <a:t>0.1%</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extLst>
                  <a:ext uri="{0D108BD9-81ED-4DB2-BD59-A6C34878D82A}">
                    <a16:rowId xmlns:a16="http://schemas.microsoft.com/office/drawing/2014/main" val="516967367"/>
                  </a:ext>
                </a:extLst>
              </a:tr>
              <a:tr h="843550">
                <a:tc>
                  <a:txBody>
                    <a:bodyPr/>
                    <a:lstStyle/>
                    <a:p>
                      <a:pPr>
                        <a:lnSpc>
                          <a:spcPct val="107000"/>
                        </a:lnSpc>
                        <a:spcAft>
                          <a:spcPts val="800"/>
                        </a:spcAft>
                      </a:pPr>
                      <a:r>
                        <a:rPr lang="en-IN" sz="1600" dirty="0">
                          <a:effectLst/>
                          <a:latin typeface="Calibri" panose="020F0502020204030204" pitchFamily="34" charset="0"/>
                          <a:ea typeface="Calibri" panose="020F0502020204030204" pitchFamily="34" charset="0"/>
                          <a:cs typeface="Times New Roman" panose="02020603050405020304" pitchFamily="18" charset="0"/>
                        </a:rPr>
                        <a:t>14</a:t>
                      </a:r>
                    </a:p>
                  </a:txBody>
                  <a:tcPr marL="58127" marR="58127" marT="0" marB="0"/>
                </a:tc>
                <a:tc>
                  <a:txBody>
                    <a:bodyPr/>
                    <a:lstStyle/>
                    <a:p>
                      <a:pPr>
                        <a:lnSpc>
                          <a:spcPct val="107000"/>
                        </a:lnSpc>
                        <a:spcAft>
                          <a:spcPts val="800"/>
                        </a:spcAft>
                      </a:pPr>
                      <a:r>
                        <a:rPr lang="en-US" sz="1800" dirty="0">
                          <a:effectLst/>
                        </a:rPr>
                        <a:t>Payment to a Non –resident ( any other source of Income)</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nSpc>
                          <a:spcPct val="107000"/>
                        </a:lnSpc>
                        <a:spcAft>
                          <a:spcPts val="800"/>
                        </a:spcAft>
                      </a:pPr>
                      <a:r>
                        <a:rPr lang="en-US" sz="1800" dirty="0">
                          <a:effectLst/>
                        </a:rPr>
                        <a:t>195</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nSpc>
                          <a:spcPct val="107000"/>
                        </a:lnSpc>
                        <a:spcAft>
                          <a:spcPts val="800"/>
                        </a:spcAft>
                      </a:pPr>
                      <a:r>
                        <a:rPr lang="en-US" sz="1800">
                          <a:effectLst/>
                        </a:rPr>
                        <a:t>NA</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800">
                          <a:effectLst/>
                        </a:rPr>
                        <a:t>31.2% ( Including cess of 4%)</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tc>
                  <a:txBody>
                    <a:bodyPr/>
                    <a:lstStyle/>
                    <a:p>
                      <a:pPr algn="ctr">
                        <a:lnSpc>
                          <a:spcPct val="107000"/>
                        </a:lnSpc>
                        <a:spcAft>
                          <a:spcPts val="800"/>
                        </a:spcAft>
                      </a:pPr>
                      <a:r>
                        <a:rPr lang="en-US" sz="1800" dirty="0">
                          <a:effectLst/>
                        </a:rPr>
                        <a:t>31.2% ( Including </a:t>
                      </a:r>
                      <a:r>
                        <a:rPr lang="en-US" sz="1800" dirty="0" err="1">
                          <a:effectLst/>
                        </a:rPr>
                        <a:t>cess</a:t>
                      </a:r>
                      <a:r>
                        <a:rPr lang="en-US" sz="1800" dirty="0">
                          <a:effectLst/>
                        </a:rPr>
                        <a:t> of 4%)</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8127" marR="58127" marT="0" marB="0"/>
                </a:tc>
                <a:extLst>
                  <a:ext uri="{0D108BD9-81ED-4DB2-BD59-A6C34878D82A}">
                    <a16:rowId xmlns:a16="http://schemas.microsoft.com/office/drawing/2014/main" val="1877638195"/>
                  </a:ext>
                </a:extLst>
              </a:tr>
            </a:tbl>
          </a:graphicData>
        </a:graphic>
      </p:graphicFrame>
    </p:spTree>
    <p:extLst>
      <p:ext uri="{BB962C8B-B14F-4D97-AF65-F5344CB8AC3E}">
        <p14:creationId xmlns:p14="http://schemas.microsoft.com/office/powerpoint/2010/main" val="2024682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3E7DD-FAFE-43EA-B6CE-BDD7FE0CB07C}"/>
              </a:ext>
            </a:extLst>
          </p:cNvPr>
          <p:cNvSpPr>
            <a:spLocks noGrp="1"/>
          </p:cNvSpPr>
          <p:nvPr>
            <p:ph type="title" idx="4294967295"/>
          </p:nvPr>
        </p:nvSpPr>
        <p:spPr>
          <a:xfrm>
            <a:off x="0" y="34925"/>
            <a:ext cx="12192000" cy="796925"/>
          </a:xfrm>
        </p:spPr>
        <p:txBody>
          <a:bodyPr>
            <a:noAutofit/>
          </a:bodyPr>
          <a:lstStyle/>
          <a:p>
            <a:r>
              <a:rPr lang="en-IN" sz="4800" b="1" i="0" dirty="0">
                <a:solidFill>
                  <a:srgbClr val="000000"/>
                </a:solidFill>
                <a:effectLst/>
                <a:latin typeface="Arial" panose="020B0604020202020204" pitchFamily="34" charset="0"/>
              </a:rPr>
              <a:t>Income</a:t>
            </a:r>
            <a:r>
              <a:rPr lang="en-IN" sz="5400" b="1" i="0" dirty="0">
                <a:solidFill>
                  <a:srgbClr val="000000"/>
                </a:solidFill>
                <a:effectLst/>
                <a:latin typeface="Arial" panose="020B0604020202020204" pitchFamily="34" charset="0"/>
              </a:rPr>
              <a:t> </a:t>
            </a:r>
            <a:r>
              <a:rPr lang="en-IN" sz="4400" b="1" i="0" dirty="0">
                <a:solidFill>
                  <a:srgbClr val="000000"/>
                </a:solidFill>
                <a:effectLst/>
                <a:latin typeface="Arial" panose="020B0604020202020204" pitchFamily="34" charset="0"/>
              </a:rPr>
              <a:t>Tax</a:t>
            </a:r>
            <a:endParaRPr lang="en-IN" sz="5400" b="1" dirty="0"/>
          </a:p>
        </p:txBody>
      </p:sp>
      <p:sp>
        <p:nvSpPr>
          <p:cNvPr id="8" name="Title 1">
            <a:extLst>
              <a:ext uri="{FF2B5EF4-FFF2-40B4-BE49-F238E27FC236}">
                <a16:creationId xmlns:a16="http://schemas.microsoft.com/office/drawing/2014/main" id="{321CE954-3B80-42E6-8F45-1DFC986B4BA8}"/>
              </a:ext>
            </a:extLst>
          </p:cNvPr>
          <p:cNvSpPr txBox="1">
            <a:spLocks/>
          </p:cNvSpPr>
          <p:nvPr/>
        </p:nvSpPr>
        <p:spPr>
          <a:xfrm>
            <a:off x="8021" y="765166"/>
            <a:ext cx="12192000" cy="5759116"/>
          </a:xfrm>
          <a:prstGeom prst="rect">
            <a:avLst/>
          </a:prstGeom>
        </p:spPr>
        <p:txBody>
          <a:bodyPr vert="horz" lIns="228600" tIns="228600" rIns="228600" bIns="228600" rtlCol="0" anchor="ctr">
            <a:normAutofit fontScale="97500"/>
          </a:bodyPr>
          <a:lst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a:lstStyle>
          <a:p>
            <a:pPr algn="l"/>
            <a:endParaRPr lang="en-IN" sz="2400" b="1" dirty="0"/>
          </a:p>
        </p:txBody>
      </p:sp>
      <p:sp>
        <p:nvSpPr>
          <p:cNvPr id="9" name="Text Placeholder 4">
            <a:extLst>
              <a:ext uri="{FF2B5EF4-FFF2-40B4-BE49-F238E27FC236}">
                <a16:creationId xmlns:a16="http://schemas.microsoft.com/office/drawing/2014/main" id="{A3326F8F-9876-46EA-B7F3-9AE9208E9281}"/>
              </a:ext>
            </a:extLst>
          </p:cNvPr>
          <p:cNvSpPr txBox="1">
            <a:spLocks/>
          </p:cNvSpPr>
          <p:nvPr/>
        </p:nvSpPr>
        <p:spPr>
          <a:xfrm>
            <a:off x="2" y="1124367"/>
            <a:ext cx="12191998" cy="5598696"/>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a:lstStyle>
          <a:p>
            <a:endParaRPr lang="en-US" altLang="en-US" sz="3600" dirty="0"/>
          </a:p>
        </p:txBody>
      </p:sp>
      <p:sp>
        <p:nvSpPr>
          <p:cNvPr id="5" name="Text Placeholder 4">
            <a:extLst>
              <a:ext uri="{FF2B5EF4-FFF2-40B4-BE49-F238E27FC236}">
                <a16:creationId xmlns:a16="http://schemas.microsoft.com/office/drawing/2014/main" id="{DB32E1B1-02EE-4941-BFBE-36BB72ADF5FC}"/>
              </a:ext>
            </a:extLst>
          </p:cNvPr>
          <p:cNvSpPr txBox="1">
            <a:spLocks/>
          </p:cNvSpPr>
          <p:nvPr/>
        </p:nvSpPr>
        <p:spPr>
          <a:xfrm>
            <a:off x="19882" y="640663"/>
            <a:ext cx="11986588" cy="5598696"/>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a:lstStyle>
          <a:p>
            <a:r>
              <a:rPr lang="en-US" altLang="en-US" sz="2800" dirty="0"/>
              <a:t>TDS Rates :</a:t>
            </a:r>
          </a:p>
          <a:p>
            <a:pPr algn="just" hangingPunct="0">
              <a:lnSpc>
                <a:spcPct val="106000"/>
              </a:lnSpc>
              <a:spcAft>
                <a:spcPts val="800"/>
              </a:spcAft>
            </a:pPr>
            <a:r>
              <a:rPr lang="en-US" sz="2800" b="1" dirty="0">
                <a:effectLst/>
                <a:latin typeface="Calibri" panose="020F0502020204030204" pitchFamily="34" charset="0"/>
                <a:ea typeface="Calibri" panose="020F0502020204030204" pitchFamily="34" charset="0"/>
                <a:cs typeface="Calibri" panose="020F0502020204030204" pitchFamily="34" charset="0"/>
              </a:rPr>
              <a:t>Note 1. No surcharge or education </a:t>
            </a:r>
            <a:r>
              <a:rPr lang="en-US" sz="2800" b="1" dirty="0" err="1">
                <a:effectLst/>
                <a:latin typeface="Calibri" panose="020F0502020204030204" pitchFamily="34" charset="0"/>
                <a:ea typeface="Calibri" panose="020F0502020204030204" pitchFamily="34" charset="0"/>
                <a:cs typeface="Calibri" panose="020F0502020204030204" pitchFamily="34" charset="0"/>
              </a:rPr>
              <a:t>cess</a:t>
            </a:r>
            <a:r>
              <a:rPr lang="en-US" sz="2800" b="1" dirty="0">
                <a:effectLst/>
                <a:latin typeface="Calibri" panose="020F0502020204030204" pitchFamily="34" charset="0"/>
                <a:ea typeface="Calibri" panose="020F0502020204030204" pitchFamily="34" charset="0"/>
                <a:cs typeface="Calibri" panose="020F0502020204030204" pitchFamily="34" charset="0"/>
              </a:rPr>
              <a:t> or secondary and higher education </a:t>
            </a:r>
            <a:r>
              <a:rPr lang="en-US" sz="2800" b="1" dirty="0" err="1">
                <a:effectLst/>
                <a:latin typeface="Calibri" panose="020F0502020204030204" pitchFamily="34" charset="0"/>
                <a:ea typeface="Calibri" panose="020F0502020204030204" pitchFamily="34" charset="0"/>
                <a:cs typeface="Calibri" panose="020F0502020204030204" pitchFamily="34" charset="0"/>
              </a:rPr>
              <a:t>cess</a:t>
            </a:r>
            <a:r>
              <a:rPr lang="en-US" sz="2800" b="1" dirty="0">
                <a:effectLst/>
                <a:latin typeface="Calibri" panose="020F0502020204030204" pitchFamily="34" charset="0"/>
                <a:ea typeface="Calibri" panose="020F0502020204030204" pitchFamily="34" charset="0"/>
                <a:cs typeface="Calibri" panose="020F0502020204030204" pitchFamily="34" charset="0"/>
              </a:rPr>
              <a:t> is required to be deducted at source. Only basic rate is to be charged. </a:t>
            </a:r>
            <a:endParaRPr lang="en-IN" sz="2800" dirty="0">
              <a:effectLst/>
              <a:latin typeface="Calibri" panose="020F0502020204030204" pitchFamily="34" charset="0"/>
              <a:ea typeface="Calibri" panose="020F0502020204030204" pitchFamily="34" charset="0"/>
              <a:cs typeface="Times New Roman" panose="02020603050405020304" pitchFamily="18" charset="0"/>
            </a:endParaRPr>
          </a:p>
          <a:p>
            <a:pPr algn="just" hangingPunct="0">
              <a:lnSpc>
                <a:spcPct val="106000"/>
              </a:lnSpc>
              <a:spcAft>
                <a:spcPts val="800"/>
              </a:spcAft>
            </a:pPr>
            <a:r>
              <a:rPr lang="en-US" sz="2800" b="1" dirty="0">
                <a:effectLst/>
                <a:latin typeface="Calibri" panose="020F0502020204030204" pitchFamily="34" charset="0"/>
                <a:ea typeface="Calibri" panose="020F0502020204030204" pitchFamily="34" charset="0"/>
                <a:cs typeface="Calibri" panose="020F0502020204030204" pitchFamily="34" charset="0"/>
              </a:rPr>
              <a:t> Note 2: Sec. 194C also includes the contract for carriage of person or goods. Accordingly, the hiring charges paid to cab operators exceeding Rs.1,00,000 p.a. or Rs.30,000 per payment will be subject to TDS.</a:t>
            </a:r>
            <a:endParaRPr lang="en-IN" sz="2800" dirty="0">
              <a:latin typeface="Calibri" panose="020F0502020204030204" pitchFamily="34" charset="0"/>
              <a:ea typeface="Calibri" panose="020F0502020204030204" pitchFamily="34" charset="0"/>
              <a:cs typeface="Times New Roman" panose="02020603050405020304" pitchFamily="18" charset="0"/>
            </a:endParaRPr>
          </a:p>
          <a:p>
            <a:pPr algn="just" hangingPunct="0">
              <a:lnSpc>
                <a:spcPct val="106000"/>
              </a:lnSpc>
              <a:spcAft>
                <a:spcPts val="800"/>
              </a:spcAft>
            </a:pPr>
            <a:r>
              <a:rPr lang="en-US" sz="2800" b="1" dirty="0">
                <a:effectLst/>
                <a:latin typeface="Calibri" panose="020F0502020204030204" pitchFamily="34" charset="0"/>
                <a:ea typeface="Calibri" panose="020F0502020204030204" pitchFamily="34" charset="0"/>
                <a:cs typeface="Calibri" panose="020F0502020204030204" pitchFamily="34" charset="0"/>
              </a:rPr>
              <a:t>Note 3: In respect of all cases where pan is not furnished tax is deductible @20% irrespective of the rate specified. </a:t>
            </a:r>
            <a:endParaRPr lang="en-IN" sz="2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altLang="en-US" sz="4800" dirty="0"/>
          </a:p>
          <a:p>
            <a:endParaRPr lang="en-US" altLang="en-US" sz="4400" dirty="0"/>
          </a:p>
        </p:txBody>
      </p:sp>
    </p:spTree>
    <p:extLst>
      <p:ext uri="{BB962C8B-B14F-4D97-AF65-F5344CB8AC3E}">
        <p14:creationId xmlns:p14="http://schemas.microsoft.com/office/powerpoint/2010/main" val="12402455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3E7DD-FAFE-43EA-B6CE-BDD7FE0CB07C}"/>
              </a:ext>
            </a:extLst>
          </p:cNvPr>
          <p:cNvSpPr>
            <a:spLocks noGrp="1"/>
          </p:cNvSpPr>
          <p:nvPr>
            <p:ph type="title" idx="4294967295"/>
          </p:nvPr>
        </p:nvSpPr>
        <p:spPr>
          <a:xfrm>
            <a:off x="0" y="17463"/>
            <a:ext cx="12192000" cy="796925"/>
          </a:xfrm>
        </p:spPr>
        <p:txBody>
          <a:bodyPr>
            <a:normAutofit fontScale="90000"/>
          </a:bodyPr>
          <a:lstStyle/>
          <a:p>
            <a:r>
              <a:rPr lang="en-US" sz="4400" b="1" dirty="0"/>
              <a:t>Investment</a:t>
            </a:r>
            <a:endParaRPr lang="en-IN" b="1" dirty="0"/>
          </a:p>
        </p:txBody>
      </p:sp>
      <p:sp>
        <p:nvSpPr>
          <p:cNvPr id="4" name="Text Placeholder 3">
            <a:extLst>
              <a:ext uri="{FF2B5EF4-FFF2-40B4-BE49-F238E27FC236}">
                <a16:creationId xmlns:a16="http://schemas.microsoft.com/office/drawing/2014/main" id="{FBAE9B7E-E228-4152-89B9-AB6EABC4325D}"/>
              </a:ext>
            </a:extLst>
          </p:cNvPr>
          <p:cNvSpPr>
            <a:spLocks noGrp="1"/>
          </p:cNvSpPr>
          <p:nvPr>
            <p:ph type="body" idx="4294967295"/>
          </p:nvPr>
        </p:nvSpPr>
        <p:spPr>
          <a:xfrm>
            <a:off x="-1" y="680244"/>
            <a:ext cx="12191999" cy="685800"/>
          </a:xfrm>
        </p:spPr>
        <p:txBody>
          <a:bodyPr/>
          <a:lstStyle/>
          <a:p>
            <a:pPr algn="ctr"/>
            <a:r>
              <a:rPr lang="en-US" sz="2400" b="1" dirty="0">
                <a:solidFill>
                  <a:srgbClr val="FF0000"/>
                </a:solidFill>
              </a:rPr>
              <a:t>Regulations</a:t>
            </a:r>
            <a:endParaRPr lang="en-IN" b="1" dirty="0">
              <a:solidFill>
                <a:srgbClr val="FF0000"/>
              </a:solidFill>
            </a:endParaRPr>
          </a:p>
        </p:txBody>
      </p:sp>
      <p:sp>
        <p:nvSpPr>
          <p:cNvPr id="3" name="Content Placeholder 2">
            <a:extLst>
              <a:ext uri="{FF2B5EF4-FFF2-40B4-BE49-F238E27FC236}">
                <a16:creationId xmlns:a16="http://schemas.microsoft.com/office/drawing/2014/main" id="{A6274EBA-1F49-4814-8903-7378FAF6DBCB}"/>
              </a:ext>
            </a:extLst>
          </p:cNvPr>
          <p:cNvSpPr>
            <a:spLocks noGrp="1"/>
          </p:cNvSpPr>
          <p:nvPr>
            <p:ph sz="half" idx="4294967295"/>
          </p:nvPr>
        </p:nvSpPr>
        <p:spPr>
          <a:xfrm>
            <a:off x="0" y="1054748"/>
            <a:ext cx="12191998" cy="974077"/>
          </a:xfrm>
        </p:spPr>
        <p:txBody>
          <a:bodyPr>
            <a:noAutofit/>
          </a:bodyPr>
          <a:lstStyle/>
          <a:p>
            <a:r>
              <a:rPr lang="en-US" sz="2400" b="1" i="0" dirty="0">
                <a:solidFill>
                  <a:srgbClr val="000000"/>
                </a:solidFill>
                <a:effectLst/>
                <a:latin typeface="Calibri" panose="020F0502020204030204" pitchFamily="34" charset="0"/>
                <a:cs typeface="Calibri" panose="020F0502020204030204" pitchFamily="34" charset="0"/>
              </a:rPr>
              <a:t>Insurance Regulatory and Development Authority (Investment) Regulations, 2000</a:t>
            </a:r>
          </a:p>
          <a:p>
            <a:r>
              <a:rPr lang="en-US" sz="2400" b="1" dirty="0">
                <a:latin typeface="Calibri" panose="020F0502020204030204" pitchFamily="34" charset="0"/>
                <a:cs typeface="Calibri" panose="020F0502020204030204" pitchFamily="34" charset="0"/>
              </a:rPr>
              <a:t>Insurance Regulatory and Development Authority of India (Investment) Regulations, 2016</a:t>
            </a:r>
          </a:p>
          <a:p>
            <a:r>
              <a:rPr lang="en-US" sz="2400" b="1" dirty="0">
                <a:latin typeface="Calibri" panose="020F0502020204030204" pitchFamily="34" charset="0"/>
                <a:cs typeface="Calibri" panose="020F0502020204030204" pitchFamily="34" charset="0"/>
              </a:rPr>
              <a:t>Investment Master Circular 2022</a:t>
            </a:r>
          </a:p>
        </p:txBody>
      </p:sp>
      <p:sp>
        <p:nvSpPr>
          <p:cNvPr id="5" name="Text Placeholder 4">
            <a:extLst>
              <a:ext uri="{FF2B5EF4-FFF2-40B4-BE49-F238E27FC236}">
                <a16:creationId xmlns:a16="http://schemas.microsoft.com/office/drawing/2014/main" id="{262EFF15-CF9F-4AA6-8FD9-02D02290C518}"/>
              </a:ext>
            </a:extLst>
          </p:cNvPr>
          <p:cNvSpPr>
            <a:spLocks noGrp="1"/>
          </p:cNvSpPr>
          <p:nvPr>
            <p:ph type="body" sz="quarter" idx="4294967295"/>
          </p:nvPr>
        </p:nvSpPr>
        <p:spPr>
          <a:xfrm>
            <a:off x="-548638" y="2681921"/>
            <a:ext cx="12191998" cy="685800"/>
          </a:xfrm>
        </p:spPr>
        <p:txBody>
          <a:bodyPr>
            <a:normAutofit/>
          </a:bodyPr>
          <a:lstStyle/>
          <a:p>
            <a:pPr algn="ctr"/>
            <a:r>
              <a:rPr lang="en-US" sz="2400" b="1" dirty="0">
                <a:solidFill>
                  <a:srgbClr val="FF0000"/>
                </a:solidFill>
              </a:rPr>
              <a:t>Important definitions</a:t>
            </a:r>
            <a:endParaRPr lang="en-IN" sz="2400" b="1" dirty="0">
              <a:solidFill>
                <a:srgbClr val="FF0000"/>
              </a:solidFill>
            </a:endParaRPr>
          </a:p>
        </p:txBody>
      </p:sp>
      <p:sp>
        <p:nvSpPr>
          <p:cNvPr id="6" name="Content Placeholder 5">
            <a:extLst>
              <a:ext uri="{FF2B5EF4-FFF2-40B4-BE49-F238E27FC236}">
                <a16:creationId xmlns:a16="http://schemas.microsoft.com/office/drawing/2014/main" id="{9FB58D21-EFAD-4720-ACFC-92849C9ED8D9}"/>
              </a:ext>
            </a:extLst>
          </p:cNvPr>
          <p:cNvSpPr>
            <a:spLocks noGrp="1"/>
          </p:cNvSpPr>
          <p:nvPr>
            <p:ph sz="quarter" idx="4294967295"/>
          </p:nvPr>
        </p:nvSpPr>
        <p:spPr>
          <a:xfrm>
            <a:off x="3" y="3233577"/>
            <a:ext cx="12191997" cy="4203354"/>
          </a:xfrm>
        </p:spPr>
        <p:txBody>
          <a:bodyPr>
            <a:normAutofit/>
          </a:bodyPr>
          <a:lstStyle/>
          <a:p>
            <a:r>
              <a:rPr lang="en-US" sz="2000" b="1" dirty="0"/>
              <a:t>Investment Assets : </a:t>
            </a:r>
            <a:r>
              <a:rPr lang="en-US" sz="2000" dirty="0"/>
              <a:t>shareholders’ funds representing solvency margin and policyholders’ funds at their carrying value</a:t>
            </a:r>
          </a:p>
          <a:p>
            <a:r>
              <a:rPr lang="en-IN" sz="2000" b="1" dirty="0"/>
              <a:t>Money Market Instruments </a:t>
            </a:r>
            <a:r>
              <a:rPr lang="en-US" sz="2000" b="1" dirty="0"/>
              <a:t>: </a:t>
            </a:r>
            <a:r>
              <a:rPr lang="en-US" sz="2000" dirty="0"/>
              <a:t>Short term investments with maturity not more than one year. E.g. - </a:t>
            </a:r>
            <a:r>
              <a:rPr lang="en-IN" sz="2000" dirty="0"/>
              <a:t>Certificate of deposit, Commercial paper, Reverse Repo, Treasury Bills, Call, Notice, Term Money, CBLO etc</a:t>
            </a:r>
          </a:p>
          <a:p>
            <a:r>
              <a:rPr lang="en-IN" sz="2000" b="1" dirty="0"/>
              <a:t>Shareholders’ Funds : </a:t>
            </a:r>
            <a:r>
              <a:rPr lang="en-US" sz="2000" dirty="0"/>
              <a:t>Shareholders’ funds comprise of Share Capital plus all Reserves and Surplus (except Revaluation Reserve and fair value change account) as at the Balance Sheet date, represented by investments of funds held in business beyond solvency margin</a:t>
            </a:r>
          </a:p>
        </p:txBody>
      </p:sp>
    </p:spTree>
    <p:extLst>
      <p:ext uri="{BB962C8B-B14F-4D97-AF65-F5344CB8AC3E}">
        <p14:creationId xmlns:p14="http://schemas.microsoft.com/office/powerpoint/2010/main" val="362435582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3E7DD-FAFE-43EA-B6CE-BDD7FE0CB07C}"/>
              </a:ext>
            </a:extLst>
          </p:cNvPr>
          <p:cNvSpPr>
            <a:spLocks noGrp="1"/>
          </p:cNvSpPr>
          <p:nvPr>
            <p:ph type="title" idx="4294967295"/>
          </p:nvPr>
        </p:nvSpPr>
        <p:spPr>
          <a:xfrm>
            <a:off x="0" y="34925"/>
            <a:ext cx="12192000" cy="796925"/>
          </a:xfrm>
        </p:spPr>
        <p:txBody>
          <a:bodyPr>
            <a:noAutofit/>
          </a:bodyPr>
          <a:lstStyle/>
          <a:p>
            <a:r>
              <a:rPr lang="en-IN" sz="4800" b="1" i="0" dirty="0">
                <a:solidFill>
                  <a:srgbClr val="000000"/>
                </a:solidFill>
                <a:effectLst/>
                <a:latin typeface="Arial" panose="020B0604020202020204" pitchFamily="34" charset="0"/>
              </a:rPr>
              <a:t>Income</a:t>
            </a:r>
            <a:r>
              <a:rPr lang="en-IN" sz="5400" b="1" i="0" dirty="0">
                <a:solidFill>
                  <a:srgbClr val="000000"/>
                </a:solidFill>
                <a:effectLst/>
                <a:latin typeface="Arial" panose="020B0604020202020204" pitchFamily="34" charset="0"/>
              </a:rPr>
              <a:t> </a:t>
            </a:r>
            <a:r>
              <a:rPr lang="en-IN" sz="4400" b="1" i="0" dirty="0">
                <a:solidFill>
                  <a:srgbClr val="000000"/>
                </a:solidFill>
                <a:effectLst/>
                <a:latin typeface="Arial" panose="020B0604020202020204" pitchFamily="34" charset="0"/>
              </a:rPr>
              <a:t>Tax</a:t>
            </a:r>
            <a:endParaRPr lang="en-IN" sz="5400" b="1" dirty="0"/>
          </a:p>
        </p:txBody>
      </p:sp>
      <p:sp>
        <p:nvSpPr>
          <p:cNvPr id="8" name="Title 1">
            <a:extLst>
              <a:ext uri="{FF2B5EF4-FFF2-40B4-BE49-F238E27FC236}">
                <a16:creationId xmlns:a16="http://schemas.microsoft.com/office/drawing/2014/main" id="{321CE954-3B80-42E6-8F45-1DFC986B4BA8}"/>
              </a:ext>
            </a:extLst>
          </p:cNvPr>
          <p:cNvSpPr txBox="1">
            <a:spLocks/>
          </p:cNvSpPr>
          <p:nvPr/>
        </p:nvSpPr>
        <p:spPr>
          <a:xfrm>
            <a:off x="8021" y="765166"/>
            <a:ext cx="12192000" cy="5759116"/>
          </a:xfrm>
          <a:prstGeom prst="rect">
            <a:avLst/>
          </a:prstGeom>
        </p:spPr>
        <p:txBody>
          <a:bodyPr vert="horz" lIns="228600" tIns="228600" rIns="228600" bIns="228600" rtlCol="0" anchor="ctr">
            <a:normAutofit fontScale="97500"/>
          </a:bodyPr>
          <a:lst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a:lstStyle>
          <a:p>
            <a:pPr algn="l"/>
            <a:endParaRPr lang="en-IN" sz="2400" b="1" dirty="0"/>
          </a:p>
        </p:txBody>
      </p:sp>
      <p:sp>
        <p:nvSpPr>
          <p:cNvPr id="9" name="Text Placeholder 4">
            <a:extLst>
              <a:ext uri="{FF2B5EF4-FFF2-40B4-BE49-F238E27FC236}">
                <a16:creationId xmlns:a16="http://schemas.microsoft.com/office/drawing/2014/main" id="{A3326F8F-9876-46EA-B7F3-9AE9208E9281}"/>
              </a:ext>
            </a:extLst>
          </p:cNvPr>
          <p:cNvSpPr txBox="1">
            <a:spLocks/>
          </p:cNvSpPr>
          <p:nvPr/>
        </p:nvSpPr>
        <p:spPr>
          <a:xfrm>
            <a:off x="2" y="1124367"/>
            <a:ext cx="12191998" cy="5598696"/>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a:lstStyle>
          <a:p>
            <a:endParaRPr lang="en-US" altLang="en-US" sz="3600" dirty="0"/>
          </a:p>
        </p:txBody>
      </p:sp>
      <p:sp>
        <p:nvSpPr>
          <p:cNvPr id="5" name="Text Placeholder 4">
            <a:extLst>
              <a:ext uri="{FF2B5EF4-FFF2-40B4-BE49-F238E27FC236}">
                <a16:creationId xmlns:a16="http://schemas.microsoft.com/office/drawing/2014/main" id="{DB32E1B1-02EE-4941-BFBE-36BB72ADF5FC}"/>
              </a:ext>
            </a:extLst>
          </p:cNvPr>
          <p:cNvSpPr txBox="1">
            <a:spLocks/>
          </p:cNvSpPr>
          <p:nvPr/>
        </p:nvSpPr>
        <p:spPr>
          <a:xfrm>
            <a:off x="19882" y="640663"/>
            <a:ext cx="11986588" cy="5598696"/>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a:lstStyle>
          <a:p>
            <a:r>
              <a:rPr lang="en-US" sz="2800" b="1" u="sng" dirty="0">
                <a:effectLst/>
                <a:latin typeface="Calibri" panose="020F0502020204030204" pitchFamily="34" charset="0"/>
                <a:ea typeface="Calibri" panose="020F0502020204030204" pitchFamily="34" charset="0"/>
                <a:cs typeface="Calibri" panose="020F0502020204030204" pitchFamily="34" charset="0"/>
              </a:rPr>
              <a:t>Section 206AB and Section 206CCA of the Income Tax Act, 1961 </a:t>
            </a:r>
            <a:r>
              <a:rPr lang="en-US" sz="2800" b="1" u="sng" dirty="0" err="1">
                <a:effectLst/>
                <a:latin typeface="Calibri" panose="020F0502020204030204" pitchFamily="34" charset="0"/>
                <a:ea typeface="Calibri" panose="020F0502020204030204" pitchFamily="34" charset="0"/>
                <a:cs typeface="Calibri" panose="020F0502020204030204" pitchFamily="34" charset="0"/>
              </a:rPr>
              <a:t>w.e.f</a:t>
            </a:r>
            <a:r>
              <a:rPr lang="en-US" sz="2800" b="1" u="sng" dirty="0">
                <a:effectLst/>
                <a:latin typeface="Calibri" panose="020F0502020204030204" pitchFamily="34" charset="0"/>
                <a:ea typeface="Calibri" panose="020F0502020204030204" pitchFamily="34" charset="0"/>
                <a:cs typeface="Calibri" panose="020F0502020204030204" pitchFamily="34" charset="0"/>
              </a:rPr>
              <a:t> 01</a:t>
            </a:r>
            <a:r>
              <a:rPr lang="en-US" sz="2800" b="1" u="sng" baseline="30000" dirty="0">
                <a:effectLst/>
                <a:latin typeface="Calibri" panose="020F0502020204030204" pitchFamily="34" charset="0"/>
                <a:ea typeface="Calibri" panose="020F0502020204030204" pitchFamily="34" charset="0"/>
                <a:cs typeface="Calibri" panose="020F0502020204030204" pitchFamily="34" charset="0"/>
              </a:rPr>
              <a:t>st</a:t>
            </a:r>
            <a:r>
              <a:rPr lang="en-US" sz="2800" b="1" u="sng" dirty="0">
                <a:effectLst/>
                <a:latin typeface="Calibri" panose="020F0502020204030204" pitchFamily="34" charset="0"/>
                <a:ea typeface="Calibri" panose="020F0502020204030204" pitchFamily="34" charset="0"/>
                <a:cs typeface="Calibri" panose="020F0502020204030204" pitchFamily="34" charset="0"/>
              </a:rPr>
              <a:t> July 2021</a:t>
            </a:r>
            <a:endParaRPr lang="en-IN" sz="2800" b="1" u="sng"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IN" sz="28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As per section 206AB of the Act (effective from 1</a:t>
            </a:r>
            <a:r>
              <a:rPr lang="en-IN" sz="2800" baseline="300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st</a:t>
            </a:r>
            <a:r>
              <a:rPr lang="en-IN" sz="28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July 2021) if one does not have a PAN and in the case of an individual has not filed his income tax returns but has a credit of TDS/TCS of more than ₹50,000 in the last 2 years, will be subject to TDS/TCS which shall be higher than the following:</a:t>
            </a:r>
            <a:endParaRPr lang="en-IN" sz="2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mj-lt"/>
              <a:buAutoNum type="arabicPeriod"/>
              <a:tabLst>
                <a:tab pos="457200" algn="l"/>
              </a:tabLst>
            </a:pPr>
            <a:r>
              <a:rPr lang="en-IN" sz="28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at twice the rate stated in the applicable section of the Act, or</a:t>
            </a:r>
            <a:endParaRPr lang="en-IN" sz="2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mj-lt"/>
              <a:buAutoNum type="arabicPeriod"/>
              <a:tabLst>
                <a:tab pos="457200" algn="l"/>
              </a:tabLst>
            </a:pPr>
            <a:r>
              <a:rPr lang="en-IN" sz="28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at twice the existing rate or rates, or at a rate of 5%.</a:t>
            </a:r>
            <a:endParaRPr lang="en-IN" sz="2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IN" sz="28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A non-resident who does not have a permanent establishment in India is exempted from the new rule.</a:t>
            </a:r>
            <a:endParaRPr lang="en-IN"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altLang="en-US" sz="2000" dirty="0"/>
          </a:p>
          <a:p>
            <a:endParaRPr lang="en-US" altLang="en-US" sz="4400" dirty="0"/>
          </a:p>
        </p:txBody>
      </p:sp>
    </p:spTree>
    <p:extLst>
      <p:ext uri="{BB962C8B-B14F-4D97-AF65-F5344CB8AC3E}">
        <p14:creationId xmlns:p14="http://schemas.microsoft.com/office/powerpoint/2010/main" val="17489015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3E7DD-FAFE-43EA-B6CE-BDD7FE0CB07C}"/>
              </a:ext>
            </a:extLst>
          </p:cNvPr>
          <p:cNvSpPr>
            <a:spLocks noGrp="1"/>
          </p:cNvSpPr>
          <p:nvPr>
            <p:ph type="title" idx="4294967295"/>
          </p:nvPr>
        </p:nvSpPr>
        <p:spPr>
          <a:xfrm>
            <a:off x="0" y="34925"/>
            <a:ext cx="12192000" cy="796925"/>
          </a:xfrm>
        </p:spPr>
        <p:txBody>
          <a:bodyPr>
            <a:noAutofit/>
          </a:bodyPr>
          <a:lstStyle/>
          <a:p>
            <a:r>
              <a:rPr lang="en-IN" sz="4800" b="1" dirty="0">
                <a:solidFill>
                  <a:srgbClr val="000000"/>
                </a:solidFill>
                <a:latin typeface="Arial" panose="020B0604020202020204" pitchFamily="34" charset="0"/>
              </a:rPr>
              <a:t>GST</a:t>
            </a:r>
            <a:endParaRPr lang="en-IN" sz="5400" b="1" dirty="0"/>
          </a:p>
        </p:txBody>
      </p:sp>
      <p:sp>
        <p:nvSpPr>
          <p:cNvPr id="8" name="Title 1">
            <a:extLst>
              <a:ext uri="{FF2B5EF4-FFF2-40B4-BE49-F238E27FC236}">
                <a16:creationId xmlns:a16="http://schemas.microsoft.com/office/drawing/2014/main" id="{321CE954-3B80-42E6-8F45-1DFC986B4BA8}"/>
              </a:ext>
            </a:extLst>
          </p:cNvPr>
          <p:cNvSpPr txBox="1">
            <a:spLocks/>
          </p:cNvSpPr>
          <p:nvPr/>
        </p:nvSpPr>
        <p:spPr>
          <a:xfrm>
            <a:off x="8021" y="765166"/>
            <a:ext cx="12192000" cy="5759116"/>
          </a:xfrm>
          <a:prstGeom prst="rect">
            <a:avLst/>
          </a:prstGeom>
        </p:spPr>
        <p:txBody>
          <a:bodyPr vert="horz" lIns="228600" tIns="228600" rIns="228600" bIns="228600" rtlCol="0" anchor="ctr">
            <a:normAutofit fontScale="97500"/>
          </a:bodyPr>
          <a:lst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a:lstStyle>
          <a:p>
            <a:pPr algn="l"/>
            <a:endParaRPr lang="en-IN" sz="2400" b="1" dirty="0"/>
          </a:p>
        </p:txBody>
      </p:sp>
      <p:sp>
        <p:nvSpPr>
          <p:cNvPr id="9" name="Text Placeholder 4">
            <a:extLst>
              <a:ext uri="{FF2B5EF4-FFF2-40B4-BE49-F238E27FC236}">
                <a16:creationId xmlns:a16="http://schemas.microsoft.com/office/drawing/2014/main" id="{A3326F8F-9876-46EA-B7F3-9AE9208E9281}"/>
              </a:ext>
            </a:extLst>
          </p:cNvPr>
          <p:cNvSpPr txBox="1">
            <a:spLocks/>
          </p:cNvSpPr>
          <p:nvPr/>
        </p:nvSpPr>
        <p:spPr>
          <a:xfrm>
            <a:off x="2" y="1124367"/>
            <a:ext cx="12191998" cy="5598696"/>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a:lstStyle>
          <a:p>
            <a:endParaRPr lang="en-US" altLang="en-US" sz="3600" dirty="0"/>
          </a:p>
        </p:txBody>
      </p:sp>
      <p:sp>
        <p:nvSpPr>
          <p:cNvPr id="5" name="Text Placeholder 4">
            <a:extLst>
              <a:ext uri="{FF2B5EF4-FFF2-40B4-BE49-F238E27FC236}">
                <a16:creationId xmlns:a16="http://schemas.microsoft.com/office/drawing/2014/main" id="{DB32E1B1-02EE-4941-BFBE-36BB72ADF5FC}"/>
              </a:ext>
            </a:extLst>
          </p:cNvPr>
          <p:cNvSpPr txBox="1">
            <a:spLocks/>
          </p:cNvSpPr>
          <p:nvPr/>
        </p:nvSpPr>
        <p:spPr>
          <a:xfrm>
            <a:off x="19882" y="852695"/>
            <a:ext cx="11986588" cy="5598696"/>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a:lstStyle>
          <a:p>
            <a:r>
              <a:rPr lang="en-US" altLang="en-US" sz="2800" b="1" u="sng" dirty="0">
                <a:latin typeface="Calibri" panose="020F0502020204030204" pitchFamily="34" charset="0"/>
                <a:cs typeface="Calibri" panose="020F0502020204030204" pitchFamily="34" charset="0"/>
              </a:rPr>
              <a:t>Forward Charge Mechanism</a:t>
            </a:r>
          </a:p>
          <a:p>
            <a:pPr lvl="1"/>
            <a:r>
              <a:rPr lang="en-US" altLang="en-US" sz="2600" b="1" u="sng" dirty="0">
                <a:latin typeface="Calibri" panose="020F0502020204030204" pitchFamily="34" charset="0"/>
                <a:cs typeface="Calibri" panose="020F0502020204030204" pitchFamily="34" charset="0"/>
              </a:rPr>
              <a:t>Liability – Premium, Misc. Income </a:t>
            </a:r>
            <a:r>
              <a:rPr lang="en-US" altLang="en-US" sz="2600" b="1" u="sng" dirty="0" err="1">
                <a:latin typeface="Calibri" panose="020F0502020204030204" pitchFamily="34" charset="0"/>
                <a:cs typeface="Calibri" panose="020F0502020204030204" pitchFamily="34" charset="0"/>
              </a:rPr>
              <a:t>Etc</a:t>
            </a:r>
            <a:endParaRPr lang="en-US" altLang="en-US" sz="2600" b="1" u="sng" dirty="0">
              <a:latin typeface="Calibri" panose="020F0502020204030204" pitchFamily="34" charset="0"/>
              <a:cs typeface="Calibri" panose="020F0502020204030204" pitchFamily="34" charset="0"/>
            </a:endParaRPr>
          </a:p>
          <a:p>
            <a:pPr lvl="1"/>
            <a:r>
              <a:rPr lang="en-US" altLang="en-US" sz="2600" b="1" u="sng" dirty="0">
                <a:latin typeface="Calibri" panose="020F0502020204030204" pitchFamily="34" charset="0"/>
                <a:cs typeface="Calibri" panose="020F0502020204030204" pitchFamily="34" charset="0"/>
              </a:rPr>
              <a:t>Input – Brokerage, TPA SC, </a:t>
            </a:r>
            <a:r>
              <a:rPr lang="en-US" altLang="en-US" sz="2600" b="1" u="sng" dirty="0" err="1">
                <a:latin typeface="Calibri" panose="020F0502020204030204" pitchFamily="34" charset="0"/>
                <a:cs typeface="Calibri" panose="020F0502020204030204" pitchFamily="34" charset="0"/>
              </a:rPr>
              <a:t>Survry</a:t>
            </a:r>
            <a:r>
              <a:rPr lang="en-US" altLang="en-US" sz="2600" b="1" u="sng" dirty="0">
                <a:latin typeface="Calibri" panose="020F0502020204030204" pitchFamily="34" charset="0"/>
                <a:cs typeface="Calibri" panose="020F0502020204030204" pitchFamily="34" charset="0"/>
              </a:rPr>
              <a:t> Fee </a:t>
            </a:r>
            <a:r>
              <a:rPr lang="en-US" altLang="en-US" sz="2600" b="1" u="sng" dirty="0" err="1">
                <a:latin typeface="Calibri" panose="020F0502020204030204" pitchFamily="34" charset="0"/>
                <a:cs typeface="Calibri" panose="020F0502020204030204" pitchFamily="34" charset="0"/>
              </a:rPr>
              <a:t>etc</a:t>
            </a:r>
            <a:r>
              <a:rPr lang="en-US" altLang="en-US" sz="2600" b="1" u="sng" dirty="0">
                <a:latin typeface="Calibri" panose="020F0502020204030204" pitchFamily="34" charset="0"/>
                <a:cs typeface="Calibri" panose="020F0502020204030204" pitchFamily="34" charset="0"/>
              </a:rPr>
              <a:t> </a:t>
            </a:r>
          </a:p>
          <a:p>
            <a:r>
              <a:rPr lang="en-US" altLang="en-US" sz="2800" b="1" u="sng" dirty="0">
                <a:latin typeface="Calibri" panose="020F0502020204030204" pitchFamily="34" charset="0"/>
                <a:cs typeface="Calibri" panose="020F0502020204030204" pitchFamily="34" charset="0"/>
              </a:rPr>
              <a:t>Reverse Charge Mechanism</a:t>
            </a:r>
          </a:p>
          <a:p>
            <a:pPr lvl="1"/>
            <a:r>
              <a:rPr lang="en-US" altLang="en-US" sz="2600" b="1" u="sng" dirty="0">
                <a:latin typeface="Calibri" panose="020F0502020204030204" pitchFamily="34" charset="0"/>
                <a:cs typeface="Calibri" panose="020F0502020204030204" pitchFamily="34" charset="0"/>
              </a:rPr>
              <a:t>Agency Commission, Advocate Payment etc.</a:t>
            </a:r>
          </a:p>
          <a:p>
            <a:endParaRPr lang="en-US" altLang="en-US" sz="2000" dirty="0"/>
          </a:p>
          <a:p>
            <a:r>
              <a:rPr lang="en-US" altLang="en-US" sz="3200" dirty="0"/>
              <a:t>GST Rates :</a:t>
            </a:r>
          </a:p>
          <a:p>
            <a:pPr lvl="1"/>
            <a:r>
              <a:rPr lang="en-US" altLang="en-US" sz="3000" dirty="0"/>
              <a:t>All other Premium – 18%</a:t>
            </a:r>
          </a:p>
          <a:p>
            <a:pPr lvl="1"/>
            <a:r>
              <a:rPr lang="en-US" altLang="en-US" sz="3000" dirty="0"/>
              <a:t>Motor TP basic Premium (Commercial Vehicle) – 12%</a:t>
            </a:r>
          </a:p>
        </p:txBody>
      </p:sp>
    </p:spTree>
    <p:extLst>
      <p:ext uri="{BB962C8B-B14F-4D97-AF65-F5344CB8AC3E}">
        <p14:creationId xmlns:p14="http://schemas.microsoft.com/office/powerpoint/2010/main" val="360716188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3E7DD-FAFE-43EA-B6CE-BDD7FE0CB07C}"/>
              </a:ext>
            </a:extLst>
          </p:cNvPr>
          <p:cNvSpPr>
            <a:spLocks noGrp="1"/>
          </p:cNvSpPr>
          <p:nvPr>
            <p:ph type="title" idx="4294967295"/>
          </p:nvPr>
        </p:nvSpPr>
        <p:spPr>
          <a:xfrm>
            <a:off x="0" y="34925"/>
            <a:ext cx="12192000" cy="796925"/>
          </a:xfrm>
        </p:spPr>
        <p:txBody>
          <a:bodyPr>
            <a:noAutofit/>
          </a:bodyPr>
          <a:lstStyle/>
          <a:p>
            <a:r>
              <a:rPr lang="en-IN" sz="4800" b="1" dirty="0">
                <a:solidFill>
                  <a:srgbClr val="000000"/>
                </a:solidFill>
                <a:latin typeface="Arial" panose="020B0604020202020204" pitchFamily="34" charset="0"/>
              </a:rPr>
              <a:t>General Abbreviations</a:t>
            </a:r>
            <a:endParaRPr lang="en-IN" sz="5400" b="1" dirty="0"/>
          </a:p>
        </p:txBody>
      </p:sp>
      <p:sp>
        <p:nvSpPr>
          <p:cNvPr id="8" name="Title 1">
            <a:extLst>
              <a:ext uri="{FF2B5EF4-FFF2-40B4-BE49-F238E27FC236}">
                <a16:creationId xmlns:a16="http://schemas.microsoft.com/office/drawing/2014/main" id="{321CE954-3B80-42E6-8F45-1DFC986B4BA8}"/>
              </a:ext>
            </a:extLst>
          </p:cNvPr>
          <p:cNvSpPr txBox="1">
            <a:spLocks/>
          </p:cNvSpPr>
          <p:nvPr/>
        </p:nvSpPr>
        <p:spPr>
          <a:xfrm>
            <a:off x="8021" y="765166"/>
            <a:ext cx="12192000" cy="5759116"/>
          </a:xfrm>
          <a:prstGeom prst="rect">
            <a:avLst/>
          </a:prstGeom>
        </p:spPr>
        <p:txBody>
          <a:bodyPr vert="horz" lIns="228600" tIns="228600" rIns="228600" bIns="228600" rtlCol="0" anchor="ctr">
            <a:normAutofit fontScale="97500"/>
          </a:bodyPr>
          <a:lst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a:lstStyle>
          <a:p>
            <a:pPr algn="l"/>
            <a:endParaRPr lang="en-IN" sz="2400" b="1" dirty="0"/>
          </a:p>
        </p:txBody>
      </p:sp>
      <p:sp>
        <p:nvSpPr>
          <p:cNvPr id="9" name="Text Placeholder 4">
            <a:extLst>
              <a:ext uri="{FF2B5EF4-FFF2-40B4-BE49-F238E27FC236}">
                <a16:creationId xmlns:a16="http://schemas.microsoft.com/office/drawing/2014/main" id="{A3326F8F-9876-46EA-B7F3-9AE9208E9281}"/>
              </a:ext>
            </a:extLst>
          </p:cNvPr>
          <p:cNvSpPr txBox="1">
            <a:spLocks/>
          </p:cNvSpPr>
          <p:nvPr/>
        </p:nvSpPr>
        <p:spPr>
          <a:xfrm>
            <a:off x="2" y="1124367"/>
            <a:ext cx="12191998" cy="5598696"/>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a:lstStyle>
          <a:p>
            <a:endParaRPr lang="en-US" altLang="en-US" sz="3600" dirty="0"/>
          </a:p>
        </p:txBody>
      </p:sp>
      <p:sp>
        <p:nvSpPr>
          <p:cNvPr id="5" name="Text Placeholder 4">
            <a:extLst>
              <a:ext uri="{FF2B5EF4-FFF2-40B4-BE49-F238E27FC236}">
                <a16:creationId xmlns:a16="http://schemas.microsoft.com/office/drawing/2014/main" id="{DB32E1B1-02EE-4941-BFBE-36BB72ADF5FC}"/>
              </a:ext>
            </a:extLst>
          </p:cNvPr>
          <p:cNvSpPr txBox="1">
            <a:spLocks/>
          </p:cNvSpPr>
          <p:nvPr/>
        </p:nvSpPr>
        <p:spPr>
          <a:xfrm>
            <a:off x="106016" y="852695"/>
            <a:ext cx="11953461" cy="5870368"/>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a:lstStyle>
          <a:p>
            <a:r>
              <a:rPr lang="en-US" altLang="en-US" sz="2800" dirty="0"/>
              <a:t>SEBI – Securities Exchange Board of India</a:t>
            </a:r>
          </a:p>
          <a:p>
            <a:r>
              <a:rPr lang="en-US" altLang="en-US" sz="2800" dirty="0"/>
              <a:t>NEFT – National Electronic Fund Transfer</a:t>
            </a:r>
          </a:p>
          <a:p>
            <a:r>
              <a:rPr lang="en-US" altLang="en-US" sz="2800" dirty="0"/>
              <a:t>RTGS   -- Real Time Gross Settlement</a:t>
            </a:r>
          </a:p>
          <a:p>
            <a:r>
              <a:rPr lang="en-US" altLang="en-US" sz="2800" dirty="0"/>
              <a:t>AUM  -- Assets Under Management</a:t>
            </a:r>
          </a:p>
          <a:p>
            <a:r>
              <a:rPr lang="en-US" altLang="en-US" sz="2800" dirty="0"/>
              <a:t>NAV – Net Asset Value</a:t>
            </a:r>
          </a:p>
          <a:p>
            <a:r>
              <a:rPr lang="en-US" altLang="en-US" sz="2800" dirty="0"/>
              <a:t>MBS  -- Mortgaged Backed Securities</a:t>
            </a:r>
          </a:p>
          <a:p>
            <a:r>
              <a:rPr lang="en-US" altLang="en-US" sz="2800" dirty="0"/>
              <a:t>ABS  -- Asset Backed Securities</a:t>
            </a:r>
          </a:p>
          <a:p>
            <a:r>
              <a:rPr lang="en-US" altLang="en-US" sz="2800" dirty="0"/>
              <a:t>IFRS  -- International Financial Reporting Standards</a:t>
            </a:r>
          </a:p>
          <a:p>
            <a:r>
              <a:rPr lang="en-US" altLang="en-US" sz="2800" dirty="0"/>
              <a:t>GAAP – Generally Accepted Accounting Principles</a:t>
            </a:r>
          </a:p>
          <a:p>
            <a:r>
              <a:rPr lang="en-US" altLang="en-US" sz="2800" dirty="0"/>
              <a:t>IASB – International Accounting Standard Board</a:t>
            </a:r>
          </a:p>
          <a:p>
            <a:r>
              <a:rPr lang="en-US" altLang="en-US" sz="2800" dirty="0"/>
              <a:t>YTM – Yield to Maturity</a:t>
            </a:r>
          </a:p>
        </p:txBody>
      </p:sp>
    </p:spTree>
    <p:extLst>
      <p:ext uri="{BB962C8B-B14F-4D97-AF65-F5344CB8AC3E}">
        <p14:creationId xmlns:p14="http://schemas.microsoft.com/office/powerpoint/2010/main" val="37750659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3E7DD-FAFE-43EA-B6CE-BDD7FE0CB07C}"/>
              </a:ext>
            </a:extLst>
          </p:cNvPr>
          <p:cNvSpPr>
            <a:spLocks noGrp="1"/>
          </p:cNvSpPr>
          <p:nvPr>
            <p:ph type="title" idx="4294967295"/>
          </p:nvPr>
        </p:nvSpPr>
        <p:spPr>
          <a:xfrm>
            <a:off x="0" y="34925"/>
            <a:ext cx="12192000" cy="6823075"/>
          </a:xfrm>
        </p:spPr>
        <p:txBody>
          <a:bodyPr>
            <a:noAutofit/>
          </a:bodyPr>
          <a:lstStyle/>
          <a:p>
            <a:r>
              <a:rPr lang="en-IN" sz="4800" b="1" dirty="0">
                <a:solidFill>
                  <a:srgbClr val="000000"/>
                </a:solidFill>
                <a:latin typeface="Arial" panose="020B0604020202020204" pitchFamily="34" charset="0"/>
              </a:rPr>
              <a:t>THANK YOU </a:t>
            </a:r>
            <a:br>
              <a:rPr lang="en-IN" sz="4800" b="1" dirty="0">
                <a:solidFill>
                  <a:srgbClr val="000000"/>
                </a:solidFill>
                <a:latin typeface="Arial" panose="020B0604020202020204" pitchFamily="34" charset="0"/>
              </a:rPr>
            </a:br>
            <a:r>
              <a:rPr lang="en-IN" sz="4800" b="1" dirty="0">
                <a:solidFill>
                  <a:srgbClr val="000000"/>
                </a:solidFill>
                <a:latin typeface="Arial" panose="020B0604020202020204" pitchFamily="34" charset="0"/>
              </a:rPr>
              <a:t>&amp; </a:t>
            </a:r>
            <a:br>
              <a:rPr lang="en-IN" sz="4800" b="1" dirty="0">
                <a:solidFill>
                  <a:srgbClr val="000000"/>
                </a:solidFill>
                <a:latin typeface="Arial" panose="020B0604020202020204" pitchFamily="34" charset="0"/>
              </a:rPr>
            </a:br>
            <a:r>
              <a:rPr lang="en-IN" sz="4800" b="1" dirty="0">
                <a:solidFill>
                  <a:srgbClr val="000000"/>
                </a:solidFill>
                <a:latin typeface="Arial" panose="020B0604020202020204" pitchFamily="34" charset="0"/>
              </a:rPr>
              <a:t>ALL THE VERY BEST</a:t>
            </a:r>
            <a:endParaRPr lang="en-IN" sz="5400" b="1" dirty="0"/>
          </a:p>
        </p:txBody>
      </p:sp>
      <p:sp>
        <p:nvSpPr>
          <p:cNvPr id="8" name="Title 1">
            <a:extLst>
              <a:ext uri="{FF2B5EF4-FFF2-40B4-BE49-F238E27FC236}">
                <a16:creationId xmlns:a16="http://schemas.microsoft.com/office/drawing/2014/main" id="{321CE954-3B80-42E6-8F45-1DFC986B4BA8}"/>
              </a:ext>
            </a:extLst>
          </p:cNvPr>
          <p:cNvSpPr txBox="1">
            <a:spLocks/>
          </p:cNvSpPr>
          <p:nvPr/>
        </p:nvSpPr>
        <p:spPr>
          <a:xfrm>
            <a:off x="8021" y="765166"/>
            <a:ext cx="12192000" cy="5759116"/>
          </a:xfrm>
          <a:prstGeom prst="rect">
            <a:avLst/>
          </a:prstGeom>
        </p:spPr>
        <p:txBody>
          <a:bodyPr vert="horz" lIns="228600" tIns="228600" rIns="228600" bIns="228600" rtlCol="0" anchor="ctr">
            <a:normAutofit fontScale="97500"/>
          </a:bodyPr>
          <a:lst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a:lstStyle>
          <a:p>
            <a:pPr algn="l"/>
            <a:endParaRPr lang="en-IN" sz="2400" b="1" dirty="0"/>
          </a:p>
        </p:txBody>
      </p:sp>
      <p:sp>
        <p:nvSpPr>
          <p:cNvPr id="9" name="Text Placeholder 4">
            <a:extLst>
              <a:ext uri="{FF2B5EF4-FFF2-40B4-BE49-F238E27FC236}">
                <a16:creationId xmlns:a16="http://schemas.microsoft.com/office/drawing/2014/main" id="{A3326F8F-9876-46EA-B7F3-9AE9208E9281}"/>
              </a:ext>
            </a:extLst>
          </p:cNvPr>
          <p:cNvSpPr txBox="1">
            <a:spLocks/>
          </p:cNvSpPr>
          <p:nvPr/>
        </p:nvSpPr>
        <p:spPr>
          <a:xfrm>
            <a:off x="2" y="1124367"/>
            <a:ext cx="12191998" cy="5598696"/>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a:lstStyle>
          <a:p>
            <a:endParaRPr lang="en-US" altLang="en-US" sz="3600" dirty="0"/>
          </a:p>
        </p:txBody>
      </p:sp>
      <p:sp>
        <p:nvSpPr>
          <p:cNvPr id="5" name="Text Placeholder 4">
            <a:extLst>
              <a:ext uri="{FF2B5EF4-FFF2-40B4-BE49-F238E27FC236}">
                <a16:creationId xmlns:a16="http://schemas.microsoft.com/office/drawing/2014/main" id="{DB32E1B1-02EE-4941-BFBE-36BB72ADF5FC}"/>
              </a:ext>
            </a:extLst>
          </p:cNvPr>
          <p:cNvSpPr txBox="1">
            <a:spLocks/>
          </p:cNvSpPr>
          <p:nvPr/>
        </p:nvSpPr>
        <p:spPr>
          <a:xfrm>
            <a:off x="106016" y="852695"/>
            <a:ext cx="11953461" cy="5870368"/>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a:lstStyle>
          <a:p>
            <a:endParaRPr lang="en-US" altLang="en-US" sz="2800" dirty="0"/>
          </a:p>
        </p:txBody>
      </p:sp>
    </p:spTree>
    <p:extLst>
      <p:ext uri="{BB962C8B-B14F-4D97-AF65-F5344CB8AC3E}">
        <p14:creationId xmlns:p14="http://schemas.microsoft.com/office/powerpoint/2010/main" val="23117105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3E7DD-FAFE-43EA-B6CE-BDD7FE0CB07C}"/>
              </a:ext>
            </a:extLst>
          </p:cNvPr>
          <p:cNvSpPr>
            <a:spLocks noGrp="1"/>
          </p:cNvSpPr>
          <p:nvPr>
            <p:ph type="title" idx="4294967295"/>
          </p:nvPr>
        </p:nvSpPr>
        <p:spPr>
          <a:xfrm>
            <a:off x="0" y="17463"/>
            <a:ext cx="12192000" cy="796925"/>
          </a:xfrm>
        </p:spPr>
        <p:txBody>
          <a:bodyPr>
            <a:noAutofit/>
          </a:bodyPr>
          <a:lstStyle/>
          <a:p>
            <a:r>
              <a:rPr lang="en-US" b="1" dirty="0"/>
              <a:t>Investment Contd.</a:t>
            </a:r>
            <a:endParaRPr lang="en-IN" b="1" dirty="0"/>
          </a:p>
        </p:txBody>
      </p:sp>
      <p:sp>
        <p:nvSpPr>
          <p:cNvPr id="5" name="Text Placeholder 4">
            <a:extLst>
              <a:ext uri="{FF2B5EF4-FFF2-40B4-BE49-F238E27FC236}">
                <a16:creationId xmlns:a16="http://schemas.microsoft.com/office/drawing/2014/main" id="{262EFF15-CF9F-4AA6-8FD9-02D02290C518}"/>
              </a:ext>
            </a:extLst>
          </p:cNvPr>
          <p:cNvSpPr>
            <a:spLocks noGrp="1"/>
          </p:cNvSpPr>
          <p:nvPr>
            <p:ph type="body" sz="quarter" idx="4294967295"/>
          </p:nvPr>
        </p:nvSpPr>
        <p:spPr>
          <a:xfrm>
            <a:off x="2" y="828292"/>
            <a:ext cx="12191998" cy="685800"/>
          </a:xfrm>
        </p:spPr>
        <p:txBody>
          <a:bodyPr>
            <a:normAutofit/>
          </a:bodyPr>
          <a:lstStyle/>
          <a:p>
            <a:pPr algn="ctr"/>
            <a:r>
              <a:rPr lang="en-US" sz="2400" b="1" dirty="0">
                <a:solidFill>
                  <a:srgbClr val="FF0000"/>
                </a:solidFill>
              </a:rPr>
              <a:t>Important definitions</a:t>
            </a:r>
            <a:endParaRPr lang="en-IN" sz="2400" b="1" dirty="0">
              <a:solidFill>
                <a:srgbClr val="FF0000"/>
              </a:solidFill>
            </a:endParaRPr>
          </a:p>
        </p:txBody>
      </p:sp>
      <p:sp>
        <p:nvSpPr>
          <p:cNvPr id="6" name="Content Placeholder 5">
            <a:extLst>
              <a:ext uri="{FF2B5EF4-FFF2-40B4-BE49-F238E27FC236}">
                <a16:creationId xmlns:a16="http://schemas.microsoft.com/office/drawing/2014/main" id="{9FB58D21-EFAD-4720-ACFC-92849C9ED8D9}"/>
              </a:ext>
            </a:extLst>
          </p:cNvPr>
          <p:cNvSpPr>
            <a:spLocks noGrp="1"/>
          </p:cNvSpPr>
          <p:nvPr>
            <p:ph sz="quarter" idx="4294967295"/>
          </p:nvPr>
        </p:nvSpPr>
        <p:spPr>
          <a:xfrm>
            <a:off x="-1" y="1522727"/>
            <a:ext cx="12191997" cy="4827480"/>
          </a:xfrm>
        </p:spPr>
        <p:txBody>
          <a:bodyPr>
            <a:normAutofit fontScale="85000" lnSpcReduction="10000"/>
          </a:bodyPr>
          <a:lstStyle/>
          <a:p>
            <a:r>
              <a:rPr lang="en-IN" sz="2000" b="1" dirty="0"/>
              <a:t>Policyholders’ Funds</a:t>
            </a:r>
            <a:r>
              <a:rPr lang="en-US" sz="2000" b="1" dirty="0"/>
              <a:t> : </a:t>
            </a:r>
            <a:r>
              <a:rPr lang="en-US" sz="2000" dirty="0"/>
              <a:t>Policyholders funds shall be the sum of (1) Estimated liability for Outstanding Claims including IBNR &amp; IBNER (2)Unexpired Risk Reserve (URR) (3) Catastrophe Reserve (4) Premium Deficiency (5) Other liabilities net off Other Assets</a:t>
            </a:r>
          </a:p>
          <a:p>
            <a:r>
              <a:rPr lang="en-IN" sz="2000" b="1" dirty="0"/>
              <a:t>Approved Investments : </a:t>
            </a:r>
          </a:p>
          <a:p>
            <a:r>
              <a:rPr lang="en-US" sz="2000" dirty="0"/>
              <a:t>Debentures secured by a first charge which has paid interest in full, </a:t>
            </a:r>
          </a:p>
          <a:p>
            <a:r>
              <a:rPr lang="en-US" sz="2000" dirty="0"/>
              <a:t>debentures secured by a floating charge on all its assets of any company which has paid dividends on its equity shares, </a:t>
            </a:r>
          </a:p>
          <a:p>
            <a:r>
              <a:rPr lang="en-US" sz="2000" dirty="0"/>
              <a:t>preference shares of any company which has paid dividends on its equity shares for at least two consecutive years immediately preceding, </a:t>
            </a:r>
          </a:p>
          <a:p>
            <a:r>
              <a:rPr lang="en-US" sz="2000" dirty="0"/>
              <a:t>equity shares of any listed company on which not less than ten percent dividends have been paid for at least two consecutive years immediately preceding,</a:t>
            </a:r>
          </a:p>
          <a:p>
            <a:r>
              <a:rPr lang="en-US" sz="2000" dirty="0"/>
              <a:t>immovable property situated in India, provided that the property is free of all encumbrances, </a:t>
            </a:r>
          </a:p>
          <a:p>
            <a:r>
              <a:rPr lang="en-US" sz="2000" dirty="0"/>
              <a:t>loans on policies of life insurance within their surrender values issued by him, </a:t>
            </a:r>
          </a:p>
          <a:p>
            <a:r>
              <a:rPr lang="en-IN" sz="2000" dirty="0"/>
              <a:t>Fixed Deposits with banks</a:t>
            </a:r>
            <a:endParaRPr lang="en-IN" sz="2000" b="1" dirty="0"/>
          </a:p>
        </p:txBody>
      </p:sp>
    </p:spTree>
    <p:extLst>
      <p:ext uri="{BB962C8B-B14F-4D97-AF65-F5344CB8AC3E}">
        <p14:creationId xmlns:p14="http://schemas.microsoft.com/office/powerpoint/2010/main" val="38883036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3E7DD-FAFE-43EA-B6CE-BDD7FE0CB07C}"/>
              </a:ext>
            </a:extLst>
          </p:cNvPr>
          <p:cNvSpPr>
            <a:spLocks noGrp="1"/>
          </p:cNvSpPr>
          <p:nvPr>
            <p:ph type="title" idx="4294967295"/>
          </p:nvPr>
        </p:nvSpPr>
        <p:spPr>
          <a:xfrm>
            <a:off x="0" y="17463"/>
            <a:ext cx="12192000" cy="796925"/>
          </a:xfrm>
        </p:spPr>
        <p:txBody>
          <a:bodyPr>
            <a:normAutofit fontScale="90000"/>
          </a:bodyPr>
          <a:lstStyle/>
          <a:p>
            <a:r>
              <a:rPr lang="en-US" b="1" dirty="0"/>
              <a:t>Investment Contd.</a:t>
            </a:r>
            <a:endParaRPr lang="en-IN" b="1" dirty="0"/>
          </a:p>
        </p:txBody>
      </p:sp>
      <p:sp>
        <p:nvSpPr>
          <p:cNvPr id="5" name="Text Placeholder 4">
            <a:extLst>
              <a:ext uri="{FF2B5EF4-FFF2-40B4-BE49-F238E27FC236}">
                <a16:creationId xmlns:a16="http://schemas.microsoft.com/office/drawing/2014/main" id="{262EFF15-CF9F-4AA6-8FD9-02D02290C518}"/>
              </a:ext>
            </a:extLst>
          </p:cNvPr>
          <p:cNvSpPr>
            <a:spLocks noGrp="1"/>
          </p:cNvSpPr>
          <p:nvPr>
            <p:ph type="body" sz="quarter" idx="4294967295"/>
          </p:nvPr>
        </p:nvSpPr>
        <p:spPr>
          <a:xfrm>
            <a:off x="2" y="567740"/>
            <a:ext cx="12191998" cy="685800"/>
          </a:xfrm>
        </p:spPr>
        <p:txBody>
          <a:bodyPr/>
          <a:lstStyle/>
          <a:p>
            <a:pPr algn="ctr"/>
            <a:r>
              <a:rPr lang="en-US" b="1" dirty="0">
                <a:solidFill>
                  <a:srgbClr val="FF0000"/>
                </a:solidFill>
              </a:rPr>
              <a:t>Regulation of Investments - General Insurer</a:t>
            </a:r>
            <a:endParaRPr lang="en-IN" b="1" dirty="0">
              <a:solidFill>
                <a:srgbClr val="FF0000"/>
              </a:solidFill>
            </a:endParaRPr>
          </a:p>
        </p:txBody>
      </p:sp>
      <p:graphicFrame>
        <p:nvGraphicFramePr>
          <p:cNvPr id="7" name="Table 7">
            <a:extLst>
              <a:ext uri="{FF2B5EF4-FFF2-40B4-BE49-F238E27FC236}">
                <a16:creationId xmlns:a16="http://schemas.microsoft.com/office/drawing/2014/main" id="{6A2FB37F-DD23-4502-963F-712F0B0D3E42}"/>
              </a:ext>
            </a:extLst>
          </p:cNvPr>
          <p:cNvGraphicFramePr>
            <a:graphicFrameLocks noGrp="1"/>
          </p:cNvGraphicFramePr>
          <p:nvPr>
            <p:ph sz="quarter" idx="4294967295"/>
            <p:extLst>
              <p:ext uri="{D42A27DB-BD31-4B8C-83A1-F6EECF244321}">
                <p14:modId xmlns:p14="http://schemas.microsoft.com/office/powerpoint/2010/main" val="3760806104"/>
              </p:ext>
            </p:extLst>
          </p:nvPr>
        </p:nvGraphicFramePr>
        <p:xfrm>
          <a:off x="144378" y="1006892"/>
          <a:ext cx="11887202" cy="4087899"/>
        </p:xfrm>
        <a:graphic>
          <a:graphicData uri="http://schemas.openxmlformats.org/drawingml/2006/table">
            <a:tbl>
              <a:tblPr firstRow="1" bandRow="1">
                <a:tableStyleId>{5C22544A-7EE6-4342-B048-85BDC9FD1C3A}</a:tableStyleId>
              </a:tblPr>
              <a:tblGrid>
                <a:gridCol w="610367">
                  <a:extLst>
                    <a:ext uri="{9D8B030D-6E8A-4147-A177-3AD203B41FA5}">
                      <a16:colId xmlns:a16="http://schemas.microsoft.com/office/drawing/2014/main" val="336965327"/>
                    </a:ext>
                  </a:extLst>
                </a:gridCol>
                <a:gridCol w="6850417">
                  <a:extLst>
                    <a:ext uri="{9D8B030D-6E8A-4147-A177-3AD203B41FA5}">
                      <a16:colId xmlns:a16="http://schemas.microsoft.com/office/drawing/2014/main" val="2512850169"/>
                    </a:ext>
                  </a:extLst>
                </a:gridCol>
                <a:gridCol w="4426418">
                  <a:extLst>
                    <a:ext uri="{9D8B030D-6E8A-4147-A177-3AD203B41FA5}">
                      <a16:colId xmlns:a16="http://schemas.microsoft.com/office/drawing/2014/main" val="2143689895"/>
                    </a:ext>
                  </a:extLst>
                </a:gridCol>
              </a:tblGrid>
              <a:tr h="379450">
                <a:tc>
                  <a:txBody>
                    <a:bodyPr/>
                    <a:lstStyle/>
                    <a:p>
                      <a:r>
                        <a:rPr lang="en-US" dirty="0"/>
                        <a:t>S.N</a:t>
                      </a:r>
                      <a:endParaRPr lang="en-IN" dirty="0"/>
                    </a:p>
                  </a:txBody>
                  <a:tcPr/>
                </a:tc>
                <a:tc>
                  <a:txBody>
                    <a:bodyPr/>
                    <a:lstStyle/>
                    <a:p>
                      <a:r>
                        <a:rPr lang="en-IN" dirty="0"/>
                        <a:t>Type of Investment </a:t>
                      </a:r>
                    </a:p>
                  </a:txBody>
                  <a:tcPr/>
                </a:tc>
                <a:tc>
                  <a:txBody>
                    <a:bodyPr/>
                    <a:lstStyle/>
                    <a:p>
                      <a:r>
                        <a:rPr lang="en-IN" dirty="0"/>
                        <a:t>Percentage of Investment Assets </a:t>
                      </a:r>
                    </a:p>
                  </a:txBody>
                  <a:tcPr/>
                </a:tc>
                <a:extLst>
                  <a:ext uri="{0D108BD9-81ED-4DB2-BD59-A6C34878D82A}">
                    <a16:rowId xmlns:a16="http://schemas.microsoft.com/office/drawing/2014/main" val="2216089070"/>
                  </a:ext>
                </a:extLst>
              </a:tr>
              <a:tr h="379450">
                <a:tc>
                  <a:txBody>
                    <a:bodyPr/>
                    <a:lstStyle/>
                    <a:p>
                      <a:r>
                        <a:rPr lang="en-US" dirty="0"/>
                        <a:t>1</a:t>
                      </a:r>
                      <a:endParaRPr lang="en-IN" dirty="0"/>
                    </a:p>
                  </a:txBody>
                  <a:tcPr/>
                </a:tc>
                <a:tc>
                  <a:txBody>
                    <a:bodyPr/>
                    <a:lstStyle/>
                    <a:p>
                      <a:r>
                        <a:rPr lang="en-IN" dirty="0"/>
                        <a:t>Central Government Securities </a:t>
                      </a:r>
                    </a:p>
                  </a:txBody>
                  <a:tcPr/>
                </a:tc>
                <a:tc>
                  <a:txBody>
                    <a:bodyPr/>
                    <a:lstStyle/>
                    <a:p>
                      <a:r>
                        <a:rPr lang="en-IN" dirty="0"/>
                        <a:t>Not less than 20%</a:t>
                      </a:r>
                    </a:p>
                  </a:txBody>
                  <a:tcPr/>
                </a:tc>
                <a:extLst>
                  <a:ext uri="{0D108BD9-81ED-4DB2-BD59-A6C34878D82A}">
                    <a16:rowId xmlns:a16="http://schemas.microsoft.com/office/drawing/2014/main" val="185503055"/>
                  </a:ext>
                </a:extLst>
              </a:tr>
              <a:tr h="664037">
                <a:tc>
                  <a:txBody>
                    <a:bodyPr/>
                    <a:lstStyle/>
                    <a:p>
                      <a:r>
                        <a:rPr lang="en-US" dirty="0"/>
                        <a:t>2</a:t>
                      </a:r>
                      <a:endParaRPr lang="en-IN" dirty="0"/>
                    </a:p>
                  </a:txBody>
                  <a:tcPr/>
                </a:tc>
                <a:tc>
                  <a:txBody>
                    <a:bodyPr/>
                    <a:lstStyle/>
                    <a:p>
                      <a:r>
                        <a:rPr lang="en-US" dirty="0"/>
                        <a:t>Central Government Securities, State Government Securities or Other Approved Securities </a:t>
                      </a:r>
                      <a:endParaRPr lang="en-IN" dirty="0"/>
                    </a:p>
                  </a:txBody>
                  <a:tcPr/>
                </a:tc>
                <a:tc>
                  <a:txBody>
                    <a:bodyPr/>
                    <a:lstStyle/>
                    <a:p>
                      <a:r>
                        <a:rPr lang="en-US" dirty="0"/>
                        <a:t>Not less than 30%(incl (1) above) </a:t>
                      </a:r>
                      <a:endParaRPr lang="en-IN" dirty="0"/>
                    </a:p>
                  </a:txBody>
                  <a:tcPr/>
                </a:tc>
                <a:extLst>
                  <a:ext uri="{0D108BD9-81ED-4DB2-BD59-A6C34878D82A}">
                    <a16:rowId xmlns:a16="http://schemas.microsoft.com/office/drawing/2014/main" val="1323041986"/>
                  </a:ext>
                </a:extLst>
              </a:tr>
              <a:tr h="379450">
                <a:tc>
                  <a:txBody>
                    <a:bodyPr/>
                    <a:lstStyle/>
                    <a:p>
                      <a:r>
                        <a:rPr lang="en-US" dirty="0"/>
                        <a:t>3</a:t>
                      </a:r>
                      <a:endParaRPr lang="en-IN" dirty="0"/>
                    </a:p>
                  </a:txBody>
                  <a:tcPr/>
                </a:tc>
                <a:tc>
                  <a:txBody>
                    <a:bodyPr/>
                    <a:lstStyle/>
                    <a:p>
                      <a:r>
                        <a:rPr lang="en-IN" dirty="0"/>
                        <a:t>Approved Investments</a:t>
                      </a:r>
                    </a:p>
                  </a:txBody>
                  <a:tcPr/>
                </a:tc>
                <a:tc>
                  <a:txBody>
                    <a:bodyPr/>
                    <a:lstStyle/>
                    <a:p>
                      <a:r>
                        <a:rPr lang="en-IN" dirty="0"/>
                        <a:t>Not exceeding 70% </a:t>
                      </a:r>
                    </a:p>
                  </a:txBody>
                  <a:tcPr/>
                </a:tc>
                <a:extLst>
                  <a:ext uri="{0D108BD9-81ED-4DB2-BD59-A6C34878D82A}">
                    <a16:rowId xmlns:a16="http://schemas.microsoft.com/office/drawing/2014/main" val="2729590875"/>
                  </a:ext>
                </a:extLst>
              </a:tr>
              <a:tr h="379450">
                <a:tc>
                  <a:txBody>
                    <a:bodyPr/>
                    <a:lstStyle/>
                    <a:p>
                      <a:r>
                        <a:rPr lang="en-US" dirty="0"/>
                        <a:t>4</a:t>
                      </a:r>
                      <a:endParaRPr lang="en-IN" dirty="0"/>
                    </a:p>
                  </a:txBody>
                  <a:tcPr/>
                </a:tc>
                <a:tc>
                  <a:txBody>
                    <a:bodyPr/>
                    <a:lstStyle/>
                    <a:p>
                      <a:r>
                        <a:rPr lang="en-IN" dirty="0"/>
                        <a:t>Other investments</a:t>
                      </a:r>
                    </a:p>
                  </a:txBody>
                  <a:tcPr/>
                </a:tc>
                <a:tc>
                  <a:txBody>
                    <a:bodyPr/>
                    <a:lstStyle/>
                    <a:p>
                      <a:r>
                        <a:rPr lang="en-IN" dirty="0"/>
                        <a:t>Not more than 15%</a:t>
                      </a:r>
                    </a:p>
                  </a:txBody>
                  <a:tcPr/>
                </a:tc>
                <a:extLst>
                  <a:ext uri="{0D108BD9-81ED-4DB2-BD59-A6C34878D82A}">
                    <a16:rowId xmlns:a16="http://schemas.microsoft.com/office/drawing/2014/main" val="1957803571"/>
                  </a:ext>
                </a:extLst>
              </a:tr>
              <a:tr h="1906062">
                <a:tc>
                  <a:txBody>
                    <a:bodyPr/>
                    <a:lstStyle/>
                    <a:p>
                      <a:r>
                        <a:rPr lang="en-US" dirty="0"/>
                        <a:t>5</a:t>
                      </a:r>
                      <a:endParaRPr lang="en-IN" dirty="0"/>
                    </a:p>
                  </a:txBody>
                  <a:tcPr/>
                </a:tc>
                <a:tc>
                  <a:txBody>
                    <a:bodyPr/>
                    <a:lstStyle/>
                    <a:p>
                      <a:r>
                        <a:rPr lang="en-US" dirty="0"/>
                        <a:t>Housing and loans to State Government for Housing and Fire Fighting equipment, by way of subscription or purchase of : </a:t>
                      </a:r>
                    </a:p>
                    <a:p>
                      <a:pPr marL="342900" indent="-342900">
                        <a:buAutoNum type="alphaUcPeriod"/>
                      </a:pPr>
                      <a:r>
                        <a:rPr lang="en-US" b="0" dirty="0"/>
                        <a:t>Investments in Housing</a:t>
                      </a:r>
                    </a:p>
                    <a:p>
                      <a:pPr marL="342900" indent="-342900">
                        <a:buAutoNum type="alphaUcPeriod"/>
                      </a:pPr>
                      <a:r>
                        <a:rPr lang="en-IN" b="0" dirty="0"/>
                        <a:t>Investment in Infrastructure</a:t>
                      </a:r>
                      <a:endParaRPr lang="en-US" b="0" dirty="0"/>
                    </a:p>
                  </a:txBody>
                  <a:tcPr/>
                </a:tc>
                <a:tc>
                  <a:txBody>
                    <a:bodyPr/>
                    <a:lstStyle/>
                    <a:p>
                      <a:r>
                        <a:rPr lang="en-US" dirty="0"/>
                        <a:t>Total Investment in housing and infrastructure (i.e.,) investment in categories (1), (2), (3) and (4) above taken together shall not be less than 15% of the Investment Assets</a:t>
                      </a:r>
                      <a:endParaRPr lang="en-IN" dirty="0"/>
                    </a:p>
                  </a:txBody>
                  <a:tcPr/>
                </a:tc>
                <a:extLst>
                  <a:ext uri="{0D108BD9-81ED-4DB2-BD59-A6C34878D82A}">
                    <a16:rowId xmlns:a16="http://schemas.microsoft.com/office/drawing/2014/main" val="951356710"/>
                  </a:ext>
                </a:extLst>
              </a:tr>
            </a:tbl>
          </a:graphicData>
        </a:graphic>
      </p:graphicFrame>
      <p:sp>
        <p:nvSpPr>
          <p:cNvPr id="8" name="Title 1">
            <a:extLst>
              <a:ext uri="{FF2B5EF4-FFF2-40B4-BE49-F238E27FC236}">
                <a16:creationId xmlns:a16="http://schemas.microsoft.com/office/drawing/2014/main" id="{321CE954-3B80-42E6-8F45-1DFC986B4BA8}"/>
              </a:ext>
            </a:extLst>
          </p:cNvPr>
          <p:cNvSpPr txBox="1">
            <a:spLocks/>
          </p:cNvSpPr>
          <p:nvPr/>
        </p:nvSpPr>
        <p:spPr>
          <a:xfrm>
            <a:off x="8021" y="5094791"/>
            <a:ext cx="12192000" cy="1610809"/>
          </a:xfrm>
          <a:prstGeom prst="rect">
            <a:avLst/>
          </a:prstGeom>
        </p:spPr>
        <p:txBody>
          <a:bodyPr vert="horz" lIns="228600" tIns="228600" rIns="228600" bIns="228600" rtlCol="0" anchor="ctr">
            <a:normAutofit fontScale="97500"/>
          </a:bodyPr>
          <a:lst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a:lstStyle>
          <a:p>
            <a:pPr marL="571500" indent="-571500" algn="l">
              <a:buFont typeface="Wingdings" panose="05000000000000000000" pitchFamily="2" charset="2"/>
              <a:buChar char="Ø"/>
            </a:pPr>
            <a:r>
              <a:rPr lang="en-US" sz="2400" dirty="0">
                <a:latin typeface="Arial" panose="020B0604020202020204" pitchFamily="34" charset="0"/>
                <a:cs typeface="Arial" panose="020B0604020202020204" pitchFamily="34" charset="0"/>
              </a:rPr>
              <a:t>Note: Investments made under category (1) and (2) above may be considered as investment in housing or infrastructure, as the case may be, provided the respective government issues such a security specifically to meet the needs of any of the sectors specified as ‘infrastructure facility’ </a:t>
            </a:r>
            <a:endParaRPr lang="en-IN"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127386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3E7DD-FAFE-43EA-B6CE-BDD7FE0CB07C}"/>
              </a:ext>
            </a:extLst>
          </p:cNvPr>
          <p:cNvSpPr>
            <a:spLocks noGrp="1"/>
          </p:cNvSpPr>
          <p:nvPr>
            <p:ph type="title" idx="4294967295"/>
          </p:nvPr>
        </p:nvSpPr>
        <p:spPr>
          <a:xfrm>
            <a:off x="0" y="17463"/>
            <a:ext cx="12192000" cy="796925"/>
          </a:xfrm>
        </p:spPr>
        <p:txBody>
          <a:bodyPr>
            <a:normAutofit fontScale="90000"/>
          </a:bodyPr>
          <a:lstStyle/>
          <a:p>
            <a:r>
              <a:rPr lang="en-US" b="1" dirty="0"/>
              <a:t>Investment Contd.</a:t>
            </a:r>
            <a:endParaRPr lang="en-IN" b="1" dirty="0"/>
          </a:p>
        </p:txBody>
      </p:sp>
      <p:sp>
        <p:nvSpPr>
          <p:cNvPr id="5" name="Text Placeholder 4">
            <a:extLst>
              <a:ext uri="{FF2B5EF4-FFF2-40B4-BE49-F238E27FC236}">
                <a16:creationId xmlns:a16="http://schemas.microsoft.com/office/drawing/2014/main" id="{262EFF15-CF9F-4AA6-8FD9-02D02290C518}"/>
              </a:ext>
            </a:extLst>
          </p:cNvPr>
          <p:cNvSpPr>
            <a:spLocks noGrp="1"/>
          </p:cNvSpPr>
          <p:nvPr>
            <p:ph type="body" sz="quarter" idx="4294967295"/>
          </p:nvPr>
        </p:nvSpPr>
        <p:spPr>
          <a:xfrm>
            <a:off x="2" y="567740"/>
            <a:ext cx="12191998" cy="685800"/>
          </a:xfrm>
        </p:spPr>
        <p:txBody>
          <a:bodyPr/>
          <a:lstStyle/>
          <a:p>
            <a:pPr algn="ctr"/>
            <a:r>
              <a:rPr lang="en-US" b="1" dirty="0">
                <a:solidFill>
                  <a:srgbClr val="FF0000"/>
                </a:solidFill>
              </a:rPr>
              <a:t>Regulations – Rating of Investments</a:t>
            </a:r>
            <a:endParaRPr lang="en-IN" b="1" dirty="0">
              <a:solidFill>
                <a:srgbClr val="FF0000"/>
              </a:solidFill>
            </a:endParaRPr>
          </a:p>
        </p:txBody>
      </p:sp>
      <p:sp>
        <p:nvSpPr>
          <p:cNvPr id="8" name="Title 1">
            <a:extLst>
              <a:ext uri="{FF2B5EF4-FFF2-40B4-BE49-F238E27FC236}">
                <a16:creationId xmlns:a16="http://schemas.microsoft.com/office/drawing/2014/main" id="{321CE954-3B80-42E6-8F45-1DFC986B4BA8}"/>
              </a:ext>
            </a:extLst>
          </p:cNvPr>
          <p:cNvSpPr txBox="1">
            <a:spLocks/>
          </p:cNvSpPr>
          <p:nvPr/>
        </p:nvSpPr>
        <p:spPr>
          <a:xfrm>
            <a:off x="8021" y="946485"/>
            <a:ext cx="12192000" cy="5759116"/>
          </a:xfrm>
          <a:prstGeom prst="rect">
            <a:avLst/>
          </a:prstGeom>
        </p:spPr>
        <p:txBody>
          <a:bodyPr vert="horz" lIns="228600" tIns="228600" rIns="228600" bIns="228600" rtlCol="0" anchor="ctr">
            <a:normAutofit fontScale="97500"/>
          </a:bodyPr>
          <a:lst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a:lstStyle>
          <a:p>
            <a:pPr algn="l"/>
            <a:endParaRPr lang="en-IN" sz="2400" b="1" dirty="0"/>
          </a:p>
        </p:txBody>
      </p:sp>
      <p:sp>
        <p:nvSpPr>
          <p:cNvPr id="6" name="Text Placeholder 4">
            <a:extLst>
              <a:ext uri="{FF2B5EF4-FFF2-40B4-BE49-F238E27FC236}">
                <a16:creationId xmlns:a16="http://schemas.microsoft.com/office/drawing/2014/main" id="{04768318-6CBA-49B1-8B3E-A235007E7668}"/>
              </a:ext>
            </a:extLst>
          </p:cNvPr>
          <p:cNvSpPr txBox="1">
            <a:spLocks/>
          </p:cNvSpPr>
          <p:nvPr/>
        </p:nvSpPr>
        <p:spPr>
          <a:xfrm>
            <a:off x="-8018" y="1040986"/>
            <a:ext cx="12191998" cy="5759116"/>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a:lstStyle>
          <a:p>
            <a:r>
              <a:rPr lang="en-US" sz="2400" dirty="0"/>
              <a:t>All investment in assets or instruments, which are capable of being rated as per market practice, shall be made on the basis of credit rating of such assets or instruments. No approved investment shall be made in instruments, if such instruments are capable of being rated, but are not rated</a:t>
            </a:r>
          </a:p>
          <a:p>
            <a:r>
              <a:rPr lang="en-US" sz="2400" dirty="0"/>
              <a:t>The rating should be done by a credit rating agency registered under SEBI (Credit Rating Agencies) Regulations, 1999</a:t>
            </a:r>
          </a:p>
          <a:p>
            <a:r>
              <a:rPr lang="en-US" sz="2400" dirty="0"/>
              <a:t>Corporate bonds or debentures rated not less than AA or its equivalent and A1 or equivalent ratings for short term bonds, debentures, certificate of deposit and commercial paper, by a credit rating agency, registered under SEBI (Credit Rating Agencies) Regulations, 1999 would be considered as ‘Approved Investments’ </a:t>
            </a:r>
          </a:p>
          <a:p>
            <a:r>
              <a:rPr lang="en-US" sz="2400" dirty="0"/>
              <a:t>Investments in equity shares listed on a registered stock exchange should be made in actively traded and liquid instruments viz., equity shares other than those defined as thinly traded as per SEBI Regulations and guidelines governing mutual funds issued by SEBI from time to time</a:t>
            </a:r>
          </a:p>
        </p:txBody>
      </p:sp>
    </p:spTree>
    <p:extLst>
      <p:ext uri="{BB962C8B-B14F-4D97-AF65-F5344CB8AC3E}">
        <p14:creationId xmlns:p14="http://schemas.microsoft.com/office/powerpoint/2010/main" val="35584926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3E7DD-FAFE-43EA-B6CE-BDD7FE0CB07C}"/>
              </a:ext>
            </a:extLst>
          </p:cNvPr>
          <p:cNvSpPr>
            <a:spLocks noGrp="1"/>
          </p:cNvSpPr>
          <p:nvPr>
            <p:ph type="title" idx="4294967295"/>
          </p:nvPr>
        </p:nvSpPr>
        <p:spPr>
          <a:xfrm>
            <a:off x="0" y="17463"/>
            <a:ext cx="12192000" cy="796925"/>
          </a:xfrm>
        </p:spPr>
        <p:txBody>
          <a:bodyPr>
            <a:normAutofit fontScale="90000"/>
          </a:bodyPr>
          <a:lstStyle/>
          <a:p>
            <a:r>
              <a:rPr lang="en-US" b="1" dirty="0"/>
              <a:t>Investment Contd.</a:t>
            </a:r>
            <a:endParaRPr lang="en-IN" b="1" dirty="0"/>
          </a:p>
        </p:txBody>
      </p:sp>
      <p:sp>
        <p:nvSpPr>
          <p:cNvPr id="5" name="Text Placeholder 4">
            <a:extLst>
              <a:ext uri="{FF2B5EF4-FFF2-40B4-BE49-F238E27FC236}">
                <a16:creationId xmlns:a16="http://schemas.microsoft.com/office/drawing/2014/main" id="{262EFF15-CF9F-4AA6-8FD9-02D02290C518}"/>
              </a:ext>
            </a:extLst>
          </p:cNvPr>
          <p:cNvSpPr>
            <a:spLocks noGrp="1"/>
          </p:cNvSpPr>
          <p:nvPr>
            <p:ph type="body" sz="quarter" idx="4294967295"/>
          </p:nvPr>
        </p:nvSpPr>
        <p:spPr>
          <a:xfrm>
            <a:off x="2" y="567740"/>
            <a:ext cx="12191998" cy="685800"/>
          </a:xfrm>
        </p:spPr>
        <p:txBody>
          <a:bodyPr/>
          <a:lstStyle/>
          <a:p>
            <a:pPr algn="ctr"/>
            <a:r>
              <a:rPr lang="en-US" b="1" dirty="0">
                <a:solidFill>
                  <a:srgbClr val="FF0000"/>
                </a:solidFill>
              </a:rPr>
              <a:t>Regulations – Rating of Investments</a:t>
            </a:r>
            <a:endParaRPr lang="en-IN" b="1" dirty="0">
              <a:solidFill>
                <a:srgbClr val="FF0000"/>
              </a:solidFill>
            </a:endParaRPr>
          </a:p>
        </p:txBody>
      </p:sp>
      <p:sp>
        <p:nvSpPr>
          <p:cNvPr id="8" name="Title 1">
            <a:extLst>
              <a:ext uri="{FF2B5EF4-FFF2-40B4-BE49-F238E27FC236}">
                <a16:creationId xmlns:a16="http://schemas.microsoft.com/office/drawing/2014/main" id="{321CE954-3B80-42E6-8F45-1DFC986B4BA8}"/>
              </a:ext>
            </a:extLst>
          </p:cNvPr>
          <p:cNvSpPr txBox="1">
            <a:spLocks/>
          </p:cNvSpPr>
          <p:nvPr/>
        </p:nvSpPr>
        <p:spPr>
          <a:xfrm>
            <a:off x="8021" y="946485"/>
            <a:ext cx="12192000" cy="5759116"/>
          </a:xfrm>
          <a:prstGeom prst="rect">
            <a:avLst/>
          </a:prstGeom>
        </p:spPr>
        <p:txBody>
          <a:bodyPr vert="horz" lIns="228600" tIns="228600" rIns="228600" bIns="228600" rtlCol="0" anchor="ctr">
            <a:normAutofit fontScale="97500"/>
          </a:bodyPr>
          <a:lst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a:lstStyle>
          <a:p>
            <a:pPr algn="l"/>
            <a:endParaRPr lang="en-IN" sz="2400" b="1" dirty="0"/>
          </a:p>
        </p:txBody>
      </p:sp>
      <p:sp>
        <p:nvSpPr>
          <p:cNvPr id="6" name="Text Placeholder 4">
            <a:extLst>
              <a:ext uri="{FF2B5EF4-FFF2-40B4-BE49-F238E27FC236}">
                <a16:creationId xmlns:a16="http://schemas.microsoft.com/office/drawing/2014/main" id="{04768318-6CBA-49B1-8B3E-A235007E7668}"/>
              </a:ext>
            </a:extLst>
          </p:cNvPr>
          <p:cNvSpPr txBox="1">
            <a:spLocks/>
          </p:cNvSpPr>
          <p:nvPr/>
        </p:nvSpPr>
        <p:spPr>
          <a:xfrm>
            <a:off x="-8018" y="1040986"/>
            <a:ext cx="12191998" cy="5759116"/>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a:lstStyle>
          <a:p>
            <a:r>
              <a:rPr lang="en-US" sz="2400" dirty="0"/>
              <a:t>Investments in debt instruments rated AA - (AA minus) or below for long term and below A1 or equivalent for short term debt instruments shall form part of Other Investments</a:t>
            </a:r>
          </a:p>
          <a:p>
            <a:r>
              <a:rPr lang="en-US" sz="2400" dirty="0"/>
              <a:t>not more than 8% of investment in debt instruments (including Central Government Securities, State Government Securities or Other Approved Securities) in the case of General Insurer shall have a rating of A or below or equivalent rating for long term</a:t>
            </a:r>
          </a:p>
          <a:p>
            <a:r>
              <a:rPr lang="en-US" sz="2400" dirty="0"/>
              <a:t>Not less than 65% of investment in debt instruments (including Central Government Securities, State Government Securities or Other Approved Securities) in the case of General Insurer shall be in sovereign debt, AAA or equivalent rating for long term and sovereign debt, A1+ or equivalent for short term instruments</a:t>
            </a:r>
          </a:p>
          <a:p>
            <a:endParaRPr lang="en-IN" sz="2400" b="1" dirty="0"/>
          </a:p>
          <a:p>
            <a:pPr marL="0" indent="0">
              <a:buNone/>
            </a:pPr>
            <a:endParaRPr lang="en-IN" sz="2400" b="1" dirty="0"/>
          </a:p>
        </p:txBody>
      </p:sp>
    </p:spTree>
    <p:extLst>
      <p:ext uri="{BB962C8B-B14F-4D97-AF65-F5344CB8AC3E}">
        <p14:creationId xmlns:p14="http://schemas.microsoft.com/office/powerpoint/2010/main" val="37730544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3E7DD-FAFE-43EA-B6CE-BDD7FE0CB07C}"/>
              </a:ext>
            </a:extLst>
          </p:cNvPr>
          <p:cNvSpPr>
            <a:spLocks noGrp="1"/>
          </p:cNvSpPr>
          <p:nvPr>
            <p:ph type="title" idx="4294967295"/>
          </p:nvPr>
        </p:nvSpPr>
        <p:spPr>
          <a:xfrm>
            <a:off x="0" y="17463"/>
            <a:ext cx="12192000" cy="796925"/>
          </a:xfrm>
        </p:spPr>
        <p:txBody>
          <a:bodyPr>
            <a:normAutofit fontScale="90000"/>
          </a:bodyPr>
          <a:lstStyle/>
          <a:p>
            <a:r>
              <a:rPr lang="en-US" b="1" dirty="0"/>
              <a:t>Investment Contd.</a:t>
            </a:r>
            <a:endParaRPr lang="en-IN" b="1" dirty="0"/>
          </a:p>
        </p:txBody>
      </p:sp>
      <p:sp>
        <p:nvSpPr>
          <p:cNvPr id="5" name="Text Placeholder 4">
            <a:extLst>
              <a:ext uri="{FF2B5EF4-FFF2-40B4-BE49-F238E27FC236}">
                <a16:creationId xmlns:a16="http://schemas.microsoft.com/office/drawing/2014/main" id="{262EFF15-CF9F-4AA6-8FD9-02D02290C518}"/>
              </a:ext>
            </a:extLst>
          </p:cNvPr>
          <p:cNvSpPr>
            <a:spLocks noGrp="1"/>
          </p:cNvSpPr>
          <p:nvPr>
            <p:ph type="body" sz="quarter" idx="4294967295"/>
          </p:nvPr>
        </p:nvSpPr>
        <p:spPr>
          <a:xfrm>
            <a:off x="2" y="567740"/>
            <a:ext cx="12191998" cy="685800"/>
          </a:xfrm>
        </p:spPr>
        <p:txBody>
          <a:bodyPr>
            <a:normAutofit/>
          </a:bodyPr>
          <a:lstStyle/>
          <a:p>
            <a:pPr algn="ctr"/>
            <a:r>
              <a:rPr lang="en-US" sz="2800" b="1" dirty="0">
                <a:solidFill>
                  <a:srgbClr val="FF0000"/>
                </a:solidFill>
              </a:rPr>
              <a:t>Regulations – Exposure Norms</a:t>
            </a:r>
            <a:endParaRPr lang="en-IN" sz="2800" b="1" dirty="0">
              <a:solidFill>
                <a:srgbClr val="FF0000"/>
              </a:solidFill>
            </a:endParaRPr>
          </a:p>
        </p:txBody>
      </p:sp>
      <p:sp>
        <p:nvSpPr>
          <p:cNvPr id="8" name="Title 1">
            <a:extLst>
              <a:ext uri="{FF2B5EF4-FFF2-40B4-BE49-F238E27FC236}">
                <a16:creationId xmlns:a16="http://schemas.microsoft.com/office/drawing/2014/main" id="{321CE954-3B80-42E6-8F45-1DFC986B4BA8}"/>
              </a:ext>
            </a:extLst>
          </p:cNvPr>
          <p:cNvSpPr txBox="1">
            <a:spLocks/>
          </p:cNvSpPr>
          <p:nvPr/>
        </p:nvSpPr>
        <p:spPr>
          <a:xfrm>
            <a:off x="8021" y="946485"/>
            <a:ext cx="12192000" cy="5759116"/>
          </a:xfrm>
          <a:prstGeom prst="rect">
            <a:avLst/>
          </a:prstGeom>
        </p:spPr>
        <p:txBody>
          <a:bodyPr vert="horz" lIns="228600" tIns="228600" rIns="228600" bIns="228600" rtlCol="0" anchor="ctr">
            <a:normAutofit fontScale="97500"/>
          </a:bodyPr>
          <a:lst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a:lstStyle>
          <a:p>
            <a:pPr algn="l"/>
            <a:endParaRPr lang="en-IN" sz="2400" b="1" dirty="0"/>
          </a:p>
        </p:txBody>
      </p:sp>
      <p:graphicFrame>
        <p:nvGraphicFramePr>
          <p:cNvPr id="3" name="Table 3">
            <a:extLst>
              <a:ext uri="{FF2B5EF4-FFF2-40B4-BE49-F238E27FC236}">
                <a16:creationId xmlns:a16="http://schemas.microsoft.com/office/drawing/2014/main" id="{9BEB1399-70DE-4A1D-8F4D-05FBA889C6FF}"/>
              </a:ext>
            </a:extLst>
          </p:cNvPr>
          <p:cNvGraphicFramePr>
            <a:graphicFrameLocks noGrp="1"/>
          </p:cNvGraphicFramePr>
          <p:nvPr>
            <p:extLst>
              <p:ext uri="{D42A27DB-BD31-4B8C-83A1-F6EECF244321}">
                <p14:modId xmlns:p14="http://schemas.microsoft.com/office/powerpoint/2010/main" val="1621047436"/>
              </p:ext>
            </p:extLst>
          </p:nvPr>
        </p:nvGraphicFramePr>
        <p:xfrm>
          <a:off x="240632" y="1746362"/>
          <a:ext cx="11582400" cy="4389120"/>
        </p:xfrm>
        <a:graphic>
          <a:graphicData uri="http://schemas.openxmlformats.org/drawingml/2006/table">
            <a:tbl>
              <a:tblPr firstRow="1" bandRow="1">
                <a:tableStyleId>{5C22544A-7EE6-4342-B048-85BDC9FD1C3A}</a:tableStyleId>
              </a:tblPr>
              <a:tblGrid>
                <a:gridCol w="2374231">
                  <a:extLst>
                    <a:ext uri="{9D8B030D-6E8A-4147-A177-3AD203B41FA5}">
                      <a16:colId xmlns:a16="http://schemas.microsoft.com/office/drawing/2014/main" val="2980390022"/>
                    </a:ext>
                  </a:extLst>
                </a:gridCol>
                <a:gridCol w="3272590">
                  <a:extLst>
                    <a:ext uri="{9D8B030D-6E8A-4147-A177-3AD203B41FA5}">
                      <a16:colId xmlns:a16="http://schemas.microsoft.com/office/drawing/2014/main" val="1785380406"/>
                    </a:ext>
                  </a:extLst>
                </a:gridCol>
                <a:gridCol w="3039979">
                  <a:extLst>
                    <a:ext uri="{9D8B030D-6E8A-4147-A177-3AD203B41FA5}">
                      <a16:colId xmlns:a16="http://schemas.microsoft.com/office/drawing/2014/main" val="1371451403"/>
                    </a:ext>
                  </a:extLst>
                </a:gridCol>
                <a:gridCol w="2895600">
                  <a:extLst>
                    <a:ext uri="{9D8B030D-6E8A-4147-A177-3AD203B41FA5}">
                      <a16:colId xmlns:a16="http://schemas.microsoft.com/office/drawing/2014/main" val="3263893556"/>
                    </a:ext>
                  </a:extLst>
                </a:gridCol>
              </a:tblGrid>
              <a:tr h="370840">
                <a:tc>
                  <a:txBody>
                    <a:bodyPr/>
                    <a:lstStyle/>
                    <a:p>
                      <a:pPr algn="ctr"/>
                      <a:endParaRPr lang="en-IN" dirty="0"/>
                    </a:p>
                    <a:p>
                      <a:pPr algn="ctr"/>
                      <a:r>
                        <a:rPr lang="en-IN" dirty="0"/>
                        <a:t>Type of Investment</a:t>
                      </a:r>
                    </a:p>
                  </a:txBody>
                  <a:tcPr/>
                </a:tc>
                <a:tc>
                  <a:txBody>
                    <a:bodyPr/>
                    <a:lstStyle/>
                    <a:p>
                      <a:pPr algn="ctr"/>
                      <a:endParaRPr lang="en-IN" dirty="0"/>
                    </a:p>
                    <a:p>
                      <a:pPr algn="ctr"/>
                      <a:r>
                        <a:rPr lang="en-IN" dirty="0"/>
                        <a:t>Limit for ‘Investee’ Company</a:t>
                      </a:r>
                    </a:p>
                  </a:txBody>
                  <a:tcPr/>
                </a:tc>
                <a:tc>
                  <a:txBody>
                    <a:bodyPr/>
                    <a:lstStyle/>
                    <a:p>
                      <a:pPr algn="ctr"/>
                      <a:r>
                        <a:rPr lang="en-US" dirty="0"/>
                        <a:t>Limit for the entire Group of the Investee Company </a:t>
                      </a:r>
                      <a:endParaRPr lang="en-IN" dirty="0"/>
                    </a:p>
                  </a:txBody>
                  <a:tcPr/>
                </a:tc>
                <a:tc>
                  <a:txBody>
                    <a:bodyPr/>
                    <a:lstStyle/>
                    <a:p>
                      <a:pPr algn="ctr"/>
                      <a:r>
                        <a:rPr lang="en-US" dirty="0"/>
                        <a:t>Limit for Industry Sector to which Investee Company belongs</a:t>
                      </a:r>
                      <a:endParaRPr lang="en-IN" dirty="0"/>
                    </a:p>
                  </a:txBody>
                  <a:tcPr/>
                </a:tc>
                <a:extLst>
                  <a:ext uri="{0D108BD9-81ED-4DB2-BD59-A6C34878D82A}">
                    <a16:rowId xmlns:a16="http://schemas.microsoft.com/office/drawing/2014/main" val="250265994"/>
                  </a:ext>
                </a:extLst>
              </a:tr>
              <a:tr h="370840">
                <a:tc>
                  <a:txBody>
                    <a:bodyPr/>
                    <a:lstStyle/>
                    <a:p>
                      <a:pPr algn="ctr"/>
                      <a:r>
                        <a:rPr lang="en-US" dirty="0"/>
                        <a:t>Investment in ‘Equity’, Preference Shares, Convertible Debentures</a:t>
                      </a:r>
                      <a:endParaRPr lang="en-IN" dirty="0"/>
                    </a:p>
                  </a:txBody>
                  <a:tcPr/>
                </a:tc>
                <a:tc>
                  <a:txBody>
                    <a:bodyPr/>
                    <a:lstStyle/>
                    <a:p>
                      <a:pPr algn="ctr"/>
                      <a:r>
                        <a:rPr lang="en-US" dirty="0"/>
                        <a:t>10% of Outstanding Equity Shares (Face Value) </a:t>
                      </a:r>
                      <a:endParaRPr lang="en-IN" dirty="0"/>
                    </a:p>
                  </a:txBody>
                  <a:tcPr/>
                </a:tc>
                <a:tc>
                  <a:txBody>
                    <a:bodyPr/>
                    <a:lstStyle/>
                    <a:p>
                      <a:pPr algn="ctr"/>
                      <a:endParaRPr lang="en-IN" dirty="0"/>
                    </a:p>
                    <a:p>
                      <a:pPr algn="ctr"/>
                      <a:r>
                        <a:rPr lang="en-IN" dirty="0"/>
                        <a:t>Not more than 15%</a:t>
                      </a:r>
                    </a:p>
                  </a:txBody>
                  <a:tcPr/>
                </a:tc>
                <a:tc>
                  <a:txBody>
                    <a:bodyPr/>
                    <a:lstStyle/>
                    <a:p>
                      <a:pPr algn="ctr"/>
                      <a:r>
                        <a:rPr lang="en-US" dirty="0"/>
                        <a:t>Investment by the insurer in any industrial sector should not exceed 15%</a:t>
                      </a:r>
                      <a:endParaRPr lang="en-IN" dirty="0"/>
                    </a:p>
                  </a:txBody>
                  <a:tcPr/>
                </a:tc>
                <a:extLst>
                  <a:ext uri="{0D108BD9-81ED-4DB2-BD59-A6C34878D82A}">
                    <a16:rowId xmlns:a16="http://schemas.microsoft.com/office/drawing/2014/main" val="2782431731"/>
                  </a:ext>
                </a:extLst>
              </a:tr>
              <a:tr h="370840">
                <a:tc>
                  <a:txBody>
                    <a:bodyPr/>
                    <a:lstStyle/>
                    <a:p>
                      <a:pPr algn="ctr"/>
                      <a:r>
                        <a:rPr lang="en-US" dirty="0"/>
                        <a:t>Investment in Debt (incl. CPs) / Loans and any other permitted Investments as per Act / Regulation other than item above.</a:t>
                      </a:r>
                      <a:endParaRPr lang="en-IN" dirty="0"/>
                    </a:p>
                  </a:txBody>
                  <a:tcPr/>
                </a:tc>
                <a:tc>
                  <a:txBody>
                    <a:bodyPr/>
                    <a:lstStyle/>
                    <a:p>
                      <a:pPr algn="ctr"/>
                      <a:r>
                        <a:rPr lang="en-US" dirty="0"/>
                        <a:t>10% * of the Paid-up Share capital, Free reserves (excluding revaluation reserve) and Debentures / Bonds (incl. CPs) of the ‘Investee’ company</a:t>
                      </a:r>
                      <a:endParaRPr lang="en-IN"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IN" dirty="0"/>
                    </a:p>
                    <a:p>
                      <a:pPr marL="0" marR="0" lvl="0" indent="0" algn="ctr" defTabSz="914400" rtl="0" eaLnBrk="1" fontAlgn="auto" latinLnBrk="0" hangingPunct="1">
                        <a:lnSpc>
                          <a:spcPct val="100000"/>
                        </a:lnSpc>
                        <a:spcBef>
                          <a:spcPts val="0"/>
                        </a:spcBef>
                        <a:spcAft>
                          <a:spcPts val="0"/>
                        </a:spcAft>
                        <a:buClrTx/>
                        <a:buSzTx/>
                        <a:buFontTx/>
                        <a:buNone/>
                        <a:tabLst/>
                        <a:defRPr/>
                      </a:pPr>
                      <a:endParaRPr lang="en-IN" dirty="0"/>
                    </a:p>
                    <a:p>
                      <a:pPr marL="0" marR="0" lvl="0" indent="0" algn="ctr" defTabSz="914400" rtl="0" eaLnBrk="1" fontAlgn="auto" latinLnBrk="0" hangingPunct="1">
                        <a:lnSpc>
                          <a:spcPct val="100000"/>
                        </a:lnSpc>
                        <a:spcBef>
                          <a:spcPts val="0"/>
                        </a:spcBef>
                        <a:spcAft>
                          <a:spcPts val="0"/>
                        </a:spcAft>
                        <a:buClrTx/>
                        <a:buSzTx/>
                        <a:buFontTx/>
                        <a:buNone/>
                        <a:tabLst/>
                        <a:defRPr/>
                      </a:pPr>
                      <a:endParaRPr lang="en-IN" dirty="0"/>
                    </a:p>
                    <a:p>
                      <a:pPr marL="0" marR="0" lvl="0" indent="0" algn="ctr" defTabSz="914400" rtl="0" eaLnBrk="1" fontAlgn="auto" latinLnBrk="0" hangingPunct="1">
                        <a:lnSpc>
                          <a:spcPct val="100000"/>
                        </a:lnSpc>
                        <a:spcBef>
                          <a:spcPts val="0"/>
                        </a:spcBef>
                        <a:spcAft>
                          <a:spcPts val="0"/>
                        </a:spcAft>
                        <a:buClrTx/>
                        <a:buSzTx/>
                        <a:buFontTx/>
                        <a:buNone/>
                        <a:tabLst/>
                        <a:defRPr/>
                      </a:pPr>
                      <a:r>
                        <a:rPr lang="en-IN" dirty="0"/>
                        <a:t>Not more than 15%</a:t>
                      </a:r>
                    </a:p>
                    <a:p>
                      <a:pPr algn="ctr"/>
                      <a:endParaRPr lang="en-IN"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Investment by the insurer in any industrial sector should not exceed 15%</a:t>
                      </a:r>
                      <a:endParaRPr lang="en-IN" dirty="0"/>
                    </a:p>
                    <a:p>
                      <a:pPr algn="ctr"/>
                      <a:endParaRPr lang="en-IN" dirty="0"/>
                    </a:p>
                  </a:txBody>
                  <a:tcPr/>
                </a:tc>
                <a:extLst>
                  <a:ext uri="{0D108BD9-81ED-4DB2-BD59-A6C34878D82A}">
                    <a16:rowId xmlns:a16="http://schemas.microsoft.com/office/drawing/2014/main" val="4002600083"/>
                  </a:ext>
                </a:extLst>
              </a:tr>
            </a:tbl>
          </a:graphicData>
        </a:graphic>
      </p:graphicFrame>
    </p:spTree>
    <p:extLst>
      <p:ext uri="{BB962C8B-B14F-4D97-AF65-F5344CB8AC3E}">
        <p14:creationId xmlns:p14="http://schemas.microsoft.com/office/powerpoint/2010/main" val="11508220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3E7DD-FAFE-43EA-B6CE-BDD7FE0CB07C}"/>
              </a:ext>
            </a:extLst>
          </p:cNvPr>
          <p:cNvSpPr>
            <a:spLocks noGrp="1"/>
          </p:cNvSpPr>
          <p:nvPr>
            <p:ph type="title" idx="4294967295"/>
          </p:nvPr>
        </p:nvSpPr>
        <p:spPr>
          <a:xfrm>
            <a:off x="0" y="17463"/>
            <a:ext cx="12192000" cy="796925"/>
          </a:xfrm>
        </p:spPr>
        <p:txBody>
          <a:bodyPr>
            <a:normAutofit fontScale="90000"/>
          </a:bodyPr>
          <a:lstStyle/>
          <a:p>
            <a:r>
              <a:rPr lang="en-US" b="1" dirty="0"/>
              <a:t>Investment Contd.</a:t>
            </a:r>
            <a:endParaRPr lang="en-IN" b="1" dirty="0"/>
          </a:p>
        </p:txBody>
      </p:sp>
      <p:sp>
        <p:nvSpPr>
          <p:cNvPr id="5" name="Text Placeholder 4">
            <a:extLst>
              <a:ext uri="{FF2B5EF4-FFF2-40B4-BE49-F238E27FC236}">
                <a16:creationId xmlns:a16="http://schemas.microsoft.com/office/drawing/2014/main" id="{262EFF15-CF9F-4AA6-8FD9-02D02290C518}"/>
              </a:ext>
            </a:extLst>
          </p:cNvPr>
          <p:cNvSpPr>
            <a:spLocks noGrp="1"/>
          </p:cNvSpPr>
          <p:nvPr>
            <p:ph type="body" sz="quarter" idx="4294967295"/>
          </p:nvPr>
        </p:nvSpPr>
        <p:spPr>
          <a:xfrm>
            <a:off x="2" y="567740"/>
            <a:ext cx="12191998" cy="685800"/>
          </a:xfrm>
        </p:spPr>
        <p:txBody>
          <a:bodyPr>
            <a:normAutofit/>
          </a:bodyPr>
          <a:lstStyle/>
          <a:p>
            <a:pPr algn="ctr"/>
            <a:r>
              <a:rPr lang="en-US" sz="2400" b="1" dirty="0">
                <a:solidFill>
                  <a:srgbClr val="FF0000"/>
                </a:solidFill>
              </a:rPr>
              <a:t>Regulations – Exposure Norms</a:t>
            </a:r>
            <a:endParaRPr lang="en-IN" sz="2400" b="1" dirty="0">
              <a:solidFill>
                <a:srgbClr val="FF0000"/>
              </a:solidFill>
            </a:endParaRPr>
          </a:p>
        </p:txBody>
      </p:sp>
      <p:sp>
        <p:nvSpPr>
          <p:cNvPr id="8" name="Title 1">
            <a:extLst>
              <a:ext uri="{FF2B5EF4-FFF2-40B4-BE49-F238E27FC236}">
                <a16:creationId xmlns:a16="http://schemas.microsoft.com/office/drawing/2014/main" id="{321CE954-3B80-42E6-8F45-1DFC986B4BA8}"/>
              </a:ext>
            </a:extLst>
          </p:cNvPr>
          <p:cNvSpPr txBox="1">
            <a:spLocks/>
          </p:cNvSpPr>
          <p:nvPr/>
        </p:nvSpPr>
        <p:spPr>
          <a:xfrm>
            <a:off x="8021" y="946485"/>
            <a:ext cx="12192000" cy="5759116"/>
          </a:xfrm>
          <a:prstGeom prst="rect">
            <a:avLst/>
          </a:prstGeom>
        </p:spPr>
        <p:txBody>
          <a:bodyPr vert="horz" lIns="228600" tIns="228600" rIns="228600" bIns="228600" rtlCol="0" anchor="ctr">
            <a:normAutofit fontScale="97500"/>
          </a:bodyPr>
          <a:lst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a:lstStyle>
          <a:p>
            <a:pPr algn="l"/>
            <a:endParaRPr lang="en-IN" sz="2400" b="1" dirty="0"/>
          </a:p>
        </p:txBody>
      </p:sp>
      <p:graphicFrame>
        <p:nvGraphicFramePr>
          <p:cNvPr id="6" name="Table 6">
            <a:extLst>
              <a:ext uri="{FF2B5EF4-FFF2-40B4-BE49-F238E27FC236}">
                <a16:creationId xmlns:a16="http://schemas.microsoft.com/office/drawing/2014/main" id="{FE49F190-EFFF-4883-B25C-1F28102DDC95}"/>
              </a:ext>
            </a:extLst>
          </p:cNvPr>
          <p:cNvGraphicFramePr>
            <a:graphicFrameLocks noGrp="1"/>
          </p:cNvGraphicFramePr>
          <p:nvPr>
            <p:extLst>
              <p:ext uri="{D42A27DB-BD31-4B8C-83A1-F6EECF244321}">
                <p14:modId xmlns:p14="http://schemas.microsoft.com/office/powerpoint/2010/main" val="136721047"/>
              </p:ext>
            </p:extLst>
          </p:nvPr>
        </p:nvGraphicFramePr>
        <p:xfrm>
          <a:off x="208548" y="1104676"/>
          <a:ext cx="11678652" cy="3484880"/>
        </p:xfrm>
        <a:graphic>
          <a:graphicData uri="http://schemas.openxmlformats.org/drawingml/2006/table">
            <a:tbl>
              <a:tblPr firstRow="1" bandRow="1">
                <a:tableStyleId>{5C22544A-7EE6-4342-B048-85BDC9FD1C3A}</a:tableStyleId>
              </a:tblPr>
              <a:tblGrid>
                <a:gridCol w="3892884">
                  <a:extLst>
                    <a:ext uri="{9D8B030D-6E8A-4147-A177-3AD203B41FA5}">
                      <a16:colId xmlns:a16="http://schemas.microsoft.com/office/drawing/2014/main" val="916037248"/>
                    </a:ext>
                  </a:extLst>
                </a:gridCol>
                <a:gridCol w="3892884">
                  <a:extLst>
                    <a:ext uri="{9D8B030D-6E8A-4147-A177-3AD203B41FA5}">
                      <a16:colId xmlns:a16="http://schemas.microsoft.com/office/drawing/2014/main" val="2713941448"/>
                    </a:ext>
                  </a:extLst>
                </a:gridCol>
                <a:gridCol w="3892884">
                  <a:extLst>
                    <a:ext uri="{9D8B030D-6E8A-4147-A177-3AD203B41FA5}">
                      <a16:colId xmlns:a16="http://schemas.microsoft.com/office/drawing/2014/main" val="887517895"/>
                    </a:ext>
                  </a:extLst>
                </a:gridCol>
              </a:tblGrid>
              <a:tr h="370840">
                <a:tc rowSpan="2">
                  <a:txBody>
                    <a:bodyPr/>
                    <a:lstStyle/>
                    <a:p>
                      <a:pPr algn="ctr"/>
                      <a:r>
                        <a:rPr lang="en-IN" dirty="0"/>
                        <a:t>Investment assets</a:t>
                      </a:r>
                    </a:p>
                  </a:txBody>
                  <a:tcPr/>
                </a:tc>
                <a:tc gridSpan="2">
                  <a:txBody>
                    <a:bodyPr/>
                    <a:lstStyle/>
                    <a:p>
                      <a:pPr algn="ctr"/>
                      <a:r>
                        <a:rPr lang="en-IN" dirty="0"/>
                        <a:t>Limit for ‘investee’ company</a:t>
                      </a:r>
                    </a:p>
                  </a:txBody>
                  <a:tcPr/>
                </a:tc>
                <a:tc hMerge="1">
                  <a:txBody>
                    <a:bodyPr/>
                    <a:lstStyle/>
                    <a:p>
                      <a:endParaRPr lang="en-IN" dirty="0"/>
                    </a:p>
                  </a:txBody>
                  <a:tcPr/>
                </a:tc>
                <a:extLst>
                  <a:ext uri="{0D108BD9-81ED-4DB2-BD59-A6C34878D82A}">
                    <a16:rowId xmlns:a16="http://schemas.microsoft.com/office/drawing/2014/main" val="4087590057"/>
                  </a:ext>
                </a:extLst>
              </a:tr>
              <a:tr h="370840">
                <a:tc vMerge="1">
                  <a:txBody>
                    <a:bodyPr/>
                    <a:lstStyle/>
                    <a:p>
                      <a:endParaRPr lang="en-IN" dirty="0"/>
                    </a:p>
                  </a:txBody>
                  <a:tcPr/>
                </a:tc>
                <a:tc>
                  <a:txBody>
                    <a:bodyPr/>
                    <a:lstStyle/>
                    <a:p>
                      <a:pPr algn="ctr"/>
                      <a:r>
                        <a:rPr lang="en-IN" b="1" dirty="0"/>
                        <a:t>Equity</a:t>
                      </a:r>
                    </a:p>
                  </a:txBody>
                  <a:tcPr/>
                </a:tc>
                <a:tc>
                  <a:txBody>
                    <a:bodyPr/>
                    <a:lstStyle/>
                    <a:p>
                      <a:pPr algn="ctr"/>
                      <a:r>
                        <a:rPr lang="en-IN" b="1" dirty="0"/>
                        <a:t>Debt</a:t>
                      </a:r>
                    </a:p>
                  </a:txBody>
                  <a:tcPr/>
                </a:tc>
                <a:extLst>
                  <a:ext uri="{0D108BD9-81ED-4DB2-BD59-A6C34878D82A}">
                    <a16:rowId xmlns:a16="http://schemas.microsoft.com/office/drawing/2014/main" val="3436913400"/>
                  </a:ext>
                </a:extLst>
              </a:tr>
              <a:tr h="370840">
                <a:tc>
                  <a:txBody>
                    <a:bodyPr/>
                    <a:lstStyle/>
                    <a:p>
                      <a:pPr algn="ctr"/>
                      <a:r>
                        <a:rPr lang="en-US" dirty="0"/>
                        <a:t>Rs 250000 Crores or more </a:t>
                      </a:r>
                      <a:endParaRPr lang="en-IN" dirty="0"/>
                    </a:p>
                  </a:txBody>
                  <a:tcPr/>
                </a:tc>
                <a:tc>
                  <a:txBody>
                    <a:bodyPr/>
                    <a:lstStyle/>
                    <a:p>
                      <a:pPr algn="ctr"/>
                      <a:r>
                        <a:rPr lang="en-US" dirty="0"/>
                        <a:t>15% of outstanding equity shares (face value)</a:t>
                      </a:r>
                      <a:endParaRPr lang="en-IN" dirty="0"/>
                    </a:p>
                  </a:txBody>
                  <a:tcPr/>
                </a:tc>
                <a:tc>
                  <a:txBody>
                    <a:bodyPr/>
                    <a:lstStyle/>
                    <a:p>
                      <a:pPr algn="ctr"/>
                      <a:r>
                        <a:rPr lang="en-US" dirty="0"/>
                        <a:t>15% of paid up share capital, free reserves (excluding revaluation reserve) &amp; debentures / bonds </a:t>
                      </a:r>
                      <a:endParaRPr lang="en-IN" dirty="0"/>
                    </a:p>
                  </a:txBody>
                  <a:tcPr/>
                </a:tc>
                <a:extLst>
                  <a:ext uri="{0D108BD9-81ED-4DB2-BD59-A6C34878D82A}">
                    <a16:rowId xmlns:a16="http://schemas.microsoft.com/office/drawing/2014/main" val="3689653863"/>
                  </a:ext>
                </a:extLst>
              </a:tr>
              <a:tr h="370840">
                <a:tc>
                  <a:txBody>
                    <a:bodyPr/>
                    <a:lstStyle/>
                    <a:p>
                      <a:pPr algn="ctr"/>
                      <a:r>
                        <a:rPr lang="en-US" dirty="0"/>
                        <a:t>Rs. 50000 Crores but less than Rs. 250000 Crores </a:t>
                      </a:r>
                      <a:endParaRPr lang="en-IN" dirty="0"/>
                    </a:p>
                  </a:txBody>
                  <a:tcPr/>
                </a:tc>
                <a:tc>
                  <a:txBody>
                    <a:bodyPr/>
                    <a:lstStyle/>
                    <a:p>
                      <a:pPr algn="ctr"/>
                      <a:r>
                        <a:rPr lang="en-US" dirty="0"/>
                        <a:t>12% of outstanding equity shares (face value) </a:t>
                      </a:r>
                      <a:endParaRPr lang="en-IN" dirty="0"/>
                    </a:p>
                  </a:txBody>
                  <a:tcPr/>
                </a:tc>
                <a:tc>
                  <a:txBody>
                    <a:bodyPr/>
                    <a:lstStyle/>
                    <a:p>
                      <a:pPr algn="ctr"/>
                      <a:r>
                        <a:rPr lang="en-US" dirty="0"/>
                        <a:t>12% of paid up share capital, free reserves (excluding revaluation reserve) &amp; debentures / bonds</a:t>
                      </a:r>
                      <a:endParaRPr lang="en-IN" dirty="0"/>
                    </a:p>
                  </a:txBody>
                  <a:tcPr/>
                </a:tc>
                <a:extLst>
                  <a:ext uri="{0D108BD9-81ED-4DB2-BD59-A6C34878D82A}">
                    <a16:rowId xmlns:a16="http://schemas.microsoft.com/office/drawing/2014/main" val="2063050344"/>
                  </a:ext>
                </a:extLst>
              </a:tr>
              <a:tr h="370840">
                <a:tc>
                  <a:txBody>
                    <a:bodyPr/>
                    <a:lstStyle/>
                    <a:p>
                      <a:pPr algn="ctr"/>
                      <a:r>
                        <a:rPr lang="en-US" dirty="0"/>
                        <a:t>Less than Rs. 50000 Crores </a:t>
                      </a:r>
                      <a:endParaRPr lang="en-IN" dirty="0"/>
                    </a:p>
                  </a:txBody>
                  <a:tcPr/>
                </a:tc>
                <a:tc>
                  <a:txBody>
                    <a:bodyPr/>
                    <a:lstStyle/>
                    <a:p>
                      <a:pPr algn="ctr"/>
                      <a:r>
                        <a:rPr lang="en-US" dirty="0"/>
                        <a:t>10% of outstanding equity shares (face value) </a:t>
                      </a:r>
                      <a:endParaRPr lang="en-IN" dirty="0"/>
                    </a:p>
                  </a:txBody>
                  <a:tcPr/>
                </a:tc>
                <a:tc>
                  <a:txBody>
                    <a:bodyPr/>
                    <a:lstStyle/>
                    <a:p>
                      <a:pPr algn="ctr"/>
                      <a:r>
                        <a:rPr lang="en-US" dirty="0"/>
                        <a:t>10% of paid up share capital, free reserves (excluding revaluation reserve) &amp; debentures / bonds </a:t>
                      </a:r>
                      <a:endParaRPr lang="en-IN" b="1" dirty="0"/>
                    </a:p>
                  </a:txBody>
                  <a:tcPr/>
                </a:tc>
                <a:extLst>
                  <a:ext uri="{0D108BD9-81ED-4DB2-BD59-A6C34878D82A}">
                    <a16:rowId xmlns:a16="http://schemas.microsoft.com/office/drawing/2014/main" val="829716925"/>
                  </a:ext>
                </a:extLst>
              </a:tr>
            </a:tbl>
          </a:graphicData>
        </a:graphic>
      </p:graphicFrame>
      <p:sp>
        <p:nvSpPr>
          <p:cNvPr id="9" name="Text Placeholder 4">
            <a:extLst>
              <a:ext uri="{FF2B5EF4-FFF2-40B4-BE49-F238E27FC236}">
                <a16:creationId xmlns:a16="http://schemas.microsoft.com/office/drawing/2014/main" id="{A3326F8F-9876-46EA-B7F3-9AE9208E9281}"/>
              </a:ext>
            </a:extLst>
          </p:cNvPr>
          <p:cNvSpPr txBox="1">
            <a:spLocks/>
          </p:cNvSpPr>
          <p:nvPr/>
        </p:nvSpPr>
        <p:spPr>
          <a:xfrm>
            <a:off x="2" y="4665373"/>
            <a:ext cx="12191998" cy="2040228"/>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a:lstStyle>
          <a:p>
            <a:r>
              <a:rPr lang="en-US" dirty="0"/>
              <a:t>Industry sector norms shall not apply for investments made in ‘Infrastructure facility’ sector</a:t>
            </a:r>
            <a:endParaRPr lang="en-US" sz="2800" b="1" dirty="0">
              <a:solidFill>
                <a:srgbClr val="FF0000"/>
              </a:solidFill>
            </a:endParaRPr>
          </a:p>
          <a:p>
            <a:r>
              <a:rPr lang="en-US" dirty="0"/>
              <a:t>all investments made in an ‘infrastructure investee company’ shall be subject to group / promoter group exposure norms. </a:t>
            </a:r>
          </a:p>
          <a:p>
            <a:r>
              <a:rPr lang="en-US" dirty="0"/>
              <a:t>Exposure to a public limited ‘Infrastructure investee company’ will be: </a:t>
            </a:r>
            <a:r>
              <a:rPr lang="en-US" dirty="0" err="1"/>
              <a:t>i</a:t>
            </a:r>
            <a:r>
              <a:rPr lang="en-US" dirty="0"/>
              <a:t>. 20% of outstanding equity shares (face value) in case of equity. The 20% mentioned above, can be further increased by an additional 5%, in case of debt instruments alone, with the prior approval of Board of Insurer. </a:t>
            </a:r>
            <a:endParaRPr lang="en-IN" b="1" dirty="0">
              <a:solidFill>
                <a:srgbClr val="FF0000"/>
              </a:solidFill>
            </a:endParaRPr>
          </a:p>
        </p:txBody>
      </p:sp>
    </p:spTree>
    <p:extLst>
      <p:ext uri="{BB962C8B-B14F-4D97-AF65-F5344CB8AC3E}">
        <p14:creationId xmlns:p14="http://schemas.microsoft.com/office/powerpoint/2010/main" val="953760281"/>
      </p:ext>
    </p:extLst>
  </p:cSld>
  <p:clrMapOvr>
    <a:masterClrMapping/>
  </p:clrMapOvr>
</p:sld>
</file>

<file path=ppt/theme/theme1.xml><?xml version="1.0" encoding="utf-8"?>
<a:theme xmlns:a="http://schemas.openxmlformats.org/drawingml/2006/main" name="Atlas">
  <a:themeElements>
    <a:clrScheme name="Atlas">
      <a:dk1>
        <a:sysClr val="windowText" lastClr="000000"/>
      </a:dk1>
      <a:lt1>
        <a:sysClr val="window" lastClr="FFFFFF"/>
      </a:lt1>
      <a:dk2>
        <a:srgbClr val="454545"/>
      </a:dk2>
      <a:lt2>
        <a:srgbClr val="E0E0E0"/>
      </a:lt2>
      <a:accent1>
        <a:srgbClr val="F81B02"/>
      </a:accent1>
      <a:accent2>
        <a:srgbClr val="FC7715"/>
      </a:accent2>
      <a:accent3>
        <a:srgbClr val="AFBF41"/>
      </a:accent3>
      <a:accent4>
        <a:srgbClr val="50C49F"/>
      </a:accent4>
      <a:accent5>
        <a:srgbClr val="3B95C4"/>
      </a:accent5>
      <a:accent6>
        <a:srgbClr val="B560D4"/>
      </a:accent6>
      <a:hlink>
        <a:srgbClr val="FC5A1A"/>
      </a:hlink>
      <a:folHlink>
        <a:srgbClr val="B49E74"/>
      </a:folHlink>
    </a:clrScheme>
    <a:fontScheme name="Atlas">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tlas">
      <a:fillStyleLst>
        <a:solidFill>
          <a:schemeClr val="phClr"/>
        </a:solidFill>
        <a:gradFill rotWithShape="1">
          <a:gsLst>
            <a:gs pos="0">
              <a:schemeClr val="phClr">
                <a:tint val="62000"/>
                <a:alpha val="60000"/>
                <a:satMod val="109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hade val="90000"/>
            </a:schemeClr>
          </a:solidFill>
          <a:prstDash val="solid"/>
        </a:ln>
        <a:ln w="15875"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38100" dist="25400" dir="5400000" rotWithShape="0">
              <a:srgbClr val="000000">
                <a:alpha val="75000"/>
              </a:srgbClr>
            </a:outerShdw>
          </a:effectLst>
          <a:scene3d>
            <a:camera prst="orthographicFront">
              <a:rot lat="0" lon="0" rev="0"/>
            </a:camera>
            <a:lightRig rig="threePt" dir="tl"/>
          </a:scene3d>
          <a:sp3d>
            <a:bevelT w="0" h="0"/>
          </a:sp3d>
        </a:effectStyle>
      </a:effectStyleLst>
      <a:bgFillStyleLst>
        <a:solidFill>
          <a:schemeClr val="phClr"/>
        </a:solidFill>
        <a:solidFill>
          <a:schemeClr val="phClr"/>
        </a:solidFill>
        <a:gradFill rotWithShape="1">
          <a:gsLst>
            <a:gs pos="10000">
              <a:schemeClr val="phClr">
                <a:tint val="94000"/>
                <a:lumMod val="116000"/>
              </a:schemeClr>
            </a:gs>
            <a:gs pos="100000">
              <a:schemeClr val="phClr">
                <a:tint val="98000"/>
                <a:shade val="86000"/>
                <a:satMod val="90000"/>
                <a:lumMod val="88000"/>
              </a:schemeClr>
            </a:gs>
          </a:gsLst>
          <a:path path="circle">
            <a:fillToRect l="50000" t="15000" r="50000" b="169000"/>
          </a:path>
        </a:gradFill>
      </a:bgFillStyleLst>
    </a:fmtScheme>
  </a:themeElements>
  <a:objectDefaults/>
  <a:extraClrSchemeLst/>
  <a:extLst>
    <a:ext uri="{05A4C25C-085E-4340-85A3-A5531E510DB2}">
      <thm15:themeFamily xmlns:thm15="http://schemas.microsoft.com/office/thememl/2012/main" name="Atlas" id="{5156B0E4-0EB1-49FE-A26B-15F6F698AEC6}" vid="{508F7963-D0B5-43F7-BB2C-FCE3009C08EC}"/>
    </a:ext>
  </a:extLst>
</a:theme>
</file>

<file path=docProps/app.xml><?xml version="1.0" encoding="utf-8"?>
<Properties xmlns="http://schemas.openxmlformats.org/officeDocument/2006/extended-properties" xmlns:vt="http://schemas.openxmlformats.org/officeDocument/2006/docPropsVTypes">
  <Template>TM16401371[[fn=Atlas]]</Template>
  <TotalTime>4610</TotalTime>
  <Words>3772</Words>
  <Application>Microsoft Office PowerPoint</Application>
  <PresentationFormat>Widescreen</PresentationFormat>
  <Paragraphs>416</Paragraphs>
  <Slides>33</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33</vt:i4>
      </vt:variant>
    </vt:vector>
  </HeadingPairs>
  <TitlesOfParts>
    <vt:vector size="41" baseType="lpstr">
      <vt:lpstr>Arial</vt:lpstr>
      <vt:lpstr>Calibri</vt:lpstr>
      <vt:lpstr>Calibri Light</vt:lpstr>
      <vt:lpstr>Rockwell</vt:lpstr>
      <vt:lpstr>Times New Roman</vt:lpstr>
      <vt:lpstr>Wingdings</vt:lpstr>
      <vt:lpstr>Wingdings 2</vt:lpstr>
      <vt:lpstr>Atlas</vt:lpstr>
      <vt:lpstr>Finance &amp; Accounts</vt:lpstr>
      <vt:lpstr>PowerPoint Presentation</vt:lpstr>
      <vt:lpstr>Investment</vt:lpstr>
      <vt:lpstr>Investment Contd.</vt:lpstr>
      <vt:lpstr>Investment Contd.</vt:lpstr>
      <vt:lpstr>Investment Contd.</vt:lpstr>
      <vt:lpstr>Investment Contd.</vt:lpstr>
      <vt:lpstr>Investment Contd.</vt:lpstr>
      <vt:lpstr>Investment Contd.</vt:lpstr>
      <vt:lpstr>Investment Contd.</vt:lpstr>
      <vt:lpstr>Investment Contd.</vt:lpstr>
      <vt:lpstr>Investment Contd.</vt:lpstr>
      <vt:lpstr>Investment Contd.</vt:lpstr>
      <vt:lpstr>Investment Contd.</vt:lpstr>
      <vt:lpstr>Preparation of Financial Statements</vt:lpstr>
      <vt:lpstr>Preparation of Financial Statements Contd.</vt:lpstr>
      <vt:lpstr>Preparation of Financial Statements Contd.</vt:lpstr>
      <vt:lpstr>Preparation of Financial Statements Contd.</vt:lpstr>
      <vt:lpstr>Preparation of Financial Statements Contd.</vt:lpstr>
      <vt:lpstr>Accounting Standards</vt:lpstr>
      <vt:lpstr>Accounting Standards</vt:lpstr>
      <vt:lpstr>Accounting Ratios</vt:lpstr>
      <vt:lpstr>Accounting Ratios</vt:lpstr>
      <vt:lpstr>Accounting Ratios</vt:lpstr>
      <vt:lpstr>Depreciation</vt:lpstr>
      <vt:lpstr>Depreciation Rates</vt:lpstr>
      <vt:lpstr>Income Tax</vt:lpstr>
      <vt:lpstr>Income Tax</vt:lpstr>
      <vt:lpstr>Income Tax</vt:lpstr>
      <vt:lpstr>Income Tax</vt:lpstr>
      <vt:lpstr>GST</vt:lpstr>
      <vt:lpstr>General Abbreviations</vt:lpstr>
      <vt:lpstr>THANK YOU  &amp;  ALL THE VERY BEST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Finance &amp; Accounts</dc:title>
  <dc:creator>Sachin Kumar</dc:creator>
  <cp:lastModifiedBy>SABNA M A</cp:lastModifiedBy>
  <cp:revision>19</cp:revision>
  <dcterms:created xsi:type="dcterms:W3CDTF">2021-08-09T14:39:31Z</dcterms:created>
  <dcterms:modified xsi:type="dcterms:W3CDTF">2024-11-27T05:35:56Z</dcterms:modified>
</cp:coreProperties>
</file>