
<file path=[Content_Types].xml><?xml version="1.0" encoding="utf-8"?>
<Types xmlns="http://schemas.openxmlformats.org/package/2006/content-types">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9" r:id="rId13"/>
    <p:sldId id="270" r:id="rId14"/>
    <p:sldId id="271" r:id="rId15"/>
    <p:sldId id="272" r:id="rId16"/>
    <p:sldId id="273" r:id="rId17"/>
    <p:sldId id="274" r:id="rId18"/>
    <p:sldId id="278" r:id="rId19"/>
    <p:sldId id="310" r:id="rId20"/>
    <p:sldId id="279" r:id="rId21"/>
    <p:sldId id="280" r:id="rId22"/>
    <p:sldId id="281" r:id="rId23"/>
    <p:sldId id="284" r:id="rId24"/>
    <p:sldId id="286" r:id="rId25"/>
    <p:sldId id="285" r:id="rId26"/>
    <p:sldId id="282" r:id="rId27"/>
    <p:sldId id="287" r:id="rId28"/>
    <p:sldId id="288" r:id="rId29"/>
    <p:sldId id="289" r:id="rId30"/>
    <p:sldId id="290" r:id="rId31"/>
    <p:sldId id="292" r:id="rId32"/>
    <p:sldId id="293" r:id="rId33"/>
    <p:sldId id="294" r:id="rId34"/>
    <p:sldId id="295" r:id="rId35"/>
    <p:sldId id="296" r:id="rId36"/>
    <p:sldId id="297" r:id="rId37"/>
    <p:sldId id="298" r:id="rId38"/>
    <p:sldId id="303" r:id="rId39"/>
    <p:sldId id="307" r:id="rId40"/>
    <p:sldId id="308" r:id="rId41"/>
    <p:sldId id="309"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400" y="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2668530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75810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7531699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060727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1007074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5583669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231575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440534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1576939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1512863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614009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459444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159014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478708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395666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80075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4C00755-38AC-4662-BC72-D5095F48F14A}" type="datetimeFigureOut">
              <a:rPr lang="en-US" smtClean="0"/>
              <a:pPr/>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E3C4DD-6E03-4101-ACC6-09FB6DBEFF4E}" type="slidenum">
              <a:rPr lang="en-US" smtClean="0"/>
              <a:pPr/>
              <a:t>‹#›</a:t>
            </a:fld>
            <a:endParaRPr lang="en-US"/>
          </a:p>
        </p:txBody>
      </p:sp>
    </p:spTree>
    <p:extLst>
      <p:ext uri="{BB962C8B-B14F-4D97-AF65-F5344CB8AC3E}">
        <p14:creationId xmlns:p14="http://schemas.microsoft.com/office/powerpoint/2010/main" val="32529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4C00755-38AC-4662-BC72-D5095F48F14A}" type="datetimeFigureOut">
              <a:rPr lang="en-US" smtClean="0"/>
              <a:pPr/>
              <a:t>11/24/2024</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39E3C4DD-6E03-4101-ACC6-09FB6DBEFF4E}" type="slidenum">
              <a:rPr lang="en-US" smtClean="0"/>
              <a:pPr/>
              <a:t>‹#›</a:t>
            </a:fld>
            <a:endParaRPr lang="en-US"/>
          </a:p>
        </p:txBody>
      </p:sp>
    </p:spTree>
    <p:extLst>
      <p:ext uri="{BB962C8B-B14F-4D97-AF65-F5344CB8AC3E}">
        <p14:creationId xmlns:p14="http://schemas.microsoft.com/office/powerpoint/2010/main" val="326299668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LjRynBn0Dbs?feature=oemb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7377966" cy="108991"/>
          </a:xfrm>
        </p:spPr>
        <p:txBody>
          <a:bodyPr/>
          <a:lstStyle/>
          <a:p>
            <a:r>
              <a:rPr lang="en-US" b="1" u="sng" dirty="0">
                <a:solidFill>
                  <a:srgbClr val="FFC000"/>
                </a:solidFill>
              </a:rPr>
              <a:t>MARINE HULL</a:t>
            </a:r>
          </a:p>
        </p:txBody>
      </p:sp>
      <p:sp>
        <p:nvSpPr>
          <p:cNvPr id="3" name="Subtitle 2"/>
          <p:cNvSpPr>
            <a:spLocks noGrp="1"/>
          </p:cNvSpPr>
          <p:nvPr>
            <p:ph type="subTitle" idx="1"/>
          </p:nvPr>
        </p:nvSpPr>
        <p:spPr>
          <a:xfrm>
            <a:off x="1259632" y="1556792"/>
            <a:ext cx="7128792" cy="4082008"/>
          </a:xfrm>
        </p:spPr>
        <p:txBody>
          <a:bodyPr>
            <a:normAutofit/>
          </a:bodyPr>
          <a:lstStyle/>
          <a:p>
            <a:endParaRPr lang="en-US" b="1" i="1" dirty="0">
              <a:solidFill>
                <a:srgbClr val="002060"/>
              </a:solidFill>
            </a:endParaRPr>
          </a:p>
        </p:txBody>
      </p:sp>
      <p:pic>
        <p:nvPicPr>
          <p:cNvPr id="5" name="Picture 4">
            <a:extLst>
              <a:ext uri="{FF2B5EF4-FFF2-40B4-BE49-F238E27FC236}">
                <a16:creationId xmlns:a16="http://schemas.microsoft.com/office/drawing/2014/main" id="{589D9C14-7711-A7AC-4E4A-2C9A328C75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34" y="1665783"/>
            <a:ext cx="7838530" cy="408200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C000"/>
                </a:solidFill>
              </a:rPr>
              <a:t>There are mainly two types of Vessels</a:t>
            </a:r>
          </a:p>
        </p:txBody>
      </p:sp>
      <p:sp>
        <p:nvSpPr>
          <p:cNvPr id="3" name="Content Placeholder 2"/>
          <p:cNvSpPr>
            <a:spLocks noGrp="1"/>
          </p:cNvSpPr>
          <p:nvPr>
            <p:ph idx="1"/>
          </p:nvPr>
        </p:nvSpPr>
        <p:spPr/>
        <p:txBody>
          <a:bodyPr/>
          <a:lstStyle/>
          <a:p>
            <a:r>
              <a:rPr lang="en-US" b="1" u="sng" dirty="0"/>
              <a:t>Sundry Vessels</a:t>
            </a:r>
          </a:p>
          <a:p>
            <a:pPr>
              <a:buNone/>
            </a:pPr>
            <a:r>
              <a:rPr lang="en-US" dirty="0">
                <a:solidFill>
                  <a:schemeClr val="accent3">
                    <a:lumMod val="40000"/>
                    <a:lumOff val="60000"/>
                  </a:schemeClr>
                </a:solidFill>
              </a:rPr>
              <a:t>        Fishing vessel, sailing vessels, Dredgers</a:t>
            </a:r>
          </a:p>
          <a:p>
            <a:pPr>
              <a:buNone/>
            </a:pPr>
            <a:endParaRPr lang="en-US" dirty="0">
              <a:solidFill>
                <a:schemeClr val="accent5"/>
              </a:solidFill>
            </a:endParaRPr>
          </a:p>
          <a:p>
            <a:r>
              <a:rPr lang="en-US" b="1" u="sng" dirty="0"/>
              <a:t>Ocean Going Vessels</a:t>
            </a:r>
          </a:p>
          <a:p>
            <a:pPr>
              <a:buNone/>
            </a:pPr>
            <a:r>
              <a:rPr lang="en-US" dirty="0"/>
              <a:t>        </a:t>
            </a:r>
            <a:r>
              <a:rPr lang="en-US" dirty="0">
                <a:solidFill>
                  <a:schemeClr val="accent3">
                    <a:lumMod val="40000"/>
                    <a:lumOff val="60000"/>
                  </a:schemeClr>
                </a:solidFill>
              </a:rPr>
              <a:t>Dry Cargo Carriers, Combination Carriers,  Tankers, Bulk Carriers, Tugs, Anchor handling tugs, Ocean Going Dredgers</a:t>
            </a:r>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Sundry Vessels</a:t>
            </a:r>
          </a:p>
        </p:txBody>
      </p:sp>
      <p:sp>
        <p:nvSpPr>
          <p:cNvPr id="3" name="Content Placeholder 2"/>
          <p:cNvSpPr>
            <a:spLocks noGrp="1"/>
          </p:cNvSpPr>
          <p:nvPr>
            <p:ph idx="1"/>
          </p:nvPr>
        </p:nvSpPr>
        <p:spPr/>
        <p:txBody>
          <a:bodyPr>
            <a:normAutofit fontScale="55000" lnSpcReduction="20000"/>
          </a:bodyPr>
          <a:lstStyle/>
          <a:p>
            <a:r>
              <a:rPr lang="en-US" sz="4000" b="1" dirty="0">
                <a:solidFill>
                  <a:srgbClr val="FFFF00"/>
                </a:solidFill>
              </a:rPr>
              <a:t>INLAND VESSELS - </a:t>
            </a:r>
            <a:r>
              <a:rPr lang="en-US" sz="4000" dirty="0"/>
              <a:t>Barges, Pontoons, flats, launches, passenger vessels, tugs etc.</a:t>
            </a:r>
          </a:p>
          <a:p>
            <a:endParaRPr lang="en-US" dirty="0"/>
          </a:p>
          <a:p>
            <a:r>
              <a:rPr lang="en-US" b="1" dirty="0">
                <a:solidFill>
                  <a:srgbClr val="FFFF00"/>
                </a:solidFill>
              </a:rPr>
              <a:t>Inland waters – </a:t>
            </a:r>
            <a:r>
              <a:rPr lang="en-US" sz="3100" dirty="0"/>
              <a:t>Plying through Harbor waters, Backwaters, Sea waters within 12 NM from the prominent port, rivers, canals, lake waters etc.</a:t>
            </a:r>
          </a:p>
          <a:p>
            <a:r>
              <a:rPr lang="en-US" sz="3100" dirty="0">
                <a:solidFill>
                  <a:srgbClr val="FFFF00"/>
                </a:solidFill>
              </a:rPr>
              <a:t>We can provide short period policies by charging premium on pro rata basis.</a:t>
            </a:r>
          </a:p>
          <a:p>
            <a:pPr>
              <a:buNone/>
            </a:pPr>
            <a:endParaRPr lang="en-US" dirty="0">
              <a:solidFill>
                <a:srgbClr val="FFFF00"/>
              </a:solidFill>
            </a:endParaRPr>
          </a:p>
          <a:p>
            <a:r>
              <a:rPr lang="en-US" sz="2800" dirty="0">
                <a:solidFill>
                  <a:srgbClr val="FFFF00"/>
                </a:solidFill>
              </a:rPr>
              <a:t>Cover ceases if the Insured vessel is undergoing conversion/</a:t>
            </a:r>
            <a:r>
              <a:rPr lang="en-US" sz="2800" dirty="0" err="1">
                <a:solidFill>
                  <a:srgbClr val="FFFF00"/>
                </a:solidFill>
              </a:rPr>
              <a:t>jumboization</a:t>
            </a:r>
            <a:r>
              <a:rPr lang="en-US" sz="2800" dirty="0">
                <a:solidFill>
                  <a:srgbClr val="FFFF00"/>
                </a:solidFill>
              </a:rPr>
              <a:t>. Builders Risk Cover shall be given instead.</a:t>
            </a:r>
          </a:p>
          <a:p>
            <a:pPr>
              <a:buNone/>
            </a:pPr>
            <a:endParaRPr lang="en-US" sz="2800" dirty="0">
              <a:solidFill>
                <a:srgbClr val="FFFF00"/>
              </a:solidFill>
            </a:endParaRPr>
          </a:p>
          <a:p>
            <a:r>
              <a:rPr lang="en-US" sz="2800" dirty="0">
                <a:solidFill>
                  <a:srgbClr val="FFFF00"/>
                </a:solidFill>
              </a:rPr>
              <a:t>Post conversion/</a:t>
            </a:r>
            <a:r>
              <a:rPr lang="en-US" sz="2800" dirty="0" err="1">
                <a:solidFill>
                  <a:srgbClr val="FFFF00"/>
                </a:solidFill>
              </a:rPr>
              <a:t>jumboization</a:t>
            </a:r>
            <a:r>
              <a:rPr lang="en-US" sz="2800" dirty="0">
                <a:solidFill>
                  <a:srgbClr val="FFFF00"/>
                </a:solidFill>
              </a:rPr>
              <a:t> the HM cover may be given on new Sum Insured with renewed tonnage.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OCEAN GOING VESSELS</a:t>
            </a:r>
          </a:p>
        </p:txBody>
      </p:sp>
      <p:sp>
        <p:nvSpPr>
          <p:cNvPr id="3" name="Content Placeholder 2"/>
          <p:cNvSpPr>
            <a:spLocks noGrp="1"/>
          </p:cNvSpPr>
          <p:nvPr>
            <p:ph idx="1"/>
          </p:nvPr>
        </p:nvSpPr>
        <p:spPr/>
        <p:txBody>
          <a:bodyPr>
            <a:normAutofit fontScale="92500"/>
          </a:bodyPr>
          <a:lstStyle/>
          <a:p>
            <a:r>
              <a:rPr lang="en-US" b="1" dirty="0">
                <a:solidFill>
                  <a:srgbClr val="FFFF00"/>
                </a:solidFill>
              </a:rPr>
              <a:t>General Cargo Vessels – Gross Tonnage – 5000 MT</a:t>
            </a:r>
          </a:p>
          <a:p>
            <a:pPr>
              <a:buNone/>
            </a:pPr>
            <a:r>
              <a:rPr lang="en-US" dirty="0"/>
              <a:t>       </a:t>
            </a:r>
            <a:r>
              <a:rPr lang="en-US" dirty="0" err="1"/>
              <a:t>Eg</a:t>
            </a:r>
            <a:r>
              <a:rPr lang="en-US" dirty="0"/>
              <a:t>:- Container Ships, Barges, Ro-Ro, Reefers (Refrigerated Vessels), Livestock Carriers, Log carriers, Heavy Lift vessels etc.</a:t>
            </a:r>
          </a:p>
          <a:p>
            <a:pPr>
              <a:buNone/>
            </a:pPr>
            <a:endParaRPr lang="en-US" dirty="0"/>
          </a:p>
          <a:p>
            <a:pPr>
              <a:buNone/>
            </a:pPr>
            <a:r>
              <a:rPr lang="en-US" sz="2800" dirty="0">
                <a:solidFill>
                  <a:srgbClr val="FF0000"/>
                </a:solidFill>
              </a:rPr>
              <a:t>LINERS –</a:t>
            </a:r>
            <a:r>
              <a:rPr lang="en-US" sz="2800" dirty="0"/>
              <a:t> Loads at an advertised berth and runs to an advertised schedule. Better Risk.</a:t>
            </a:r>
          </a:p>
          <a:p>
            <a:pPr>
              <a:buNone/>
            </a:pPr>
            <a:r>
              <a:rPr lang="en-US" sz="2800" dirty="0">
                <a:solidFill>
                  <a:srgbClr val="FF0000"/>
                </a:solidFill>
              </a:rPr>
              <a:t>TRAMP –</a:t>
            </a:r>
            <a:r>
              <a:rPr lang="en-US" sz="2800" dirty="0"/>
              <a:t> Loads wherever and whenever cargo is available. Not a good risk.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Dry Bulk Carriers</a:t>
            </a:r>
          </a:p>
        </p:txBody>
      </p:sp>
      <p:sp>
        <p:nvSpPr>
          <p:cNvPr id="3" name="Content Placeholder 2"/>
          <p:cNvSpPr>
            <a:spLocks noGrp="1"/>
          </p:cNvSpPr>
          <p:nvPr>
            <p:ph idx="1"/>
          </p:nvPr>
        </p:nvSpPr>
        <p:spPr/>
        <p:txBody>
          <a:bodyPr>
            <a:normAutofit/>
          </a:bodyPr>
          <a:lstStyle/>
          <a:p>
            <a:r>
              <a:rPr lang="en-US" dirty="0"/>
              <a:t>Used for Dry Cargo like Iron Ore, coal, grain, minerals, phosphates etc.</a:t>
            </a:r>
          </a:p>
          <a:p>
            <a:r>
              <a:rPr lang="en-US" dirty="0"/>
              <a:t>Bulk Carriers come in various sizes – </a:t>
            </a:r>
            <a:r>
              <a:rPr lang="en-US" dirty="0" err="1"/>
              <a:t>Panamax</a:t>
            </a:r>
            <a:r>
              <a:rPr lang="en-US" dirty="0"/>
              <a:t>, </a:t>
            </a:r>
            <a:r>
              <a:rPr lang="en-US" dirty="0" err="1"/>
              <a:t>Suezmax</a:t>
            </a:r>
            <a:r>
              <a:rPr lang="en-US" dirty="0"/>
              <a:t> and </a:t>
            </a:r>
            <a:r>
              <a:rPr lang="en-US" dirty="0" err="1"/>
              <a:t>Capesize</a:t>
            </a:r>
            <a:r>
              <a:rPr lang="en-US" dirty="0"/>
              <a:t> etc.</a:t>
            </a:r>
          </a:p>
          <a:p>
            <a:r>
              <a:rPr lang="en-US" dirty="0"/>
              <a:t>An Underwriter has to keep in mind the following things :-</a:t>
            </a:r>
          </a:p>
          <a:p>
            <a:pPr>
              <a:buNone/>
            </a:pPr>
            <a:r>
              <a:rPr lang="en-US" dirty="0"/>
              <a:t>    </a:t>
            </a:r>
            <a:r>
              <a:rPr lang="en-US" dirty="0">
                <a:solidFill>
                  <a:srgbClr val="FFC000"/>
                </a:solidFill>
              </a:rPr>
              <a:t>Nature of Cargo, Routes plied, whether vessel is converted to carry bulk cargo, whether he vessel is safe</a:t>
            </a:r>
            <a:r>
              <a:rPr lang="en-US" dirty="0"/>
              <a: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Liquid Bulk Carriers (Tankers)</a:t>
            </a:r>
          </a:p>
        </p:txBody>
      </p:sp>
      <p:sp>
        <p:nvSpPr>
          <p:cNvPr id="3" name="Content Placeholder 2"/>
          <p:cNvSpPr>
            <a:spLocks noGrp="1"/>
          </p:cNvSpPr>
          <p:nvPr>
            <p:ph idx="1"/>
          </p:nvPr>
        </p:nvSpPr>
        <p:spPr/>
        <p:txBody>
          <a:bodyPr>
            <a:normAutofit/>
          </a:bodyPr>
          <a:lstStyle/>
          <a:p>
            <a:r>
              <a:rPr lang="en-US" dirty="0">
                <a:solidFill>
                  <a:srgbClr val="FFFF00"/>
                </a:solidFill>
              </a:rPr>
              <a:t>They are fitted out to carry bulk liquids (</a:t>
            </a:r>
            <a:r>
              <a:rPr lang="en-US" dirty="0" err="1">
                <a:solidFill>
                  <a:srgbClr val="FFFF00"/>
                </a:solidFill>
              </a:rPr>
              <a:t>eg</a:t>
            </a:r>
            <a:r>
              <a:rPr lang="en-US" dirty="0">
                <a:solidFill>
                  <a:srgbClr val="FFFF00"/>
                </a:solidFill>
              </a:rPr>
              <a:t>. crude oil)</a:t>
            </a:r>
          </a:p>
          <a:p>
            <a:r>
              <a:rPr lang="en-US" dirty="0"/>
              <a:t>In tankers collision damage is more costly to repair due to live nature of the cargo.</a:t>
            </a:r>
          </a:p>
          <a:p>
            <a:r>
              <a:rPr lang="en-US" dirty="0"/>
              <a:t>They have shorter life than DBC’s due to the corrosive effect of the liquids on steel.</a:t>
            </a:r>
          </a:p>
          <a:p>
            <a:r>
              <a:rPr lang="en-US" dirty="0"/>
              <a:t>Danger of Fire and Explosion damage during cleaning. Hence, a gas certificate is obtained before the vessel enters a dry dock.</a:t>
            </a:r>
          </a:p>
          <a:p>
            <a:r>
              <a:rPr lang="en-US" dirty="0"/>
              <a:t>Risk of pollution post damage makes salvage operations difficult and expensive.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SUPER TANKERS</a:t>
            </a:r>
          </a:p>
        </p:txBody>
      </p:sp>
      <p:sp>
        <p:nvSpPr>
          <p:cNvPr id="3" name="Content Placeholder 2"/>
          <p:cNvSpPr>
            <a:spLocks noGrp="1"/>
          </p:cNvSpPr>
          <p:nvPr>
            <p:ph idx="1"/>
          </p:nvPr>
        </p:nvSpPr>
        <p:spPr/>
        <p:txBody>
          <a:bodyPr/>
          <a:lstStyle/>
          <a:p>
            <a:r>
              <a:rPr lang="en-US" dirty="0">
                <a:solidFill>
                  <a:srgbClr val="FFFF00"/>
                </a:solidFill>
              </a:rPr>
              <a:t>VLCC – Cargo from 100,000 to 300,000 DWT</a:t>
            </a:r>
          </a:p>
          <a:p>
            <a:r>
              <a:rPr lang="en-US" dirty="0">
                <a:solidFill>
                  <a:srgbClr val="FFFF00"/>
                </a:solidFill>
              </a:rPr>
              <a:t>ULCC – Cargo above 300,000 DWT.</a:t>
            </a:r>
          </a:p>
          <a:p>
            <a:r>
              <a:rPr lang="en-US" dirty="0"/>
              <a:t>VLCC’s cannot pass through Suez Canal when fully loaded.</a:t>
            </a:r>
          </a:p>
          <a:p>
            <a:r>
              <a:rPr lang="en-US" dirty="0"/>
              <a:t>Very careful navigation required.</a:t>
            </a:r>
          </a:p>
          <a:p>
            <a:r>
              <a:rPr lang="en-US" dirty="0"/>
              <a:t>Repairs are costly</a:t>
            </a:r>
          </a:p>
          <a:p>
            <a:r>
              <a:rPr lang="en-US" dirty="0"/>
              <a:t>Violent explosions possible during tank cleaning operations.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COMBINATION CARRIER</a:t>
            </a:r>
          </a:p>
        </p:txBody>
      </p:sp>
      <p:sp>
        <p:nvSpPr>
          <p:cNvPr id="3" name="Content Placeholder 2"/>
          <p:cNvSpPr>
            <a:spLocks noGrp="1"/>
          </p:cNvSpPr>
          <p:nvPr>
            <p:ph idx="1"/>
          </p:nvPr>
        </p:nvSpPr>
        <p:spPr/>
        <p:txBody>
          <a:bodyPr/>
          <a:lstStyle/>
          <a:p>
            <a:r>
              <a:rPr lang="en-US" dirty="0">
                <a:solidFill>
                  <a:srgbClr val="FFFF00"/>
                </a:solidFill>
              </a:rPr>
              <a:t>OBO’s (Oil Bulk Oil) – 70,000 to 150,000 DWT</a:t>
            </a:r>
          </a:p>
          <a:p>
            <a:r>
              <a:rPr lang="en-US" dirty="0">
                <a:solidFill>
                  <a:srgbClr val="FFFF00"/>
                </a:solidFill>
              </a:rPr>
              <a:t>Oil/Ore vessels – 150,000 to 250,000 DWT</a:t>
            </a:r>
          </a:p>
          <a:p>
            <a:r>
              <a:rPr lang="en-US" dirty="0"/>
              <a:t>Designed to carry Dry bulk as well as Oil.</a:t>
            </a:r>
          </a:p>
          <a:p>
            <a:r>
              <a:rPr lang="en-US" dirty="0"/>
              <a:t>They can switch from one trade to other depending on the trade requirements.</a:t>
            </a:r>
          </a:p>
          <a:p>
            <a:r>
              <a:rPr lang="en-US" dirty="0"/>
              <a:t>They contain large hatches for bulk cargos to be loaded and unloaded and tanks for Oil.</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CONTAINER VESSEL</a:t>
            </a:r>
          </a:p>
        </p:txBody>
      </p:sp>
      <p:sp>
        <p:nvSpPr>
          <p:cNvPr id="3" name="Content Placeholder 2"/>
          <p:cNvSpPr>
            <a:spLocks noGrp="1"/>
          </p:cNvSpPr>
          <p:nvPr>
            <p:ph idx="1"/>
          </p:nvPr>
        </p:nvSpPr>
        <p:spPr/>
        <p:txBody>
          <a:bodyPr>
            <a:normAutofit/>
          </a:bodyPr>
          <a:lstStyle/>
          <a:p>
            <a:r>
              <a:rPr lang="en-US" dirty="0"/>
              <a:t>Also called </a:t>
            </a:r>
            <a:r>
              <a:rPr lang="en-US" dirty="0">
                <a:solidFill>
                  <a:srgbClr val="FFFF00"/>
                </a:solidFill>
              </a:rPr>
              <a:t>CELLULAR VESSELS.</a:t>
            </a:r>
          </a:p>
          <a:p>
            <a:r>
              <a:rPr lang="en-US" dirty="0"/>
              <a:t>Capacity is measured in TEU’S( Twenty ft Equivalent Units) of FEU’S (Forty Feet Equivalent Units)</a:t>
            </a:r>
          </a:p>
          <a:p>
            <a:r>
              <a:rPr lang="en-US" dirty="0"/>
              <a:t>Nowadays more than 90% of bulk cargoes are transported by containers.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Other Ocean Going vessels</a:t>
            </a:r>
          </a:p>
        </p:txBody>
      </p:sp>
      <p:sp>
        <p:nvSpPr>
          <p:cNvPr id="3" name="Content Placeholder 2"/>
          <p:cNvSpPr>
            <a:spLocks noGrp="1"/>
          </p:cNvSpPr>
          <p:nvPr>
            <p:ph idx="1"/>
          </p:nvPr>
        </p:nvSpPr>
        <p:spPr/>
        <p:txBody>
          <a:bodyPr/>
          <a:lstStyle/>
          <a:p>
            <a:r>
              <a:rPr lang="en-US" dirty="0">
                <a:solidFill>
                  <a:srgbClr val="FFC000"/>
                </a:solidFill>
              </a:rPr>
              <a:t>Lighter Aboard Ship (LASH) – Cranes atop the vessel</a:t>
            </a:r>
          </a:p>
          <a:p>
            <a:r>
              <a:rPr lang="en-US" dirty="0">
                <a:solidFill>
                  <a:srgbClr val="FFC000"/>
                </a:solidFill>
              </a:rPr>
              <a:t>Roll On Roll Off Vessels </a:t>
            </a:r>
          </a:p>
          <a:p>
            <a:r>
              <a:rPr lang="en-US" dirty="0">
                <a:solidFill>
                  <a:srgbClr val="FFC000"/>
                </a:solidFill>
              </a:rPr>
              <a:t>Ocean going Dredgers</a:t>
            </a:r>
          </a:p>
          <a:p>
            <a:r>
              <a:rPr lang="en-US" dirty="0">
                <a:solidFill>
                  <a:srgbClr val="FFC000"/>
                </a:solidFill>
              </a:rPr>
              <a:t>Passenger Vessels (Cruises)</a:t>
            </a:r>
          </a:p>
          <a:p>
            <a:r>
              <a:rPr lang="en-US" dirty="0">
                <a:solidFill>
                  <a:srgbClr val="FFC000"/>
                </a:solidFill>
              </a:rPr>
              <a:t>LPG/LNG Carriers</a:t>
            </a:r>
          </a:p>
          <a:p>
            <a:r>
              <a:rPr lang="en-US" dirty="0">
                <a:solidFill>
                  <a:srgbClr val="FFC000"/>
                </a:solidFill>
              </a:rPr>
              <a:t>Anchor handling Tug cum Supply vessels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5251D-867A-2A93-EDF6-7B7B85F09793}"/>
              </a:ext>
            </a:extLst>
          </p:cNvPr>
          <p:cNvSpPr>
            <a:spLocks noGrp="1"/>
          </p:cNvSpPr>
          <p:nvPr>
            <p:ph type="title"/>
          </p:nvPr>
        </p:nvSpPr>
        <p:spPr/>
        <p:txBody>
          <a:bodyPr/>
          <a:lstStyle/>
          <a:p>
            <a:endParaRPr lang="en-IN"/>
          </a:p>
        </p:txBody>
      </p:sp>
      <p:pic>
        <p:nvPicPr>
          <p:cNvPr id="4" name="Online Media 3" title="Different Types and Sub-Types of Merchant Ships">
            <a:hlinkClick r:id="" action="ppaction://media"/>
            <a:extLst>
              <a:ext uri="{FF2B5EF4-FFF2-40B4-BE49-F238E27FC236}">
                <a16:creationId xmlns:a16="http://schemas.microsoft.com/office/drawing/2014/main" id="{34AFFF25-AB1D-3372-1173-6FF1ED3F9A59}"/>
              </a:ext>
            </a:extLst>
          </p:cNvPr>
          <p:cNvPicPr>
            <a:picLocks noGrp="1" noRot="1" noChangeAspect="1"/>
          </p:cNvPicPr>
          <p:nvPr>
            <p:ph idx="1"/>
            <a:videoFile r:link="rId1"/>
          </p:nvPr>
        </p:nvPicPr>
        <p:blipFill>
          <a:blip r:embed="rId3"/>
          <a:stretch>
            <a:fillRect/>
          </a:stretch>
        </p:blipFill>
        <p:spPr>
          <a:xfrm>
            <a:off x="-64979" y="-99392"/>
            <a:ext cx="9208979" cy="6840760"/>
          </a:xfrm>
          <a:prstGeom prst="rect">
            <a:avLst/>
          </a:prstGeom>
        </p:spPr>
      </p:pic>
    </p:spTree>
    <p:extLst>
      <p:ext uri="{BB962C8B-B14F-4D97-AF65-F5344CB8AC3E}">
        <p14:creationId xmlns:p14="http://schemas.microsoft.com/office/powerpoint/2010/main" val="3068724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Who will have an Insurable interest in Hull Insurance ?</a:t>
            </a:r>
          </a:p>
        </p:txBody>
      </p:sp>
      <p:sp>
        <p:nvSpPr>
          <p:cNvPr id="3" name="Content Placeholder 2"/>
          <p:cNvSpPr>
            <a:spLocks noGrp="1"/>
          </p:cNvSpPr>
          <p:nvPr>
            <p:ph idx="1"/>
          </p:nvPr>
        </p:nvSpPr>
        <p:spPr/>
        <p:txBody>
          <a:bodyPr/>
          <a:lstStyle/>
          <a:p>
            <a:r>
              <a:rPr lang="en-US" dirty="0"/>
              <a:t>Ship-owners Interest</a:t>
            </a:r>
          </a:p>
          <a:p>
            <a:r>
              <a:rPr lang="en-US" dirty="0"/>
              <a:t>Ship Repairers Interest</a:t>
            </a:r>
          </a:p>
          <a:p>
            <a:r>
              <a:rPr lang="en-US" dirty="0"/>
              <a:t>Ship Builders Interest</a:t>
            </a:r>
          </a:p>
          <a:p>
            <a:r>
              <a:rPr lang="en-US" dirty="0"/>
              <a:t>Charterers Interest</a:t>
            </a:r>
          </a:p>
          <a:p>
            <a:r>
              <a:rPr lang="en-US" dirty="0"/>
              <a:t>Mortgagees Interest</a:t>
            </a:r>
          </a:p>
          <a:p>
            <a:r>
              <a:rPr lang="en-US" dirty="0"/>
              <a:t>P&amp;I Interest</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0000"/>
                </a:solidFill>
              </a:rPr>
              <a:t>GT, NT, DWT What is it ?</a:t>
            </a:r>
          </a:p>
        </p:txBody>
      </p:sp>
      <p:sp>
        <p:nvSpPr>
          <p:cNvPr id="3" name="Content Placeholder 2"/>
          <p:cNvSpPr>
            <a:spLocks noGrp="1"/>
          </p:cNvSpPr>
          <p:nvPr>
            <p:ph idx="1"/>
          </p:nvPr>
        </p:nvSpPr>
        <p:spPr/>
        <p:txBody>
          <a:bodyPr>
            <a:normAutofit fontScale="92500" lnSpcReduction="10000"/>
          </a:bodyPr>
          <a:lstStyle/>
          <a:p>
            <a:r>
              <a:rPr lang="en-US" sz="2400" dirty="0">
                <a:solidFill>
                  <a:srgbClr val="FFC000"/>
                </a:solidFill>
              </a:rPr>
              <a:t>Gross Tonnage </a:t>
            </a:r>
            <a:r>
              <a:rPr lang="en-US" sz="2400" dirty="0"/>
              <a:t>– Total Volume of tonnage deck in cubic feet + all spaces above the deck /100</a:t>
            </a:r>
          </a:p>
          <a:p>
            <a:pPr>
              <a:buNone/>
            </a:pPr>
            <a:endParaRPr lang="en-US" sz="2400" dirty="0"/>
          </a:p>
          <a:p>
            <a:r>
              <a:rPr lang="en-US" sz="2400" dirty="0">
                <a:solidFill>
                  <a:srgbClr val="FFC000"/>
                </a:solidFill>
              </a:rPr>
              <a:t>Net Tonnage </a:t>
            </a:r>
            <a:r>
              <a:rPr lang="en-US" sz="2400" dirty="0"/>
              <a:t>– Gross Tonnage – Certain spaces (machinery, crew, accommodation etc)</a:t>
            </a:r>
          </a:p>
          <a:p>
            <a:pPr>
              <a:buNone/>
            </a:pPr>
            <a:endParaRPr lang="en-US" sz="2400" dirty="0"/>
          </a:p>
          <a:p>
            <a:r>
              <a:rPr lang="en-US" sz="2400" dirty="0">
                <a:solidFill>
                  <a:srgbClr val="FFC000"/>
                </a:solidFill>
              </a:rPr>
              <a:t>Deadweight Tonnage </a:t>
            </a:r>
            <a:r>
              <a:rPr lang="en-US" sz="2400" dirty="0"/>
              <a:t>– Capacity in tons of cargo required to load the ship to load line level.</a:t>
            </a:r>
          </a:p>
          <a:p>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Marine Hull Policies</a:t>
            </a:r>
          </a:p>
        </p:txBody>
      </p:sp>
      <p:sp>
        <p:nvSpPr>
          <p:cNvPr id="3" name="Content Placeholder 2"/>
          <p:cNvSpPr>
            <a:spLocks noGrp="1"/>
          </p:cNvSpPr>
          <p:nvPr>
            <p:ph idx="1"/>
          </p:nvPr>
        </p:nvSpPr>
        <p:spPr/>
        <p:txBody>
          <a:bodyPr>
            <a:normAutofit fontScale="92500"/>
          </a:bodyPr>
          <a:lstStyle/>
          <a:p>
            <a:pPr lvl="1" algn="ctr">
              <a:buNone/>
            </a:pPr>
            <a:r>
              <a:rPr lang="en-US" sz="3600" b="1" i="1" u="sng" dirty="0">
                <a:solidFill>
                  <a:schemeClr val="bg1"/>
                </a:solidFill>
              </a:rPr>
              <a:t>Hull and Machinery Insurance</a:t>
            </a:r>
          </a:p>
          <a:p>
            <a:pPr lvl="1">
              <a:buNone/>
            </a:pPr>
            <a:r>
              <a:rPr lang="en-US" b="1" i="1" u="sng" dirty="0">
                <a:solidFill>
                  <a:schemeClr val="accent2">
                    <a:lumMod val="40000"/>
                    <a:lumOff val="60000"/>
                  </a:schemeClr>
                </a:solidFill>
              </a:rPr>
              <a:t>(Covers Hull and the propelling machinery)</a:t>
            </a:r>
          </a:p>
          <a:p>
            <a:pPr lvl="1">
              <a:buNone/>
            </a:pPr>
            <a:r>
              <a:rPr lang="en-US" b="1" dirty="0">
                <a:solidFill>
                  <a:srgbClr val="FFFF00"/>
                </a:solidFill>
              </a:rPr>
              <a:t>Covers </a:t>
            </a:r>
            <a:r>
              <a:rPr lang="en-US" b="1" dirty="0">
                <a:solidFill>
                  <a:schemeClr val="accent2">
                    <a:lumMod val="40000"/>
                    <a:lumOff val="60000"/>
                  </a:schemeClr>
                </a:solidFill>
              </a:rPr>
              <a:t>– </a:t>
            </a:r>
            <a:r>
              <a:rPr lang="en-US" dirty="0"/>
              <a:t>Partial Loss, Total Loss, General Average, Sue and Labor Charges, Ship-owners liability towards other vessels arising out of collisions.</a:t>
            </a:r>
          </a:p>
          <a:p>
            <a:pPr lvl="1">
              <a:buNone/>
            </a:pPr>
            <a:r>
              <a:rPr lang="en-US" b="1" dirty="0">
                <a:solidFill>
                  <a:srgbClr val="FFFF00"/>
                </a:solidFill>
              </a:rPr>
              <a:t>Covers</a:t>
            </a:r>
            <a:r>
              <a:rPr lang="en-US" dirty="0"/>
              <a:t> – 3/4</a:t>
            </a:r>
            <a:r>
              <a:rPr lang="en-US" baseline="30000" dirty="0"/>
              <a:t>th</a:t>
            </a:r>
            <a:r>
              <a:rPr lang="en-US" dirty="0"/>
              <a:t> of the collisions liability (remaining 1/4</a:t>
            </a:r>
            <a:r>
              <a:rPr lang="en-US" baseline="30000" dirty="0"/>
              <a:t>th</a:t>
            </a:r>
            <a:r>
              <a:rPr lang="en-US" dirty="0"/>
              <a:t> is covered with P&amp;I Clubs</a:t>
            </a:r>
          </a:p>
          <a:p>
            <a:pPr lvl="1">
              <a:buNone/>
            </a:pPr>
            <a:r>
              <a:rPr lang="en-US" i="1" dirty="0"/>
              <a:t> </a:t>
            </a:r>
            <a:r>
              <a:rPr lang="en-US" sz="2400" i="1" dirty="0">
                <a:solidFill>
                  <a:srgbClr val="FFFF00"/>
                </a:solidFill>
              </a:rPr>
              <a:t>For small Inland vessels who cannot afford to enroll with a P&amp;I Club may cover the 1/4</a:t>
            </a:r>
            <a:r>
              <a:rPr lang="en-US" sz="2400" i="1" baseline="30000" dirty="0">
                <a:solidFill>
                  <a:srgbClr val="FFFF00"/>
                </a:solidFill>
              </a:rPr>
              <a:t>th</a:t>
            </a:r>
            <a:r>
              <a:rPr lang="en-US" sz="2400" i="1" dirty="0">
                <a:solidFill>
                  <a:srgbClr val="FFFF00"/>
                </a:solidFill>
              </a:rPr>
              <a:t> liability at additional premium with the H&amp;M Insurer.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Marine Hull Policies</a:t>
            </a:r>
          </a:p>
        </p:txBody>
      </p:sp>
      <p:sp>
        <p:nvSpPr>
          <p:cNvPr id="3" name="Content Placeholder 2"/>
          <p:cNvSpPr>
            <a:spLocks noGrp="1"/>
          </p:cNvSpPr>
          <p:nvPr>
            <p:ph idx="1"/>
          </p:nvPr>
        </p:nvSpPr>
        <p:spPr/>
        <p:txBody>
          <a:bodyPr>
            <a:normAutofit fontScale="92500" lnSpcReduction="10000"/>
          </a:bodyPr>
          <a:lstStyle/>
          <a:p>
            <a:pPr algn="ctr">
              <a:buNone/>
            </a:pPr>
            <a:r>
              <a:rPr lang="en-US" b="1" i="1" u="sng" dirty="0">
                <a:solidFill>
                  <a:schemeClr val="bg1"/>
                </a:solidFill>
              </a:rPr>
              <a:t>Insurance of Freight</a:t>
            </a:r>
          </a:p>
          <a:p>
            <a:pPr algn="ctr">
              <a:buNone/>
            </a:pPr>
            <a:r>
              <a:rPr lang="en-US" sz="2800" dirty="0">
                <a:solidFill>
                  <a:srgbClr val="FFFF00"/>
                </a:solidFill>
              </a:rPr>
              <a:t>Insurance of the freight for time can be insured up to 25% of the H&amp;M sum insured.</a:t>
            </a:r>
          </a:p>
          <a:p>
            <a:pPr algn="ctr">
              <a:buNone/>
            </a:pPr>
            <a:r>
              <a:rPr lang="en-US" sz="2800" dirty="0">
                <a:solidFill>
                  <a:srgbClr val="92D050"/>
                </a:solidFill>
              </a:rPr>
              <a:t>Provides indemnity for loss of freight due to a peril of the sea.</a:t>
            </a:r>
          </a:p>
          <a:p>
            <a:pPr algn="ctr">
              <a:buNone/>
            </a:pPr>
            <a:r>
              <a:rPr lang="en-US" sz="2800" b="1" dirty="0">
                <a:solidFill>
                  <a:srgbClr val="002060"/>
                </a:solidFill>
              </a:rPr>
              <a:t>This Insurance does not cover partial loss of freight.</a:t>
            </a:r>
          </a:p>
          <a:p>
            <a:pPr algn="ctr">
              <a:buNone/>
            </a:pPr>
            <a:r>
              <a:rPr lang="en-US" sz="2800" dirty="0">
                <a:solidFill>
                  <a:schemeClr val="accent6">
                    <a:lumMod val="60000"/>
                    <a:lumOff val="40000"/>
                  </a:schemeClr>
                </a:solidFill>
              </a:rPr>
              <a:t>In case of total loss of the vessel, freight is paid in full.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Marine Hull Policies</a:t>
            </a:r>
          </a:p>
        </p:txBody>
      </p:sp>
      <p:sp>
        <p:nvSpPr>
          <p:cNvPr id="3" name="Content Placeholder 2"/>
          <p:cNvSpPr>
            <a:spLocks noGrp="1"/>
          </p:cNvSpPr>
          <p:nvPr>
            <p:ph idx="1"/>
          </p:nvPr>
        </p:nvSpPr>
        <p:spPr/>
        <p:txBody>
          <a:bodyPr/>
          <a:lstStyle/>
          <a:p>
            <a:pPr algn="ctr">
              <a:buNone/>
            </a:pPr>
            <a:r>
              <a:rPr lang="en-US" b="1" i="1" u="sng" dirty="0">
                <a:solidFill>
                  <a:schemeClr val="bg1"/>
                </a:solidFill>
              </a:rPr>
              <a:t>Disbursement Insurance</a:t>
            </a:r>
          </a:p>
          <a:p>
            <a:r>
              <a:rPr lang="en-US" sz="2400" dirty="0">
                <a:solidFill>
                  <a:schemeClr val="accent6">
                    <a:lumMod val="60000"/>
                    <a:lumOff val="40000"/>
                  </a:schemeClr>
                </a:solidFill>
              </a:rPr>
              <a:t>Disbursement are all expenses that the agents make for the vessel in a port or the ship-owner does when the vessel is in the ocean.</a:t>
            </a:r>
          </a:p>
          <a:p>
            <a:pPr>
              <a:buNone/>
            </a:pPr>
            <a:endParaRPr lang="en-US" sz="2400" dirty="0">
              <a:solidFill>
                <a:schemeClr val="accent6">
                  <a:lumMod val="60000"/>
                  <a:lumOff val="40000"/>
                </a:schemeClr>
              </a:solidFill>
            </a:endParaRPr>
          </a:p>
          <a:p>
            <a:r>
              <a:rPr lang="en-US" sz="2400" dirty="0">
                <a:solidFill>
                  <a:schemeClr val="accent6">
                    <a:lumMod val="60000"/>
                    <a:lumOff val="40000"/>
                  </a:schemeClr>
                </a:solidFill>
              </a:rPr>
              <a:t>The Sum Insured  Disbursements shall not exceed 25% of the H&amp;M Sum Insured.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Marine Hull Policies</a:t>
            </a:r>
            <a:endParaRPr lang="en-US" dirty="0"/>
          </a:p>
        </p:txBody>
      </p:sp>
      <p:sp>
        <p:nvSpPr>
          <p:cNvPr id="3" name="Content Placeholder 2"/>
          <p:cNvSpPr>
            <a:spLocks noGrp="1"/>
          </p:cNvSpPr>
          <p:nvPr>
            <p:ph idx="1"/>
          </p:nvPr>
        </p:nvSpPr>
        <p:spPr/>
        <p:txBody>
          <a:bodyPr>
            <a:normAutofit/>
          </a:bodyPr>
          <a:lstStyle/>
          <a:p>
            <a:pPr>
              <a:buNone/>
            </a:pPr>
            <a:r>
              <a:rPr lang="en-US" dirty="0">
                <a:solidFill>
                  <a:srgbClr val="FF0000"/>
                </a:solidFill>
              </a:rPr>
              <a:t>EXCLUSIONS</a:t>
            </a:r>
          </a:p>
          <a:p>
            <a:pPr marL="514350" indent="-514350">
              <a:buFont typeface="+mj-lt"/>
              <a:buAutoNum type="arabicPeriod"/>
            </a:pPr>
            <a:r>
              <a:rPr lang="en-US" dirty="0"/>
              <a:t>War</a:t>
            </a:r>
          </a:p>
          <a:p>
            <a:pPr marL="514350" indent="-514350">
              <a:buFont typeface="+mj-lt"/>
              <a:buAutoNum type="arabicPeriod"/>
            </a:pPr>
            <a:r>
              <a:rPr lang="en-US" dirty="0"/>
              <a:t>Strikes</a:t>
            </a:r>
          </a:p>
          <a:p>
            <a:pPr marL="514350" indent="-514350">
              <a:buFont typeface="+mj-lt"/>
              <a:buAutoNum type="arabicPeriod"/>
            </a:pPr>
            <a:r>
              <a:rPr lang="en-US" dirty="0"/>
              <a:t>Malicious Acts</a:t>
            </a:r>
          </a:p>
          <a:p>
            <a:pPr marL="514350" indent="-514350">
              <a:buFont typeface="+mj-lt"/>
              <a:buAutoNum type="arabicPeriod"/>
            </a:pPr>
            <a:r>
              <a:rPr lang="en-US" dirty="0"/>
              <a:t>Nuclear Risks</a:t>
            </a:r>
          </a:p>
          <a:p>
            <a:pPr marL="514350" indent="-514350">
              <a:buFont typeface="+mj-lt"/>
              <a:buAutoNum type="arabicPeriod"/>
            </a:pPr>
            <a:r>
              <a:rPr lang="en-US" dirty="0"/>
              <a:t>Pollution Hazard</a:t>
            </a:r>
          </a:p>
          <a:p>
            <a:pPr marL="514350" indent="-514350">
              <a:buFont typeface="+mj-lt"/>
              <a:buAutoNum type="arabicPeriod"/>
            </a:pPr>
            <a:r>
              <a:rPr lang="en-US" dirty="0"/>
              <a:t>General Average and Salvage (only vessel salvage is covered)</a:t>
            </a:r>
          </a:p>
          <a:p>
            <a:pPr marL="514350" indent="-514350">
              <a:buFont typeface="+mj-lt"/>
              <a:buAutoNum type="arabicPeriod"/>
            </a:pPr>
            <a:r>
              <a:rPr lang="en-US" dirty="0"/>
              <a:t>Loss/Damage to the cargo.</a:t>
            </a:r>
          </a:p>
          <a:p>
            <a:pPr marL="514350" indent="-514350">
              <a:buFont typeface="+mj-lt"/>
              <a:buAutoNum type="arabicPeriod"/>
            </a:pPr>
            <a:r>
              <a:rPr lang="en-US" dirty="0"/>
              <a:t>Loss/Damage to Jetties, wharfs, ports etc.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0000"/>
                </a:solidFill>
              </a:rPr>
              <a:t>CLAUSES AND COVERS</a:t>
            </a:r>
          </a:p>
        </p:txBody>
      </p:sp>
      <p:sp>
        <p:nvSpPr>
          <p:cNvPr id="3" name="Content Placeholder 2"/>
          <p:cNvSpPr>
            <a:spLocks noGrp="1"/>
          </p:cNvSpPr>
          <p:nvPr>
            <p:ph idx="1"/>
          </p:nvPr>
        </p:nvSpPr>
        <p:spPr/>
        <p:txBody>
          <a:bodyPr>
            <a:normAutofit fontScale="70000" lnSpcReduction="20000"/>
          </a:bodyPr>
          <a:lstStyle/>
          <a:p>
            <a:pPr algn="ctr">
              <a:buNone/>
            </a:pPr>
            <a:r>
              <a:rPr lang="en-US" b="1" u="sng" dirty="0">
                <a:solidFill>
                  <a:srgbClr val="92D050"/>
                </a:solidFill>
              </a:rPr>
              <a:t>INSTITUTE TIMES CLAUSES (HULLS) 1/10/1983</a:t>
            </a:r>
          </a:p>
          <a:p>
            <a:pPr>
              <a:buNone/>
            </a:pPr>
            <a:r>
              <a:rPr lang="en-US" dirty="0"/>
              <a:t>There are 26 Clauses in ITC Hulls 1/10/1983</a:t>
            </a:r>
          </a:p>
          <a:p>
            <a:pPr>
              <a:buNone/>
            </a:pPr>
            <a:r>
              <a:rPr lang="en-US" b="1" i="1" u="sng" dirty="0">
                <a:solidFill>
                  <a:srgbClr val="FFFF00"/>
                </a:solidFill>
              </a:rPr>
              <a:t>GROUP A – Risk Covered and Risk Excluded</a:t>
            </a:r>
          </a:p>
          <a:p>
            <a:pPr>
              <a:buNone/>
            </a:pPr>
            <a:r>
              <a:rPr lang="en-US" dirty="0"/>
              <a:t>Insurance covers losses due to – Perils of the seas, rivers, Fire/Explosion, violent theft by persons outside the vessel, jettison, piracy, breakdown or accidents to nuclear installations, contact with aircraft, EQ, Volcanic eruption, lightning.</a:t>
            </a:r>
          </a:p>
          <a:p>
            <a:pPr>
              <a:buNone/>
            </a:pPr>
            <a:r>
              <a:rPr lang="en-US" dirty="0"/>
              <a:t>It also cover </a:t>
            </a:r>
          </a:p>
          <a:p>
            <a:pPr>
              <a:buNone/>
            </a:pPr>
            <a:r>
              <a:rPr lang="en-US" dirty="0"/>
              <a:t>     Accidents during loading unloading, discharging of cargo, boiler bursts, shaft breakage, latent defect in hull or machinery, negligence of masters, officers or crew, negligence of repairers or charterers, Barratry of master or crew</a:t>
            </a:r>
          </a:p>
          <a:p>
            <a:pPr>
              <a:buNone/>
            </a:pPr>
            <a:r>
              <a:rPr lang="en-US" dirty="0"/>
              <a:t>It does not cover</a:t>
            </a:r>
          </a:p>
          <a:p>
            <a:pPr>
              <a:buNone/>
            </a:pPr>
            <a:r>
              <a:rPr lang="en-US" dirty="0"/>
              <a:t>      War, Strikes, malicious acts, nuclear explosions, willful misconduct, losses due to rats and vermin, ordinary wear and tear, breakdown of machinery due to non insured peril, pollution hazard, new for old, bottom treatment.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ITC Hulls 1/10/1983 (contd.)</a:t>
            </a:r>
          </a:p>
        </p:txBody>
      </p:sp>
      <p:sp>
        <p:nvSpPr>
          <p:cNvPr id="3" name="Content Placeholder 2"/>
          <p:cNvSpPr>
            <a:spLocks noGrp="1"/>
          </p:cNvSpPr>
          <p:nvPr>
            <p:ph idx="1"/>
          </p:nvPr>
        </p:nvSpPr>
        <p:spPr/>
        <p:txBody>
          <a:bodyPr>
            <a:normAutofit fontScale="92500" lnSpcReduction="20000"/>
          </a:bodyPr>
          <a:lstStyle/>
          <a:p>
            <a:pPr>
              <a:buNone/>
            </a:pPr>
            <a:r>
              <a:rPr lang="en-US" b="1" i="1" u="sng" dirty="0">
                <a:solidFill>
                  <a:srgbClr val="FFFF00"/>
                </a:solidFill>
              </a:rPr>
              <a:t>GROUP B – Amount Payable</a:t>
            </a:r>
          </a:p>
          <a:p>
            <a:pPr>
              <a:buNone/>
            </a:pPr>
            <a:r>
              <a:rPr lang="en-US" u="sng" dirty="0">
                <a:solidFill>
                  <a:schemeClr val="accent6">
                    <a:lumMod val="60000"/>
                    <a:lumOff val="40000"/>
                  </a:schemeClr>
                </a:solidFill>
              </a:rPr>
              <a:t>Deductible clause </a:t>
            </a:r>
            <a:r>
              <a:rPr lang="en-US" dirty="0"/>
              <a:t>applies to all kind of losses covered by the policy. It does not apply for ATL and CTL.</a:t>
            </a:r>
          </a:p>
          <a:p>
            <a:pPr algn="just">
              <a:buNone/>
            </a:pPr>
            <a:r>
              <a:rPr lang="en-US" u="sng" dirty="0">
                <a:solidFill>
                  <a:schemeClr val="accent6">
                    <a:lumMod val="60000"/>
                    <a:lumOff val="40000"/>
                  </a:schemeClr>
                </a:solidFill>
              </a:rPr>
              <a:t>Unrepaired Damages</a:t>
            </a:r>
            <a:r>
              <a:rPr lang="en-US" u="sng" dirty="0"/>
              <a:t> – </a:t>
            </a:r>
            <a:r>
              <a:rPr lang="en-US" dirty="0"/>
              <a:t>the measure of indemnity in respect of claims for unrepaired damages shall be reasonable depreciation in market value of the vessel at the time this insurance terminated. U/W are not responsible for unrepaired damages in case of total loss.</a:t>
            </a:r>
          </a:p>
          <a:p>
            <a:pPr algn="ctr">
              <a:buNone/>
            </a:pPr>
            <a:r>
              <a:rPr lang="en-US" u="sng" dirty="0">
                <a:solidFill>
                  <a:schemeClr val="accent6">
                    <a:lumMod val="60000"/>
                    <a:lumOff val="40000"/>
                  </a:schemeClr>
                </a:solidFill>
              </a:rPr>
              <a:t>Constructive Total Loss – </a:t>
            </a:r>
            <a:r>
              <a:rPr lang="en-US" dirty="0"/>
              <a:t>The loss, if exceeds the Insured value shall only be payable under the policy. </a:t>
            </a:r>
            <a:r>
              <a:rPr lang="en-US" dirty="0" err="1"/>
              <a:t>Eg</a:t>
            </a:r>
            <a:r>
              <a:rPr lang="en-US" dirty="0"/>
              <a:t>. Insured abandons the ship to the Insurer.</a:t>
            </a:r>
          </a:p>
          <a:p>
            <a:pPr>
              <a:buNone/>
            </a:pPr>
            <a:r>
              <a:rPr lang="en-US" u="sng" dirty="0">
                <a:solidFill>
                  <a:schemeClr val="accent6">
                    <a:lumMod val="60000"/>
                    <a:lumOff val="40000"/>
                  </a:schemeClr>
                </a:solidFill>
              </a:rPr>
              <a:t>Sue and Labor Clause – </a:t>
            </a:r>
            <a:r>
              <a:rPr lang="en-US" dirty="0"/>
              <a:t>Charges incurred in order to avert or minimize the loss. </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ITC Hulls 1/10/1983 (contd.)</a:t>
            </a:r>
            <a:endParaRPr lang="en-US" dirty="0"/>
          </a:p>
        </p:txBody>
      </p:sp>
      <p:sp>
        <p:nvSpPr>
          <p:cNvPr id="3" name="Content Placeholder 2"/>
          <p:cNvSpPr>
            <a:spLocks noGrp="1"/>
          </p:cNvSpPr>
          <p:nvPr>
            <p:ph idx="1"/>
          </p:nvPr>
        </p:nvSpPr>
        <p:spPr/>
        <p:txBody>
          <a:bodyPr>
            <a:normAutofit/>
          </a:bodyPr>
          <a:lstStyle/>
          <a:p>
            <a:r>
              <a:rPr lang="en-US" b="1" i="1" u="sng" dirty="0">
                <a:solidFill>
                  <a:srgbClr val="FFFF00"/>
                </a:solidFill>
              </a:rPr>
              <a:t>GROUP C </a:t>
            </a:r>
          </a:p>
          <a:p>
            <a:r>
              <a:rPr lang="en-US" dirty="0">
                <a:solidFill>
                  <a:srgbClr val="FFC000"/>
                </a:solidFill>
              </a:rPr>
              <a:t>Collision Liability </a:t>
            </a:r>
            <a:r>
              <a:rPr lang="en-US" dirty="0"/>
              <a:t>– 3/4ths Liability in case of collisions is payable under the clause following loss/damage to any other vessel.</a:t>
            </a:r>
          </a:p>
          <a:p>
            <a:pPr>
              <a:buNone/>
            </a:pPr>
            <a:r>
              <a:rPr lang="en-US" i="1" u="sng" dirty="0"/>
              <a:t>No liability for Removal of wrecks, cargo, loss of life, personal injuries, pollution following a collision. </a:t>
            </a:r>
          </a:p>
          <a:p>
            <a:r>
              <a:rPr lang="en-US" dirty="0">
                <a:solidFill>
                  <a:srgbClr val="FFC000"/>
                </a:solidFill>
              </a:rPr>
              <a:t>Sistership</a:t>
            </a:r>
            <a:r>
              <a:rPr lang="en-US" dirty="0"/>
              <a:t> – If 2 vessels of same owner collide the ship-owner cannot claim from himself. The clause says that in such cases the vessels will be deemed of separate ownership.</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ITC Hulls 1/10/1983 (contd.)</a:t>
            </a:r>
            <a:endParaRPr lang="en-US" dirty="0"/>
          </a:p>
        </p:txBody>
      </p:sp>
      <p:sp>
        <p:nvSpPr>
          <p:cNvPr id="3" name="Content Placeholder 2"/>
          <p:cNvSpPr>
            <a:spLocks noGrp="1"/>
          </p:cNvSpPr>
          <p:nvPr>
            <p:ph idx="1"/>
          </p:nvPr>
        </p:nvSpPr>
        <p:spPr/>
        <p:txBody>
          <a:bodyPr>
            <a:normAutofit/>
          </a:bodyPr>
          <a:lstStyle/>
          <a:p>
            <a:r>
              <a:rPr lang="en-US" b="1" i="1" u="sng" dirty="0">
                <a:solidFill>
                  <a:srgbClr val="FFFF00"/>
                </a:solidFill>
              </a:rPr>
              <a:t>GROUP D – </a:t>
            </a:r>
            <a:r>
              <a:rPr lang="en-US" dirty="0"/>
              <a:t>Deals with claims procedures.</a:t>
            </a:r>
          </a:p>
          <a:p>
            <a:r>
              <a:rPr lang="en-US" b="1" i="1" u="sng" dirty="0">
                <a:solidFill>
                  <a:srgbClr val="FFFF00"/>
                </a:solidFill>
              </a:rPr>
              <a:t>GROUP E – Warranties</a:t>
            </a:r>
          </a:p>
          <a:p>
            <a:pPr>
              <a:buNone/>
            </a:pPr>
            <a:r>
              <a:rPr lang="en-US" dirty="0"/>
              <a:t>    </a:t>
            </a:r>
            <a:r>
              <a:rPr lang="en-US" dirty="0">
                <a:solidFill>
                  <a:srgbClr val="FFC000"/>
                </a:solidFill>
              </a:rPr>
              <a:t>Navigation</a:t>
            </a:r>
            <a:r>
              <a:rPr lang="en-US" dirty="0"/>
              <a:t> – warranted that navigation, trial trips is not without pilots, towage to the nearest port when in need of assistance.</a:t>
            </a:r>
          </a:p>
          <a:p>
            <a:pPr>
              <a:buNone/>
            </a:pPr>
            <a:r>
              <a:rPr lang="en-US" dirty="0"/>
              <a:t>    </a:t>
            </a:r>
            <a:r>
              <a:rPr lang="en-US" dirty="0">
                <a:solidFill>
                  <a:srgbClr val="FFC000"/>
                </a:solidFill>
              </a:rPr>
              <a:t>Breach of Warranty- </a:t>
            </a:r>
            <a:r>
              <a:rPr lang="en-US" dirty="0"/>
              <a:t>For example if a coastal vessel restricted to ply in the west coast cannot breach the demarcation point of </a:t>
            </a:r>
            <a:r>
              <a:rPr lang="en-US" dirty="0" err="1"/>
              <a:t>Tuticorin</a:t>
            </a:r>
            <a:r>
              <a:rPr lang="en-US" dirty="0"/>
              <a:t> and ply in the east coast, without any prior intimation.</a:t>
            </a:r>
          </a:p>
          <a:p>
            <a:pPr>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ITC Hulls 1/10/1983 (contd.)</a:t>
            </a:r>
            <a:endParaRPr lang="en-US" dirty="0"/>
          </a:p>
        </p:txBody>
      </p:sp>
      <p:sp>
        <p:nvSpPr>
          <p:cNvPr id="3" name="Content Placeholder 2"/>
          <p:cNvSpPr>
            <a:spLocks noGrp="1"/>
          </p:cNvSpPr>
          <p:nvPr>
            <p:ph idx="1"/>
          </p:nvPr>
        </p:nvSpPr>
        <p:spPr/>
        <p:txBody>
          <a:bodyPr>
            <a:normAutofit/>
          </a:bodyPr>
          <a:lstStyle/>
          <a:p>
            <a:r>
              <a:rPr lang="en-US" dirty="0">
                <a:solidFill>
                  <a:srgbClr val="FFC000"/>
                </a:solidFill>
              </a:rPr>
              <a:t>Disbursement Warranty – </a:t>
            </a:r>
            <a:r>
              <a:rPr lang="en-US" dirty="0"/>
              <a:t>The rate of premium payable on full conditions is too high instead of what he would pay on limited conditions like Total Loss Only. So the Insured can insure his vessel for lesser Sum Insured on full conditions and major Sum Insured for TLO, thereby obtaining complete Insurance.</a:t>
            </a:r>
          </a:p>
          <a:p>
            <a:r>
              <a:rPr lang="en-US" dirty="0"/>
              <a:t>However, according to Joint Hull Committee the disbursement sum insured cannot exceed 25% of the H&amp;M Sum insured, thereby preventing the owners of the vessel to take undue advantage of the above warranty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Ship-Owners Interest</a:t>
            </a:r>
          </a:p>
        </p:txBody>
      </p:sp>
      <p:sp>
        <p:nvSpPr>
          <p:cNvPr id="3" name="Content Placeholder 2"/>
          <p:cNvSpPr>
            <a:spLocks noGrp="1"/>
          </p:cNvSpPr>
          <p:nvPr>
            <p:ph idx="1"/>
          </p:nvPr>
        </p:nvSpPr>
        <p:spPr/>
        <p:txBody>
          <a:bodyPr>
            <a:normAutofit/>
          </a:bodyPr>
          <a:lstStyle/>
          <a:p>
            <a:r>
              <a:rPr lang="en-US" dirty="0"/>
              <a:t>Hull and Machinery</a:t>
            </a:r>
          </a:p>
          <a:p>
            <a:r>
              <a:rPr lang="en-US" dirty="0"/>
              <a:t>Freight – Ordinary </a:t>
            </a:r>
            <a:r>
              <a:rPr lang="en-US" sz="2800" dirty="0"/>
              <a:t>(</a:t>
            </a:r>
            <a:r>
              <a:rPr lang="en-US" sz="2800" dirty="0">
                <a:solidFill>
                  <a:srgbClr val="FF0000"/>
                </a:solidFill>
              </a:rPr>
              <a:t>Frt. Payable by cargo owner</a:t>
            </a:r>
            <a:r>
              <a:rPr lang="en-US" sz="2800" dirty="0"/>
              <a:t>)</a:t>
            </a:r>
          </a:p>
          <a:p>
            <a:pPr>
              <a:buNone/>
            </a:pPr>
            <a:r>
              <a:rPr lang="en-US" dirty="0"/>
              <a:t>                    Chartered </a:t>
            </a:r>
            <a:r>
              <a:rPr lang="en-US" sz="2800" dirty="0"/>
              <a:t>(</a:t>
            </a:r>
            <a:r>
              <a:rPr lang="en-US" sz="2800" dirty="0">
                <a:solidFill>
                  <a:srgbClr val="FF0000"/>
                </a:solidFill>
              </a:rPr>
              <a:t>Frt. Payable by charterer</a:t>
            </a:r>
            <a:r>
              <a:rPr lang="en-US" sz="2800" dirty="0"/>
              <a:t>)</a:t>
            </a:r>
          </a:p>
          <a:p>
            <a:pPr>
              <a:buNone/>
            </a:pPr>
            <a:r>
              <a:rPr lang="en-US" dirty="0"/>
              <a:t>                    </a:t>
            </a:r>
            <a:endParaRPr lang="en-US"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ITC Hulls 1/10/1983 (contd.)</a:t>
            </a:r>
            <a:endParaRPr lang="en-US" dirty="0"/>
          </a:p>
        </p:txBody>
      </p:sp>
      <p:sp>
        <p:nvSpPr>
          <p:cNvPr id="3" name="Content Placeholder 2"/>
          <p:cNvSpPr>
            <a:spLocks noGrp="1"/>
          </p:cNvSpPr>
          <p:nvPr>
            <p:ph idx="1"/>
          </p:nvPr>
        </p:nvSpPr>
        <p:spPr/>
        <p:txBody>
          <a:bodyPr>
            <a:normAutofit lnSpcReduction="10000"/>
          </a:bodyPr>
          <a:lstStyle/>
          <a:p>
            <a:r>
              <a:rPr lang="en-US" b="1" i="1" dirty="0">
                <a:solidFill>
                  <a:srgbClr val="FFFF00"/>
                </a:solidFill>
              </a:rPr>
              <a:t>GROUP F</a:t>
            </a:r>
          </a:p>
          <a:p>
            <a:pPr>
              <a:buNone/>
            </a:pPr>
            <a:r>
              <a:rPr lang="en-US" dirty="0">
                <a:solidFill>
                  <a:srgbClr val="FFFF00"/>
                </a:solidFill>
              </a:rPr>
              <a:t>Continuation</a:t>
            </a:r>
            <a:r>
              <a:rPr lang="en-US" dirty="0"/>
              <a:t> – H&amp;M insurance terminates at a predetermined time and date irrespective whether the vessel is at port, high seas. So renewal of the insurance becomes difficult. Under the above clause the Insured has the option to continue insurance until the vessel arrives at her destination. Prior notice is mandatory.</a:t>
            </a:r>
          </a:p>
          <a:p>
            <a:pPr>
              <a:buNone/>
            </a:pPr>
            <a:r>
              <a:rPr lang="en-US" dirty="0">
                <a:solidFill>
                  <a:srgbClr val="FFFF00"/>
                </a:solidFill>
              </a:rPr>
              <a:t>Termination </a:t>
            </a:r>
            <a:r>
              <a:rPr lang="en-US" dirty="0"/>
              <a:t>- Insurance terminates if Change of classification society takes place, withdrawal or expiry of class, ownership of flag. However, it continues if such changes occur following a casualty due to an insured peril.</a:t>
            </a:r>
            <a:endParaRPr lang="en-US" dirty="0">
              <a:solidFill>
                <a:srgbClr val="FFFF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rPr>
              <a:t>Ship Repairers Liability</a:t>
            </a:r>
          </a:p>
        </p:txBody>
      </p:sp>
      <p:sp>
        <p:nvSpPr>
          <p:cNvPr id="3" name="Content Placeholder 2"/>
          <p:cNvSpPr>
            <a:spLocks noGrp="1"/>
          </p:cNvSpPr>
          <p:nvPr>
            <p:ph idx="1"/>
          </p:nvPr>
        </p:nvSpPr>
        <p:spPr/>
        <p:txBody>
          <a:bodyPr/>
          <a:lstStyle/>
          <a:p>
            <a:r>
              <a:rPr lang="en-US" dirty="0"/>
              <a:t>SRL protects the repairer from legal liability arising out of contracts, whilst carrying repairs.</a:t>
            </a:r>
          </a:p>
          <a:p>
            <a:r>
              <a:rPr lang="en-US" dirty="0"/>
              <a:t>Covers Loss to the vessel, loss to the cargo discharged from the vessel, loss to machinery and equipment, liability of repairers towards removal of wreck.</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C000"/>
                </a:solidFill>
              </a:rPr>
              <a:t>SRL Exclusions</a:t>
            </a:r>
          </a:p>
        </p:txBody>
      </p:sp>
      <p:sp>
        <p:nvSpPr>
          <p:cNvPr id="3" name="Content Placeholder 2"/>
          <p:cNvSpPr>
            <a:spLocks noGrp="1"/>
          </p:cNvSpPr>
          <p:nvPr>
            <p:ph idx="1"/>
          </p:nvPr>
        </p:nvSpPr>
        <p:spPr/>
        <p:txBody>
          <a:bodyPr/>
          <a:lstStyle/>
          <a:p>
            <a:r>
              <a:rPr lang="en-US" dirty="0"/>
              <a:t>Death and Bodily injury</a:t>
            </a:r>
          </a:p>
          <a:p>
            <a:r>
              <a:rPr lang="en-US" dirty="0"/>
              <a:t>Property of the insured</a:t>
            </a:r>
          </a:p>
          <a:p>
            <a:r>
              <a:rPr lang="en-US" dirty="0"/>
              <a:t>Any property other than covered</a:t>
            </a:r>
          </a:p>
          <a:p>
            <a:r>
              <a:rPr lang="en-US" dirty="0"/>
              <a:t>War, strikes, lock out</a:t>
            </a:r>
          </a:p>
          <a:p>
            <a:r>
              <a:rPr lang="en-US" dirty="0"/>
              <a:t>Faulty design</a:t>
            </a:r>
          </a:p>
          <a:p>
            <a:r>
              <a:rPr lang="en-US" dirty="0"/>
              <a:t>Losses arising out of previously engaged vessel carrying explosives/flammable liquids etc.</a:t>
            </a:r>
          </a:p>
          <a:p>
            <a:endParaRPr lang="en-US" dirty="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rPr>
              <a:t>Charterers Liability Insurance</a:t>
            </a:r>
          </a:p>
        </p:txBody>
      </p:sp>
      <p:sp>
        <p:nvSpPr>
          <p:cNvPr id="3" name="Content Placeholder 2"/>
          <p:cNvSpPr>
            <a:spLocks noGrp="1"/>
          </p:cNvSpPr>
          <p:nvPr>
            <p:ph idx="1"/>
          </p:nvPr>
        </p:nvSpPr>
        <p:spPr/>
        <p:txBody>
          <a:bodyPr/>
          <a:lstStyle/>
          <a:p>
            <a:r>
              <a:rPr lang="en-US" dirty="0"/>
              <a:t>Contractual and Legal Liabilities of the charterer</a:t>
            </a:r>
          </a:p>
          <a:p>
            <a:r>
              <a:rPr lang="en-US" dirty="0"/>
              <a:t>Covers –</a:t>
            </a:r>
          </a:p>
          <a:p>
            <a:pPr lvl="1"/>
            <a:r>
              <a:rPr lang="en-US" dirty="0"/>
              <a:t>Damage to vessel, death and personal injury</a:t>
            </a:r>
          </a:p>
          <a:p>
            <a:pPr lvl="1"/>
            <a:r>
              <a:rPr lang="en-US" dirty="0"/>
              <a:t>Third party Property Damage</a:t>
            </a:r>
          </a:p>
          <a:p>
            <a:pPr lvl="1"/>
            <a:r>
              <a:rPr lang="en-US" dirty="0"/>
              <a:t>Damage to cargo</a:t>
            </a:r>
          </a:p>
          <a:p>
            <a:pPr lvl="1"/>
            <a:r>
              <a:rPr lang="en-US" dirty="0"/>
              <a:t>Collision, wreck removal, Pollution</a:t>
            </a:r>
          </a:p>
          <a:p>
            <a:pPr lvl="1"/>
            <a:r>
              <a:rPr lang="en-US" dirty="0"/>
              <a:t>GA, Sue and Labor Costs, Fines etc.</a:t>
            </a:r>
          </a:p>
          <a:p>
            <a:pPr lvl="1"/>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C000"/>
                </a:solidFill>
              </a:rPr>
              <a:t>CRL Continued</a:t>
            </a:r>
          </a:p>
        </p:txBody>
      </p:sp>
      <p:sp>
        <p:nvSpPr>
          <p:cNvPr id="3" name="Content Placeholder 2"/>
          <p:cNvSpPr>
            <a:spLocks noGrp="1"/>
          </p:cNvSpPr>
          <p:nvPr>
            <p:ph idx="1"/>
          </p:nvPr>
        </p:nvSpPr>
        <p:spPr/>
        <p:txBody>
          <a:bodyPr/>
          <a:lstStyle/>
          <a:p>
            <a:r>
              <a:rPr lang="en-US" dirty="0"/>
              <a:t>Liability towards Cargo may arise due to</a:t>
            </a:r>
          </a:p>
          <a:p>
            <a:pPr lvl="1"/>
            <a:r>
              <a:rPr lang="en-US" dirty="0"/>
              <a:t>Bad Stowage, Stevedores handling, shortages, </a:t>
            </a:r>
          </a:p>
          <a:p>
            <a:pPr lvl="1"/>
            <a:r>
              <a:rPr lang="en-US" dirty="0"/>
              <a:t>Non delivery or delivery at wrong port.</a:t>
            </a:r>
          </a:p>
          <a:p>
            <a:pPr lvl="1">
              <a:buNone/>
            </a:pPr>
            <a:endParaRPr lang="en-US" dirty="0"/>
          </a:p>
          <a:p>
            <a:pPr lvl="1">
              <a:buNone/>
            </a:pPr>
            <a:r>
              <a:rPr lang="en-US" sz="3200" dirty="0"/>
              <a:t>Liability towards damages to the vessel</a:t>
            </a:r>
          </a:p>
          <a:p>
            <a:pPr lvl="1"/>
            <a:r>
              <a:rPr lang="en-US" sz="3200" dirty="0"/>
              <a:t>	</a:t>
            </a:r>
            <a:r>
              <a:rPr lang="en-US" dirty="0"/>
              <a:t>Stevedore damages, Unsafe port/birth</a:t>
            </a:r>
          </a:p>
          <a:p>
            <a:pPr lvl="1"/>
            <a:r>
              <a:rPr lang="en-US" dirty="0"/>
              <a:t>	damage to vessel due to defective fuel/oil</a:t>
            </a:r>
          </a:p>
          <a:p>
            <a:pPr lvl="1"/>
            <a:endParaRPr lang="en-US" dirty="0"/>
          </a:p>
          <a:p>
            <a:pPr lvl="1"/>
            <a:endParaRPr lang="en-US" dirty="0"/>
          </a:p>
          <a:p>
            <a:pPr lvl="1">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solidFill>
                  <a:srgbClr val="FFC000"/>
                </a:solidFill>
              </a:rPr>
              <a:t>PORT PACKAGE POLICY</a:t>
            </a:r>
          </a:p>
        </p:txBody>
      </p:sp>
      <p:sp>
        <p:nvSpPr>
          <p:cNvPr id="3" name="Content Placeholder 2"/>
          <p:cNvSpPr>
            <a:spLocks noGrp="1"/>
          </p:cNvSpPr>
          <p:nvPr>
            <p:ph idx="1"/>
          </p:nvPr>
        </p:nvSpPr>
        <p:spPr/>
        <p:txBody>
          <a:bodyPr>
            <a:normAutofit fontScale="92500" lnSpcReduction="20000"/>
          </a:bodyPr>
          <a:lstStyle/>
          <a:p>
            <a:r>
              <a:rPr lang="en-US" dirty="0"/>
              <a:t>The sea-port provides the following services –</a:t>
            </a:r>
          </a:p>
          <a:p>
            <a:pPr>
              <a:buNone/>
            </a:pPr>
            <a:r>
              <a:rPr lang="en-US" dirty="0"/>
              <a:t>Marine Terminal Operator</a:t>
            </a:r>
          </a:p>
          <a:p>
            <a:pPr>
              <a:buNone/>
            </a:pPr>
            <a:r>
              <a:rPr lang="en-US" dirty="0"/>
              <a:t>Stevedore</a:t>
            </a:r>
          </a:p>
          <a:p>
            <a:pPr>
              <a:buNone/>
            </a:pPr>
            <a:r>
              <a:rPr lang="en-US" dirty="0"/>
              <a:t>Freight Forwarder</a:t>
            </a:r>
          </a:p>
          <a:p>
            <a:pPr>
              <a:buNone/>
            </a:pPr>
            <a:r>
              <a:rPr lang="en-US" dirty="0"/>
              <a:t>Warehousing</a:t>
            </a:r>
          </a:p>
          <a:p>
            <a:pPr>
              <a:buNone/>
            </a:pPr>
            <a:r>
              <a:rPr lang="en-US" dirty="0"/>
              <a:t>Dredging</a:t>
            </a:r>
          </a:p>
          <a:p>
            <a:pPr>
              <a:buNone/>
            </a:pPr>
            <a:r>
              <a:rPr lang="en-US" dirty="0"/>
              <a:t>Salvage/wreck removal</a:t>
            </a:r>
          </a:p>
          <a:p>
            <a:pPr>
              <a:buNone/>
            </a:pPr>
            <a:r>
              <a:rPr lang="en-US" dirty="0"/>
              <a:t>Tugs, </a:t>
            </a:r>
          </a:p>
          <a:p>
            <a:pPr>
              <a:buNone/>
            </a:pPr>
            <a:r>
              <a:rPr lang="en-US" dirty="0"/>
              <a:t>Bunkering</a:t>
            </a:r>
          </a:p>
          <a:p>
            <a:pPr>
              <a:buNone/>
            </a:pPr>
            <a:r>
              <a:rPr lang="en-US" dirty="0"/>
              <a:t>Waste Disposal</a:t>
            </a:r>
          </a:p>
          <a:p>
            <a:pPr>
              <a:buNone/>
            </a:pPr>
            <a:r>
              <a:rPr lang="en-US" dirty="0"/>
              <a:t>And many more…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rPr>
              <a:t>Contd.</a:t>
            </a:r>
          </a:p>
        </p:txBody>
      </p:sp>
      <p:sp>
        <p:nvSpPr>
          <p:cNvPr id="3" name="Content Placeholder 2"/>
          <p:cNvSpPr>
            <a:spLocks noGrp="1"/>
          </p:cNvSpPr>
          <p:nvPr>
            <p:ph idx="1"/>
          </p:nvPr>
        </p:nvSpPr>
        <p:spPr/>
        <p:txBody>
          <a:bodyPr>
            <a:normAutofit/>
          </a:bodyPr>
          <a:lstStyle/>
          <a:p>
            <a:r>
              <a:rPr lang="en-US" dirty="0"/>
              <a:t>A seaport would be exposed to many perils like</a:t>
            </a:r>
          </a:p>
          <a:p>
            <a:pPr>
              <a:buNone/>
            </a:pPr>
            <a:r>
              <a:rPr lang="en-US" dirty="0">
                <a:solidFill>
                  <a:srgbClr val="FFFF00"/>
                </a:solidFill>
              </a:rPr>
              <a:t>Loss damage to civil structures due to EQ.</a:t>
            </a:r>
          </a:p>
          <a:p>
            <a:pPr>
              <a:buNone/>
            </a:pPr>
            <a:r>
              <a:rPr lang="en-US" dirty="0">
                <a:solidFill>
                  <a:srgbClr val="FFFF00"/>
                </a:solidFill>
              </a:rPr>
              <a:t>Loss to Cargo handling equipments</a:t>
            </a:r>
          </a:p>
          <a:p>
            <a:pPr>
              <a:buNone/>
            </a:pPr>
            <a:r>
              <a:rPr lang="en-US" dirty="0">
                <a:solidFill>
                  <a:srgbClr val="FFFF00"/>
                </a:solidFill>
              </a:rPr>
              <a:t>Impact damage to berths</a:t>
            </a:r>
          </a:p>
          <a:p>
            <a:pPr>
              <a:buNone/>
            </a:pPr>
            <a:r>
              <a:rPr lang="en-US" dirty="0">
                <a:solidFill>
                  <a:srgbClr val="FFFF00"/>
                </a:solidFill>
              </a:rPr>
              <a:t>TPL</a:t>
            </a:r>
          </a:p>
          <a:p>
            <a:pPr>
              <a:buNone/>
            </a:pPr>
            <a:r>
              <a:rPr lang="en-US" dirty="0">
                <a:solidFill>
                  <a:srgbClr val="FFFF00"/>
                </a:solidFill>
              </a:rPr>
              <a:t>Wreck Removal</a:t>
            </a:r>
          </a:p>
          <a:p>
            <a:pPr>
              <a:buNone/>
            </a:pPr>
            <a:r>
              <a:rPr lang="en-US" dirty="0">
                <a:solidFill>
                  <a:srgbClr val="FFFF00"/>
                </a:solidFill>
              </a:rPr>
              <a:t>Costs of Pollution</a:t>
            </a:r>
          </a:p>
          <a:p>
            <a:pPr>
              <a:buNone/>
            </a:pP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rPr>
              <a:t>Contd.</a:t>
            </a:r>
          </a:p>
        </p:txBody>
      </p:sp>
      <p:sp>
        <p:nvSpPr>
          <p:cNvPr id="3" name="Content Placeholder 2"/>
          <p:cNvSpPr>
            <a:spLocks noGrp="1"/>
          </p:cNvSpPr>
          <p:nvPr>
            <p:ph idx="1"/>
          </p:nvPr>
        </p:nvSpPr>
        <p:spPr/>
        <p:txBody>
          <a:bodyPr>
            <a:normAutofit fontScale="92500"/>
          </a:bodyPr>
          <a:lstStyle/>
          <a:p>
            <a:r>
              <a:rPr lang="en-US" dirty="0"/>
              <a:t>The Port Package Policy would cover the following:-</a:t>
            </a:r>
          </a:p>
          <a:p>
            <a:pPr>
              <a:buNone/>
            </a:pPr>
            <a:r>
              <a:rPr lang="en-US" sz="2800" dirty="0"/>
              <a:t>Section 1- Property Damage</a:t>
            </a:r>
          </a:p>
          <a:p>
            <a:pPr>
              <a:buNone/>
            </a:pPr>
            <a:r>
              <a:rPr lang="en-US" sz="2400" dirty="0">
                <a:solidFill>
                  <a:srgbClr val="FFFF00"/>
                </a:solidFill>
              </a:rPr>
              <a:t>Real Property, Handling equipment</a:t>
            </a:r>
          </a:p>
          <a:p>
            <a:pPr>
              <a:buNone/>
            </a:pPr>
            <a:r>
              <a:rPr lang="en-US" sz="2800" dirty="0"/>
              <a:t>Section 2. – Business Interruption</a:t>
            </a:r>
          </a:p>
          <a:p>
            <a:pPr>
              <a:buNone/>
            </a:pPr>
            <a:r>
              <a:rPr lang="en-US" sz="2400" dirty="0">
                <a:solidFill>
                  <a:srgbClr val="FFFF00"/>
                </a:solidFill>
              </a:rPr>
              <a:t>Business Interruption, Port Blockage</a:t>
            </a:r>
          </a:p>
          <a:p>
            <a:pPr>
              <a:buNone/>
            </a:pPr>
            <a:r>
              <a:rPr lang="en-US" sz="2800" dirty="0"/>
              <a:t>Section 3. – Customer Liabilities and TPL</a:t>
            </a:r>
          </a:p>
          <a:p>
            <a:pPr>
              <a:buNone/>
            </a:pPr>
            <a:r>
              <a:rPr lang="en-US" sz="2400" dirty="0">
                <a:solidFill>
                  <a:srgbClr val="FFFF00"/>
                </a:solidFill>
              </a:rPr>
              <a:t>Customer Liability, TPL, Removal of wreck, Fines and Duties</a:t>
            </a:r>
          </a:p>
          <a:p>
            <a:pPr lvl="1">
              <a:buNone/>
            </a:pPr>
            <a:endParaRPr lang="en-US" dirty="0">
              <a:solidFill>
                <a:srgbClr val="FFFF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rPr>
              <a:t>SINGLE BUOY MOORING POLICY</a:t>
            </a:r>
          </a:p>
        </p:txBody>
      </p:sp>
      <p:pic>
        <p:nvPicPr>
          <p:cNvPr id="4" name="Content Placeholder 3" descr="R.jpg"/>
          <p:cNvPicPr>
            <a:picLocks noGrp="1" noChangeAspect="1"/>
          </p:cNvPicPr>
          <p:nvPr>
            <p:ph idx="1"/>
          </p:nvPr>
        </p:nvPicPr>
        <p:blipFill>
          <a:blip r:embed="rId2" cstate="print"/>
          <a:stretch>
            <a:fillRect/>
          </a:stretch>
        </p:blipFill>
        <p:spPr>
          <a:xfrm>
            <a:off x="1147207" y="2052638"/>
            <a:ext cx="6071711" cy="4195762"/>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92D050"/>
                </a:solidFill>
              </a:rPr>
              <a:t>Marine Insurance Associations and Standards.</a:t>
            </a:r>
          </a:p>
        </p:txBody>
      </p:sp>
      <p:sp>
        <p:nvSpPr>
          <p:cNvPr id="3" name="Content Placeholder 2"/>
          <p:cNvSpPr>
            <a:spLocks noGrp="1"/>
          </p:cNvSpPr>
          <p:nvPr>
            <p:ph idx="1"/>
          </p:nvPr>
        </p:nvSpPr>
        <p:spPr/>
        <p:txBody>
          <a:bodyPr>
            <a:normAutofit lnSpcReduction="10000"/>
          </a:bodyPr>
          <a:lstStyle/>
          <a:p>
            <a:r>
              <a:rPr lang="en-US" dirty="0">
                <a:solidFill>
                  <a:srgbClr val="FFFF00"/>
                </a:solidFill>
              </a:rPr>
              <a:t>IUA (International U/W Association of London) </a:t>
            </a:r>
            <a:r>
              <a:rPr lang="en-US" dirty="0"/>
              <a:t>– </a:t>
            </a:r>
            <a:r>
              <a:rPr lang="en-US" sz="2400" dirty="0"/>
              <a:t>It Promotes and enhances business environment for international insurance and reinsurance.</a:t>
            </a:r>
          </a:p>
          <a:p>
            <a:r>
              <a:rPr lang="en-US" sz="2800" dirty="0">
                <a:solidFill>
                  <a:srgbClr val="FFFF00"/>
                </a:solidFill>
              </a:rPr>
              <a:t>JOINT HULL COMMITTEE (JHC)</a:t>
            </a:r>
          </a:p>
          <a:p>
            <a:pPr>
              <a:buNone/>
            </a:pPr>
            <a:r>
              <a:rPr lang="en-US" sz="2400" dirty="0"/>
              <a:t>    - Protects Interest of Marine Hull Underwriters in the London Market</a:t>
            </a:r>
          </a:p>
          <a:p>
            <a:r>
              <a:rPr lang="en-US" sz="2800" dirty="0">
                <a:solidFill>
                  <a:srgbClr val="FFFF00"/>
                </a:solidFill>
              </a:rPr>
              <a:t>JOINT WAR COMMITTEE (JWC)</a:t>
            </a:r>
          </a:p>
          <a:p>
            <a:pPr>
              <a:buNone/>
            </a:pPr>
            <a:r>
              <a:rPr lang="en-US" sz="2400" dirty="0"/>
              <a:t>     - Protects Interest of Marine Hull War Underwriters in the London Market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 …</a:t>
            </a:r>
          </a:p>
        </p:txBody>
      </p:sp>
      <p:sp>
        <p:nvSpPr>
          <p:cNvPr id="3" name="Content Placeholder 2"/>
          <p:cNvSpPr>
            <a:spLocks noGrp="1"/>
          </p:cNvSpPr>
          <p:nvPr>
            <p:ph idx="1"/>
          </p:nvPr>
        </p:nvSpPr>
        <p:spPr/>
        <p:txBody>
          <a:bodyPr>
            <a:normAutofit lnSpcReduction="10000"/>
          </a:bodyPr>
          <a:lstStyle/>
          <a:p>
            <a:r>
              <a:rPr lang="en-US" sz="3600" b="1" dirty="0">
                <a:solidFill>
                  <a:srgbClr val="FF0000"/>
                </a:solidFill>
              </a:rPr>
              <a:t>Liabilities</a:t>
            </a:r>
          </a:p>
          <a:p>
            <a:pPr marL="514350" indent="-514350">
              <a:buFont typeface="+mj-lt"/>
              <a:buAutoNum type="arabicPeriod"/>
            </a:pPr>
            <a:r>
              <a:rPr lang="en-US" sz="2800" b="1" dirty="0"/>
              <a:t>Carrier’s Liability to cargo owners</a:t>
            </a:r>
          </a:p>
          <a:p>
            <a:pPr marL="514350" indent="-514350">
              <a:buFont typeface="+mj-lt"/>
              <a:buAutoNum type="arabicPeriod"/>
            </a:pPr>
            <a:r>
              <a:rPr lang="en-US" sz="2800" b="1" dirty="0"/>
              <a:t>Collision Liability</a:t>
            </a:r>
          </a:p>
          <a:p>
            <a:pPr marL="514350" indent="-514350">
              <a:buFont typeface="+mj-lt"/>
              <a:buAutoNum type="arabicPeriod"/>
            </a:pPr>
            <a:r>
              <a:rPr lang="en-US" sz="2800" b="1" dirty="0"/>
              <a:t>Removal of Wreck</a:t>
            </a:r>
          </a:p>
          <a:p>
            <a:pPr marL="514350" indent="-514350"/>
            <a:r>
              <a:rPr lang="en-US" b="1" dirty="0">
                <a:solidFill>
                  <a:srgbClr val="FF0000"/>
                </a:solidFill>
              </a:rPr>
              <a:t>Subsidiary Interests</a:t>
            </a:r>
          </a:p>
          <a:p>
            <a:pPr marL="514350" indent="-514350">
              <a:buFont typeface="+mj-lt"/>
              <a:buAutoNum type="arabicPeriod"/>
            </a:pPr>
            <a:r>
              <a:rPr lang="en-US" sz="2800" b="1" dirty="0"/>
              <a:t>Disbursements – fitting out on the vessel, stores etc.</a:t>
            </a:r>
          </a:p>
          <a:p>
            <a:pPr marL="514350" indent="-514350">
              <a:buFont typeface="+mj-lt"/>
              <a:buAutoNum type="arabicPeriod"/>
            </a:pPr>
            <a:r>
              <a:rPr lang="en-US" sz="2800" b="1" dirty="0"/>
              <a:t>Loss of Hire or Earnings</a:t>
            </a:r>
            <a:endParaRPr lang="en-US"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92D050"/>
                </a:solidFill>
              </a:rPr>
              <a:t>Marine Insurance Associations and Standards.</a:t>
            </a:r>
            <a:endParaRPr lang="en-US" dirty="0"/>
          </a:p>
        </p:txBody>
      </p:sp>
      <p:sp>
        <p:nvSpPr>
          <p:cNvPr id="3" name="Content Placeholder 2"/>
          <p:cNvSpPr>
            <a:spLocks noGrp="1"/>
          </p:cNvSpPr>
          <p:nvPr>
            <p:ph idx="1"/>
          </p:nvPr>
        </p:nvSpPr>
        <p:spPr/>
        <p:txBody>
          <a:bodyPr>
            <a:normAutofit fontScale="92500" lnSpcReduction="20000"/>
          </a:bodyPr>
          <a:lstStyle/>
          <a:p>
            <a:r>
              <a:rPr lang="en-US" dirty="0">
                <a:solidFill>
                  <a:srgbClr val="FFFF00"/>
                </a:solidFill>
              </a:rPr>
              <a:t>IUMI (International Union of Marine Insurance)- </a:t>
            </a:r>
            <a:r>
              <a:rPr lang="en-US" sz="2400" dirty="0"/>
              <a:t>maintains an international platform for views and ideas relating to Hull underwriting. Shipping industry, Surveyors and International Law Officers get all the views.</a:t>
            </a:r>
          </a:p>
          <a:p>
            <a:r>
              <a:rPr lang="en-US" dirty="0">
                <a:solidFill>
                  <a:srgbClr val="FFFF00"/>
                </a:solidFill>
              </a:rPr>
              <a:t>IMB (International Maritime Bureau) – </a:t>
            </a:r>
            <a:r>
              <a:rPr lang="en-US" sz="2400" dirty="0"/>
              <a:t>the reason for its formation is to protect integrity of international trade and watch out for frauds and malpractices.</a:t>
            </a:r>
          </a:p>
          <a:p>
            <a:r>
              <a:rPr lang="en-US" dirty="0">
                <a:solidFill>
                  <a:srgbClr val="FFFF00"/>
                </a:solidFill>
              </a:rPr>
              <a:t>ISM Code - </a:t>
            </a:r>
            <a:r>
              <a:rPr lang="en-US" sz="2400" dirty="0"/>
              <a:t>the purpose of ISM Code is to ensure safety at sea, prevent human injury or loss of life, avoid damage to environment and to the ship.</a:t>
            </a:r>
            <a:endParaRPr lang="en-US" sz="2400" dirty="0">
              <a:solidFill>
                <a:srgbClr val="FFFF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92D050"/>
                </a:solidFill>
              </a:rPr>
              <a:t>Marine Insurance Associations and Standards.</a:t>
            </a:r>
            <a:endParaRPr lang="en-US" b="1" dirty="0"/>
          </a:p>
        </p:txBody>
      </p:sp>
      <p:sp>
        <p:nvSpPr>
          <p:cNvPr id="3" name="Content Placeholder 2"/>
          <p:cNvSpPr>
            <a:spLocks noGrp="1"/>
          </p:cNvSpPr>
          <p:nvPr>
            <p:ph idx="1"/>
          </p:nvPr>
        </p:nvSpPr>
        <p:spPr/>
        <p:txBody>
          <a:bodyPr/>
          <a:lstStyle/>
          <a:p>
            <a:r>
              <a:rPr lang="en-US" dirty="0"/>
              <a:t>MARPOL (Marine Pollution)</a:t>
            </a:r>
          </a:p>
          <a:p>
            <a:pPr>
              <a:buFontTx/>
              <a:buChar char="-"/>
            </a:pPr>
            <a:r>
              <a:rPr lang="en-US" dirty="0"/>
              <a:t>Designed to minimize pollution of the seas, including dumping, oil and exhaust pollution. </a:t>
            </a:r>
          </a:p>
          <a:p>
            <a:pPr>
              <a:buFontTx/>
              <a:buChar char="-"/>
            </a:pPr>
            <a:r>
              <a:rPr lang="en-US" dirty="0"/>
              <a:t>Preserve marine environment through complete elimination of pollution by oil.</a:t>
            </a:r>
          </a:p>
          <a:p>
            <a:pPr>
              <a:buFontTx/>
              <a:buChar char="-"/>
            </a:pPr>
            <a:endParaRPr lang="en-US" dirty="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Charterers Interest</a:t>
            </a:r>
          </a:p>
        </p:txBody>
      </p:sp>
      <p:sp>
        <p:nvSpPr>
          <p:cNvPr id="6" name="Content Placeholder 5"/>
          <p:cNvSpPr>
            <a:spLocks noGrp="1"/>
          </p:cNvSpPr>
          <p:nvPr>
            <p:ph idx="1"/>
          </p:nvPr>
        </p:nvSpPr>
        <p:spPr/>
        <p:txBody>
          <a:bodyPr/>
          <a:lstStyle/>
          <a:p>
            <a:r>
              <a:rPr lang="en-US" b="1" dirty="0">
                <a:solidFill>
                  <a:srgbClr val="FF0000"/>
                </a:solidFill>
              </a:rPr>
              <a:t>Charterer’s Liabilities – </a:t>
            </a:r>
            <a:r>
              <a:rPr lang="en-US" sz="2800" b="1" dirty="0"/>
              <a:t>Charterer is responsible for safety of the ship whilst under his control.</a:t>
            </a:r>
          </a:p>
          <a:p>
            <a:endParaRPr lang="en-US" sz="2800" b="1" dirty="0"/>
          </a:p>
          <a:p>
            <a:r>
              <a:rPr lang="en-US" b="1" dirty="0">
                <a:solidFill>
                  <a:srgbClr val="FF0000"/>
                </a:solidFill>
              </a:rPr>
              <a:t>Loss of Freight </a:t>
            </a:r>
            <a:r>
              <a:rPr lang="en-US" sz="2800" b="1" dirty="0">
                <a:solidFill>
                  <a:srgbClr val="FF0000"/>
                </a:solidFill>
              </a:rPr>
              <a:t>- </a:t>
            </a:r>
            <a:r>
              <a:rPr lang="en-US" sz="2800" b="1" dirty="0"/>
              <a:t>the charterer has an insurable interest in the money paid or payable by him.</a:t>
            </a:r>
            <a:endParaRPr lang="en-US" sz="2800" b="1"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Other interests</a:t>
            </a:r>
          </a:p>
        </p:txBody>
      </p:sp>
      <p:sp>
        <p:nvSpPr>
          <p:cNvPr id="3" name="Content Placeholder 2"/>
          <p:cNvSpPr>
            <a:spLocks noGrp="1"/>
          </p:cNvSpPr>
          <p:nvPr>
            <p:ph idx="1"/>
          </p:nvPr>
        </p:nvSpPr>
        <p:spPr/>
        <p:txBody>
          <a:bodyPr>
            <a:normAutofit lnSpcReduction="10000"/>
          </a:bodyPr>
          <a:lstStyle/>
          <a:p>
            <a:r>
              <a:rPr lang="en-US" b="1" dirty="0">
                <a:solidFill>
                  <a:srgbClr val="FF0000"/>
                </a:solidFill>
              </a:rPr>
              <a:t>Mortgagees Interest – </a:t>
            </a:r>
            <a:r>
              <a:rPr lang="en-US" sz="2800" b="1" dirty="0"/>
              <a:t>Bankers/financial institutions who lend money to the ship owner will have their financial interests attached to the vessel.</a:t>
            </a:r>
          </a:p>
          <a:p>
            <a:r>
              <a:rPr lang="en-US" b="1" dirty="0">
                <a:solidFill>
                  <a:srgbClr val="FF0000"/>
                </a:solidFill>
              </a:rPr>
              <a:t>Shipbuilders Interest - </a:t>
            </a:r>
            <a:r>
              <a:rPr lang="en-US" sz="2800" b="1" dirty="0"/>
              <a:t>Builder’s interest can be insured from the time the keel is laid till the launching of the ship.</a:t>
            </a:r>
          </a:p>
          <a:p>
            <a:r>
              <a:rPr lang="en-US" b="1" dirty="0">
                <a:solidFill>
                  <a:srgbClr val="FF0000"/>
                </a:solidFill>
              </a:rPr>
              <a:t>Ship Repairers Interest - </a:t>
            </a:r>
            <a:r>
              <a:rPr lang="en-US" sz="2800" b="1" dirty="0"/>
              <a:t>Covers liabilities arising during the time or repairs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P&amp;I Interests</a:t>
            </a:r>
          </a:p>
        </p:txBody>
      </p:sp>
      <p:sp>
        <p:nvSpPr>
          <p:cNvPr id="3" name="Content Placeholder 2"/>
          <p:cNvSpPr>
            <a:spLocks noGrp="1"/>
          </p:cNvSpPr>
          <p:nvPr>
            <p:ph idx="1"/>
          </p:nvPr>
        </p:nvSpPr>
        <p:spPr/>
        <p:txBody>
          <a:bodyPr>
            <a:normAutofit fontScale="92500" lnSpcReduction="20000"/>
          </a:bodyPr>
          <a:lstStyle/>
          <a:p>
            <a:r>
              <a:rPr lang="en-US" sz="2400" dirty="0"/>
              <a:t>There are certain interests that are not covered by Insurers for which the vessel owner joins a P&amp;I Club. P&amp;I Club covers –</a:t>
            </a:r>
          </a:p>
          <a:p>
            <a:pPr marL="457200" indent="-457200">
              <a:buFont typeface="+mj-lt"/>
              <a:buAutoNum type="arabicPeriod"/>
            </a:pPr>
            <a:r>
              <a:rPr lang="en-US" sz="2400" dirty="0">
                <a:solidFill>
                  <a:schemeClr val="accent6">
                    <a:lumMod val="60000"/>
                    <a:lumOff val="40000"/>
                  </a:schemeClr>
                </a:solidFill>
              </a:rPr>
              <a:t>1/4</a:t>
            </a:r>
            <a:r>
              <a:rPr lang="en-US" sz="2400" baseline="30000" dirty="0">
                <a:solidFill>
                  <a:schemeClr val="accent6">
                    <a:lumMod val="60000"/>
                    <a:lumOff val="40000"/>
                  </a:schemeClr>
                </a:solidFill>
              </a:rPr>
              <a:t>th</a:t>
            </a:r>
            <a:r>
              <a:rPr lang="en-US" sz="2400" dirty="0">
                <a:solidFill>
                  <a:schemeClr val="accent6">
                    <a:lumMod val="60000"/>
                    <a:lumOff val="40000"/>
                  </a:schemeClr>
                </a:solidFill>
              </a:rPr>
              <a:t> Collision Liability not borne by the Insurers</a:t>
            </a:r>
          </a:p>
          <a:p>
            <a:pPr marL="457200" indent="-457200">
              <a:buFont typeface="+mj-lt"/>
              <a:buAutoNum type="arabicPeriod"/>
            </a:pPr>
            <a:r>
              <a:rPr lang="en-US" sz="2400" dirty="0">
                <a:solidFill>
                  <a:schemeClr val="accent6">
                    <a:lumMod val="60000"/>
                    <a:lumOff val="40000"/>
                  </a:schemeClr>
                </a:solidFill>
              </a:rPr>
              <a:t>Loss of Life and Personal Injury</a:t>
            </a:r>
          </a:p>
          <a:p>
            <a:pPr marL="457200" indent="-457200">
              <a:buFont typeface="+mj-lt"/>
              <a:buAutoNum type="arabicPeriod"/>
            </a:pPr>
            <a:r>
              <a:rPr lang="en-US" sz="2400" dirty="0">
                <a:solidFill>
                  <a:schemeClr val="accent6">
                    <a:lumMod val="60000"/>
                    <a:lumOff val="40000"/>
                  </a:schemeClr>
                </a:solidFill>
              </a:rPr>
              <a:t>Damage to harbors, wharves, jetties</a:t>
            </a:r>
          </a:p>
          <a:p>
            <a:pPr marL="457200" indent="-457200">
              <a:buFont typeface="+mj-lt"/>
              <a:buAutoNum type="arabicPeriod"/>
            </a:pPr>
            <a:r>
              <a:rPr lang="en-US" sz="2400" dirty="0">
                <a:solidFill>
                  <a:schemeClr val="accent6">
                    <a:lumMod val="60000"/>
                    <a:lumOff val="40000"/>
                  </a:schemeClr>
                </a:solidFill>
              </a:rPr>
              <a:t>Infringement of rights</a:t>
            </a:r>
          </a:p>
          <a:p>
            <a:pPr marL="457200" indent="-457200">
              <a:buFont typeface="+mj-lt"/>
              <a:buAutoNum type="arabicPeriod"/>
            </a:pPr>
            <a:r>
              <a:rPr lang="en-US" sz="2400" dirty="0">
                <a:solidFill>
                  <a:schemeClr val="accent6">
                    <a:lumMod val="60000"/>
                    <a:lumOff val="40000"/>
                  </a:schemeClr>
                </a:solidFill>
              </a:rPr>
              <a:t>Quarantine expenses</a:t>
            </a:r>
          </a:p>
          <a:p>
            <a:pPr marL="457200" indent="-457200">
              <a:buFont typeface="+mj-lt"/>
              <a:buAutoNum type="arabicPeriod"/>
            </a:pPr>
            <a:r>
              <a:rPr lang="en-US" sz="2400" dirty="0">
                <a:solidFill>
                  <a:schemeClr val="accent6">
                    <a:lumMod val="60000"/>
                    <a:lumOff val="40000"/>
                  </a:schemeClr>
                </a:solidFill>
              </a:rPr>
              <a:t>Shipwreck indemnity to crew members</a:t>
            </a:r>
          </a:p>
          <a:p>
            <a:pPr marL="457200" indent="-457200">
              <a:buFont typeface="+mj-lt"/>
              <a:buAutoNum type="arabicPeriod"/>
            </a:pPr>
            <a:r>
              <a:rPr lang="en-US" sz="2400" dirty="0">
                <a:solidFill>
                  <a:schemeClr val="accent6">
                    <a:lumMod val="60000"/>
                    <a:lumOff val="40000"/>
                  </a:schemeClr>
                </a:solidFill>
              </a:rPr>
              <a:t>Seepage and Pollution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Policies</a:t>
            </a:r>
          </a:p>
        </p:txBody>
      </p:sp>
      <p:sp>
        <p:nvSpPr>
          <p:cNvPr id="3" name="Content Placeholder 2"/>
          <p:cNvSpPr>
            <a:spLocks noGrp="1"/>
          </p:cNvSpPr>
          <p:nvPr>
            <p:ph idx="1"/>
          </p:nvPr>
        </p:nvSpPr>
        <p:spPr/>
        <p:txBody>
          <a:bodyPr>
            <a:normAutofit fontScale="85000" lnSpcReduction="20000"/>
          </a:bodyPr>
          <a:lstStyle/>
          <a:p>
            <a:r>
              <a:rPr lang="en-US" b="1" dirty="0">
                <a:solidFill>
                  <a:srgbClr val="FF0000"/>
                </a:solidFill>
              </a:rPr>
              <a:t>Time Policies </a:t>
            </a:r>
            <a:r>
              <a:rPr lang="en-US" dirty="0"/>
              <a:t>– </a:t>
            </a:r>
            <a:r>
              <a:rPr lang="en-US" sz="2800" dirty="0"/>
              <a:t>All policies are issued for 12 months except Builders Risk Insurance which can be issued for more than 12 months as per the requirement of the Insured.</a:t>
            </a:r>
          </a:p>
          <a:p>
            <a:r>
              <a:rPr lang="en-US" b="1" dirty="0">
                <a:solidFill>
                  <a:srgbClr val="FF0000"/>
                </a:solidFill>
              </a:rPr>
              <a:t>Voyage Policies –</a:t>
            </a:r>
          </a:p>
          <a:p>
            <a:pPr marL="514350" indent="-514350">
              <a:buFont typeface="+mj-lt"/>
              <a:buAutoNum type="arabicPeriod"/>
            </a:pPr>
            <a:r>
              <a:rPr lang="en-US" sz="2800" dirty="0">
                <a:solidFill>
                  <a:schemeClr val="tx1">
                    <a:lumMod val="95000"/>
                  </a:schemeClr>
                </a:solidFill>
              </a:rPr>
              <a:t>Delivery Voyage and trial trips</a:t>
            </a:r>
          </a:p>
          <a:p>
            <a:pPr marL="514350" indent="-514350">
              <a:buFont typeface="+mj-lt"/>
              <a:buAutoNum type="arabicPeriod"/>
            </a:pPr>
            <a:r>
              <a:rPr lang="en-US" sz="2800" dirty="0">
                <a:solidFill>
                  <a:schemeClr val="tx1">
                    <a:lumMod val="95000"/>
                  </a:schemeClr>
                </a:solidFill>
              </a:rPr>
              <a:t>Voyage to repairers yard</a:t>
            </a:r>
          </a:p>
          <a:p>
            <a:pPr marL="514350" indent="-514350">
              <a:buFont typeface="+mj-lt"/>
              <a:buAutoNum type="arabicPeriod"/>
            </a:pPr>
            <a:r>
              <a:rPr lang="en-US" sz="2800" dirty="0">
                <a:solidFill>
                  <a:schemeClr val="tx1">
                    <a:lumMod val="95000"/>
                  </a:schemeClr>
                </a:solidFill>
              </a:rPr>
              <a:t>Voyage to dry docks for classification surveys</a:t>
            </a:r>
          </a:p>
          <a:p>
            <a:pPr marL="514350" indent="-514350">
              <a:buFont typeface="+mj-lt"/>
              <a:buAutoNum type="arabicPeriod"/>
            </a:pPr>
            <a:r>
              <a:rPr lang="en-US" sz="2800" dirty="0">
                <a:solidFill>
                  <a:schemeClr val="tx1">
                    <a:lumMod val="95000"/>
                  </a:schemeClr>
                </a:solidFill>
              </a:rPr>
              <a:t>Funeral Voyage to Ship-breakers Yard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00"/>
                </a:solidFill>
              </a:rPr>
              <a:t>Classification and Maintenance of Class</a:t>
            </a:r>
          </a:p>
        </p:txBody>
      </p:sp>
      <p:sp>
        <p:nvSpPr>
          <p:cNvPr id="3" name="Content Placeholder 2"/>
          <p:cNvSpPr>
            <a:spLocks noGrp="1"/>
          </p:cNvSpPr>
          <p:nvPr>
            <p:ph idx="1"/>
          </p:nvPr>
        </p:nvSpPr>
        <p:spPr/>
        <p:txBody>
          <a:bodyPr>
            <a:normAutofit fontScale="25000" lnSpcReduction="20000"/>
          </a:bodyPr>
          <a:lstStyle/>
          <a:p>
            <a:r>
              <a:rPr lang="en-US" sz="4200" dirty="0"/>
              <a:t>Warranted Vessel classed as below by one of the following Classification Societies and Class maintained throughout the currency of the policy</a:t>
            </a:r>
          </a:p>
          <a:p>
            <a:endParaRPr lang="en-US" sz="4200" dirty="0"/>
          </a:p>
          <a:p>
            <a:r>
              <a:rPr lang="en-US" sz="4200" i="1" dirty="0">
                <a:solidFill>
                  <a:schemeClr val="accent6">
                    <a:lumMod val="60000"/>
                    <a:lumOff val="40000"/>
                  </a:schemeClr>
                </a:solidFill>
              </a:rPr>
              <a:t>Lloyd’s Register : 100A 1 or B. S.</a:t>
            </a:r>
          </a:p>
          <a:p>
            <a:r>
              <a:rPr lang="en-US" sz="4200" i="1" dirty="0">
                <a:solidFill>
                  <a:schemeClr val="accent6">
                    <a:lumMod val="60000"/>
                    <a:lumOff val="40000"/>
                  </a:schemeClr>
                </a:solidFill>
              </a:rPr>
              <a:t>American Bureau of Shipping :   A 1</a:t>
            </a:r>
          </a:p>
          <a:p>
            <a:r>
              <a:rPr lang="pt-BR" sz="4200" i="1" dirty="0">
                <a:solidFill>
                  <a:schemeClr val="accent6">
                    <a:lumMod val="60000"/>
                    <a:lumOff val="40000"/>
                  </a:schemeClr>
                </a:solidFill>
              </a:rPr>
              <a:t>Bureau Veritas : 13/3 E</a:t>
            </a:r>
          </a:p>
          <a:p>
            <a:r>
              <a:rPr lang="en-US" sz="4200" i="1" dirty="0">
                <a:solidFill>
                  <a:schemeClr val="accent6">
                    <a:lumMod val="60000"/>
                    <a:lumOff val="40000"/>
                  </a:schemeClr>
                </a:solidFill>
              </a:rPr>
              <a:t>China Classification Society :   CSA</a:t>
            </a:r>
          </a:p>
          <a:p>
            <a:pPr>
              <a:buNone/>
            </a:pPr>
            <a:r>
              <a:rPr lang="en-US" sz="4200" i="1" dirty="0">
                <a:solidFill>
                  <a:schemeClr val="accent6">
                    <a:lumMod val="60000"/>
                    <a:lumOff val="40000"/>
                  </a:schemeClr>
                </a:solidFill>
              </a:rPr>
              <a:t>      </a:t>
            </a:r>
            <a:r>
              <a:rPr lang="en-US" sz="4200" i="1" dirty="0" err="1">
                <a:solidFill>
                  <a:schemeClr val="accent6">
                    <a:lumMod val="60000"/>
                    <a:lumOff val="40000"/>
                  </a:schemeClr>
                </a:solidFill>
              </a:rPr>
              <a:t>Germanishcer</a:t>
            </a:r>
            <a:r>
              <a:rPr lang="en-US" sz="4200" i="1" dirty="0">
                <a:solidFill>
                  <a:schemeClr val="accent6">
                    <a:lumMod val="60000"/>
                    <a:lumOff val="40000"/>
                  </a:schemeClr>
                </a:solidFill>
              </a:rPr>
              <a:t> Lloyd :   100 A 5</a:t>
            </a:r>
          </a:p>
          <a:p>
            <a:r>
              <a:rPr lang="en-US" sz="4200" i="1" dirty="0">
                <a:solidFill>
                  <a:schemeClr val="accent6">
                    <a:lumMod val="60000"/>
                    <a:lumOff val="40000"/>
                  </a:schemeClr>
                </a:solidFill>
              </a:rPr>
              <a:t>Korean Register of Shipping :   KRS 1</a:t>
            </a:r>
          </a:p>
          <a:p>
            <a:r>
              <a:rPr lang="en-US" sz="4200" i="1" dirty="0">
                <a:solidFill>
                  <a:schemeClr val="accent6">
                    <a:lumMod val="60000"/>
                    <a:lumOff val="40000"/>
                  </a:schemeClr>
                </a:solidFill>
              </a:rPr>
              <a:t>Maritime Register of Shipping : KM</a:t>
            </a:r>
          </a:p>
          <a:p>
            <a:r>
              <a:rPr lang="fi-FI" sz="4200" i="1" dirty="0">
                <a:solidFill>
                  <a:schemeClr val="accent6">
                    <a:lumMod val="60000"/>
                    <a:lumOff val="40000"/>
                  </a:schemeClr>
                </a:solidFill>
              </a:rPr>
              <a:t>Nippon Kaiji Kyokai : NS</a:t>
            </a:r>
          </a:p>
          <a:p>
            <a:r>
              <a:rPr lang="en-US" sz="4200" i="1" dirty="0">
                <a:solidFill>
                  <a:schemeClr val="accent6">
                    <a:lumMod val="60000"/>
                    <a:lumOff val="40000"/>
                  </a:schemeClr>
                </a:solidFill>
              </a:rPr>
              <a:t>Norske </a:t>
            </a:r>
            <a:r>
              <a:rPr lang="en-US" sz="4200" i="1" dirty="0" err="1">
                <a:solidFill>
                  <a:schemeClr val="accent6">
                    <a:lumMod val="60000"/>
                    <a:lumOff val="40000"/>
                  </a:schemeClr>
                </a:solidFill>
              </a:rPr>
              <a:t>Veritas</a:t>
            </a:r>
            <a:r>
              <a:rPr lang="en-US" sz="4200" i="1" dirty="0">
                <a:solidFill>
                  <a:schemeClr val="accent6">
                    <a:lumMod val="60000"/>
                    <a:lumOff val="40000"/>
                  </a:schemeClr>
                </a:solidFill>
              </a:rPr>
              <a:t> :   1A1</a:t>
            </a:r>
          </a:p>
          <a:p>
            <a:r>
              <a:rPr lang="en-US" sz="4200" i="1" dirty="0" err="1">
                <a:solidFill>
                  <a:schemeClr val="accent6">
                    <a:lumMod val="60000"/>
                    <a:lumOff val="40000"/>
                  </a:schemeClr>
                </a:solidFill>
              </a:rPr>
              <a:t>Registro</a:t>
            </a:r>
            <a:r>
              <a:rPr lang="en-US" sz="4200" i="1" dirty="0">
                <a:solidFill>
                  <a:schemeClr val="accent6">
                    <a:lumMod val="60000"/>
                    <a:lumOff val="40000"/>
                  </a:schemeClr>
                </a:solidFill>
              </a:rPr>
              <a:t> </a:t>
            </a:r>
            <a:r>
              <a:rPr lang="en-US" sz="4200" i="1" dirty="0" err="1">
                <a:solidFill>
                  <a:schemeClr val="accent6">
                    <a:lumMod val="60000"/>
                    <a:lumOff val="40000"/>
                  </a:schemeClr>
                </a:solidFill>
              </a:rPr>
              <a:t>Italiano</a:t>
            </a:r>
            <a:r>
              <a:rPr lang="en-US" sz="4200" i="1" dirty="0">
                <a:solidFill>
                  <a:schemeClr val="accent6">
                    <a:lumMod val="60000"/>
                    <a:lumOff val="40000"/>
                  </a:schemeClr>
                </a:solidFill>
              </a:rPr>
              <a:t> :   100 A 1.1</a:t>
            </a:r>
          </a:p>
          <a:p>
            <a:pPr>
              <a:buNone/>
            </a:pPr>
            <a:r>
              <a:rPr lang="en-US" sz="4200" i="1" dirty="0">
                <a:solidFill>
                  <a:schemeClr val="accent6">
                    <a:lumMod val="60000"/>
                    <a:lumOff val="40000"/>
                  </a:schemeClr>
                </a:solidFill>
              </a:rPr>
              <a:t>      Indian Register of Shipping (IRS)</a:t>
            </a:r>
          </a:p>
          <a:p>
            <a:pPr>
              <a:buNone/>
            </a:pPr>
            <a:endParaRPr lang="en-US" sz="4200" i="1" dirty="0">
              <a:solidFill>
                <a:schemeClr val="accent6">
                  <a:lumMod val="60000"/>
                  <a:lumOff val="40000"/>
                </a:schemeClr>
              </a:solidFill>
            </a:endParaRPr>
          </a:p>
          <a:p>
            <a:pPr>
              <a:buNone/>
            </a:pPr>
            <a:r>
              <a:rPr lang="en-US" sz="4200" dirty="0">
                <a:solidFill>
                  <a:srgbClr val="FFFF00"/>
                </a:solidFill>
              </a:rPr>
              <a:t>All Indian Flag vessels, irrespective of type, sum insured and trading warranty may be accepted</a:t>
            </a:r>
          </a:p>
          <a:p>
            <a:pPr>
              <a:buNone/>
            </a:pPr>
            <a:r>
              <a:rPr lang="en-US" sz="4200" dirty="0">
                <a:solidFill>
                  <a:srgbClr val="FFFF00"/>
                </a:solidFill>
              </a:rPr>
              <a:t>for Hull Insurance, even if singly classed with the IRS, without warranting any Non-classification </a:t>
            </a:r>
            <a:r>
              <a:rPr lang="en-US" sz="2000" dirty="0">
                <a:solidFill>
                  <a:srgbClr val="FFFF00"/>
                </a:solidFill>
              </a:rPr>
              <a:t>extra</a:t>
            </a:r>
            <a:endParaRPr lang="en-US" sz="2800" i="1" dirty="0">
              <a:solidFill>
                <a:srgbClr val="FFFF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4857</TotalTime>
  <Words>2452</Words>
  <Application>Microsoft Office PowerPoint</Application>
  <PresentationFormat>On-screen Show (4:3)</PresentationFormat>
  <Paragraphs>253</Paragraphs>
  <Slides>41</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41</vt:i4>
      </vt:variant>
    </vt:vector>
  </HeadingPairs>
  <TitlesOfParts>
    <vt:vector size="44" baseType="lpstr">
      <vt:lpstr>Century Gothic</vt:lpstr>
      <vt:lpstr>Wingdings 3</vt:lpstr>
      <vt:lpstr>Ion</vt:lpstr>
      <vt:lpstr>MARINE HULL</vt:lpstr>
      <vt:lpstr>Who will have an Insurable interest in Hull Insurance ?</vt:lpstr>
      <vt:lpstr>Ship-Owners Interest</vt:lpstr>
      <vt:lpstr>CONTINUED …</vt:lpstr>
      <vt:lpstr>Charterers Interest</vt:lpstr>
      <vt:lpstr>Other interests</vt:lpstr>
      <vt:lpstr>P&amp;I Interests</vt:lpstr>
      <vt:lpstr>Types of Policies</vt:lpstr>
      <vt:lpstr>Classification and Maintenance of Class</vt:lpstr>
      <vt:lpstr>There are mainly two types of Vessels</vt:lpstr>
      <vt:lpstr>Sundry Vessels</vt:lpstr>
      <vt:lpstr>OCEAN GOING VESSELS</vt:lpstr>
      <vt:lpstr>Dry Bulk Carriers</vt:lpstr>
      <vt:lpstr>Liquid Bulk Carriers (Tankers)</vt:lpstr>
      <vt:lpstr>SUPER TANKERS</vt:lpstr>
      <vt:lpstr>COMBINATION CARRIER</vt:lpstr>
      <vt:lpstr>CONTAINER VESSEL</vt:lpstr>
      <vt:lpstr>Other Ocean Going vessels</vt:lpstr>
      <vt:lpstr>PowerPoint Presentation</vt:lpstr>
      <vt:lpstr>GT, NT, DWT What is it ?</vt:lpstr>
      <vt:lpstr>Marine Hull Policies</vt:lpstr>
      <vt:lpstr>Marine Hull Policies</vt:lpstr>
      <vt:lpstr>Marine Hull Policies</vt:lpstr>
      <vt:lpstr>Marine Hull Policies</vt:lpstr>
      <vt:lpstr>CLAUSES AND COVERS</vt:lpstr>
      <vt:lpstr>ITC Hulls 1/10/1983 (contd.)</vt:lpstr>
      <vt:lpstr>ITC Hulls 1/10/1983 (contd.)</vt:lpstr>
      <vt:lpstr>ITC Hulls 1/10/1983 (contd.)</vt:lpstr>
      <vt:lpstr>ITC Hulls 1/10/1983 (contd.)</vt:lpstr>
      <vt:lpstr>ITC Hulls 1/10/1983 (contd.)</vt:lpstr>
      <vt:lpstr>Ship Repairers Liability</vt:lpstr>
      <vt:lpstr>SRL Exclusions</vt:lpstr>
      <vt:lpstr>Charterers Liability Insurance</vt:lpstr>
      <vt:lpstr>CRL Continued</vt:lpstr>
      <vt:lpstr>PORT PACKAGE POLICY</vt:lpstr>
      <vt:lpstr>Contd.</vt:lpstr>
      <vt:lpstr>Contd.</vt:lpstr>
      <vt:lpstr>SINGLE BUOY MOORING POLICY</vt:lpstr>
      <vt:lpstr>Marine Insurance Associations and Standards.</vt:lpstr>
      <vt:lpstr>Marine Insurance Associations and Standards.</vt:lpstr>
      <vt:lpstr>Marine Insurance Associations and Standards.</vt:lpstr>
    </vt:vector>
  </TitlesOfParts>
  <Company>The New India Assurance Co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MARINE HULL</dc:title>
  <dc:creator>33825</dc:creator>
  <cp:lastModifiedBy>Sunita Choudhary</cp:lastModifiedBy>
  <cp:revision>314</cp:revision>
  <dcterms:created xsi:type="dcterms:W3CDTF">2021-07-20T10:21:16Z</dcterms:created>
  <dcterms:modified xsi:type="dcterms:W3CDTF">2024-11-24T07:21:26Z</dcterms:modified>
</cp:coreProperties>
</file>