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media/image5.jpg" ContentType="image/jpg"/>
  <Override PartName="/ppt/media/image6.jpg" ContentType="image/jpg"/>
  <Override PartName="/ppt/media/image7.jpg" ContentType="image/jpg"/>
  <Override PartName="/ppt/media/image8.jpg" ContentType="image/jpg"/>
  <Override PartName="/ppt/media/image9.jpg" ContentType="image/jpg"/>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notesMasterIdLst>
    <p:notesMasterId r:id="rId96"/>
  </p:notesMasterIdLst>
  <p:sldIdLst>
    <p:sldId id="256" r:id="rId2"/>
    <p:sldId id="280" r:id="rId3"/>
    <p:sldId id="322" r:id="rId4"/>
    <p:sldId id="319" r:id="rId5"/>
    <p:sldId id="318" r:id="rId6"/>
    <p:sldId id="323" r:id="rId7"/>
    <p:sldId id="259" r:id="rId8"/>
    <p:sldId id="257" r:id="rId9"/>
    <p:sldId id="258" r:id="rId10"/>
    <p:sldId id="260" r:id="rId11"/>
    <p:sldId id="261" r:id="rId12"/>
    <p:sldId id="262" r:id="rId13"/>
    <p:sldId id="614" r:id="rId14"/>
    <p:sldId id="295" r:id="rId15"/>
    <p:sldId id="602" r:id="rId16"/>
    <p:sldId id="636" r:id="rId17"/>
    <p:sldId id="603" r:id="rId18"/>
    <p:sldId id="604" r:id="rId19"/>
    <p:sldId id="275" r:id="rId20"/>
    <p:sldId id="605" r:id="rId21"/>
    <p:sldId id="606" r:id="rId22"/>
    <p:sldId id="607" r:id="rId23"/>
    <p:sldId id="608" r:id="rId24"/>
    <p:sldId id="324" r:id="rId25"/>
    <p:sldId id="266" r:id="rId26"/>
    <p:sldId id="562" r:id="rId27"/>
    <p:sldId id="563" r:id="rId28"/>
    <p:sldId id="311" r:id="rId29"/>
    <p:sldId id="564" r:id="rId30"/>
    <p:sldId id="598" r:id="rId31"/>
    <p:sldId id="615" r:id="rId32"/>
    <p:sldId id="600" r:id="rId33"/>
    <p:sldId id="601" r:id="rId34"/>
    <p:sldId id="263" r:id="rId35"/>
    <p:sldId id="264" r:id="rId36"/>
    <p:sldId id="265" r:id="rId37"/>
    <p:sldId id="616" r:id="rId38"/>
    <p:sldId id="617" r:id="rId39"/>
    <p:sldId id="284" r:id="rId40"/>
    <p:sldId id="618" r:id="rId41"/>
    <p:sldId id="619" r:id="rId42"/>
    <p:sldId id="620" r:id="rId43"/>
    <p:sldId id="621" r:id="rId44"/>
    <p:sldId id="281" r:id="rId45"/>
    <p:sldId id="625" r:id="rId46"/>
    <p:sldId id="627" r:id="rId47"/>
    <p:sldId id="297" r:id="rId48"/>
    <p:sldId id="628" r:id="rId49"/>
    <p:sldId id="300" r:id="rId50"/>
    <p:sldId id="629" r:id="rId51"/>
    <p:sldId id="630" r:id="rId52"/>
    <p:sldId id="631" r:id="rId53"/>
    <p:sldId id="632" r:id="rId54"/>
    <p:sldId id="634" r:id="rId55"/>
    <p:sldId id="635" r:id="rId56"/>
    <p:sldId id="569" r:id="rId57"/>
    <p:sldId id="570" r:id="rId58"/>
    <p:sldId id="527" r:id="rId59"/>
    <p:sldId id="571" r:id="rId60"/>
    <p:sldId id="553" r:id="rId61"/>
    <p:sldId id="406" r:id="rId62"/>
    <p:sldId id="492" r:id="rId63"/>
    <p:sldId id="546" r:id="rId64"/>
    <p:sldId id="549" r:id="rId65"/>
    <p:sldId id="544" r:id="rId66"/>
    <p:sldId id="401" r:id="rId67"/>
    <p:sldId id="483" r:id="rId68"/>
    <p:sldId id="551" r:id="rId69"/>
    <p:sldId id="552" r:id="rId70"/>
    <p:sldId id="484" r:id="rId71"/>
    <p:sldId id="558" r:id="rId72"/>
    <p:sldId id="302" r:id="rId73"/>
    <p:sldId id="303" r:id="rId74"/>
    <p:sldId id="304" r:id="rId75"/>
    <p:sldId id="305" r:id="rId76"/>
    <p:sldId id="306" r:id="rId77"/>
    <p:sldId id="307" r:id="rId78"/>
    <p:sldId id="308" r:id="rId79"/>
    <p:sldId id="597" r:id="rId80"/>
    <p:sldId id="309" r:id="rId81"/>
    <p:sldId id="407" r:id="rId82"/>
    <p:sldId id="572" r:id="rId83"/>
    <p:sldId id="609" r:id="rId84"/>
    <p:sldId id="536" r:id="rId85"/>
    <p:sldId id="567" r:id="rId86"/>
    <p:sldId id="573" r:id="rId87"/>
    <p:sldId id="610" r:id="rId88"/>
    <p:sldId id="576" r:id="rId89"/>
    <p:sldId id="404" r:id="rId90"/>
    <p:sldId id="565" r:id="rId91"/>
    <p:sldId id="534" r:id="rId92"/>
    <p:sldId id="577" r:id="rId93"/>
    <p:sldId id="535" r:id="rId94"/>
    <p:sldId id="637" r:id="rId9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5BCE3D0-FB31-4F76-B96A-0D8F113053AE}">
          <p14:sldIdLst>
            <p14:sldId id="256"/>
            <p14:sldId id="280"/>
            <p14:sldId id="322"/>
            <p14:sldId id="319"/>
            <p14:sldId id="318"/>
            <p14:sldId id="323"/>
            <p14:sldId id="259"/>
            <p14:sldId id="257"/>
            <p14:sldId id="258"/>
            <p14:sldId id="260"/>
            <p14:sldId id="261"/>
            <p14:sldId id="262"/>
            <p14:sldId id="614"/>
            <p14:sldId id="295"/>
            <p14:sldId id="602"/>
            <p14:sldId id="636"/>
            <p14:sldId id="603"/>
            <p14:sldId id="604"/>
            <p14:sldId id="275"/>
            <p14:sldId id="605"/>
            <p14:sldId id="606"/>
            <p14:sldId id="607"/>
            <p14:sldId id="608"/>
            <p14:sldId id="324"/>
            <p14:sldId id="266"/>
            <p14:sldId id="562"/>
            <p14:sldId id="563"/>
            <p14:sldId id="311"/>
            <p14:sldId id="564"/>
            <p14:sldId id="598"/>
            <p14:sldId id="615"/>
            <p14:sldId id="600"/>
            <p14:sldId id="601"/>
            <p14:sldId id="263"/>
            <p14:sldId id="264"/>
            <p14:sldId id="265"/>
            <p14:sldId id="616"/>
            <p14:sldId id="617"/>
            <p14:sldId id="284"/>
            <p14:sldId id="618"/>
            <p14:sldId id="619"/>
            <p14:sldId id="620"/>
            <p14:sldId id="621"/>
            <p14:sldId id="281"/>
            <p14:sldId id="625"/>
            <p14:sldId id="627"/>
            <p14:sldId id="297"/>
            <p14:sldId id="628"/>
            <p14:sldId id="300"/>
            <p14:sldId id="629"/>
            <p14:sldId id="630"/>
            <p14:sldId id="631"/>
            <p14:sldId id="632"/>
            <p14:sldId id="634"/>
            <p14:sldId id="635"/>
            <p14:sldId id="569"/>
            <p14:sldId id="570"/>
            <p14:sldId id="527"/>
            <p14:sldId id="571"/>
            <p14:sldId id="553"/>
            <p14:sldId id="406"/>
            <p14:sldId id="492"/>
            <p14:sldId id="546"/>
            <p14:sldId id="549"/>
            <p14:sldId id="544"/>
            <p14:sldId id="401"/>
            <p14:sldId id="483"/>
            <p14:sldId id="551"/>
            <p14:sldId id="552"/>
            <p14:sldId id="484"/>
            <p14:sldId id="558"/>
            <p14:sldId id="302"/>
            <p14:sldId id="303"/>
            <p14:sldId id="304"/>
            <p14:sldId id="305"/>
            <p14:sldId id="306"/>
            <p14:sldId id="307"/>
            <p14:sldId id="308"/>
            <p14:sldId id="597"/>
            <p14:sldId id="309"/>
            <p14:sldId id="407"/>
            <p14:sldId id="572"/>
            <p14:sldId id="609"/>
            <p14:sldId id="536"/>
            <p14:sldId id="567"/>
            <p14:sldId id="573"/>
            <p14:sldId id="610"/>
            <p14:sldId id="576"/>
            <p14:sldId id="404"/>
            <p14:sldId id="565"/>
            <p14:sldId id="534"/>
            <p14:sldId id="577"/>
            <p14:sldId id="535"/>
            <p14:sldId id="637"/>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436" autoAdjust="0"/>
    <p:restoredTop sz="94660"/>
  </p:normalViewPr>
  <p:slideViewPr>
    <p:cSldViewPr>
      <p:cViewPr varScale="1">
        <p:scale>
          <a:sx n="62" d="100"/>
          <a:sy n="62" d="100"/>
        </p:scale>
        <p:origin x="756"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2BAC3E-E393-4271-A9C9-36356A01B63B}" type="datetimeFigureOut">
              <a:rPr lang="en-US" smtClean="0"/>
              <a:t>11/24/2024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AEFE7B-00BC-4917-B455-B2AED574D0BE}" type="slidenum">
              <a:rPr lang="en-US" smtClean="0"/>
              <a:t>‹#›</a:t>
            </a:fld>
            <a:endParaRPr lang="en-US"/>
          </a:p>
        </p:txBody>
      </p:sp>
    </p:spTree>
    <p:extLst>
      <p:ext uri="{BB962C8B-B14F-4D97-AF65-F5344CB8AC3E}">
        <p14:creationId xmlns:p14="http://schemas.microsoft.com/office/powerpoint/2010/main" val="1032705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0A8935B7-A510-209E-16EB-48512F9C8EF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B07B20FB-8C9B-4530-A968-29CBC8509474}"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32771" name="Rectangle 2">
            <a:extLst>
              <a:ext uri="{FF2B5EF4-FFF2-40B4-BE49-F238E27FC236}">
                <a16:creationId xmlns:a16="http://schemas.microsoft.com/office/drawing/2014/main" id="{6CD73C93-41B6-5A9A-CE42-F5D7C02BFC41}"/>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334C53AD-3FAE-507F-521B-5DF854BE0F6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E7A16-FF57-4C12-BB2D-0FF58A019B12}"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3528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C463A2-41FD-420C-B751-D082DFCF3B15}" type="datetime1">
              <a:rPr lang="en-US" smtClean="0"/>
              <a:t>11/24/2024</a:t>
            </a:fld>
            <a:endParaRPr lang="en-US"/>
          </a:p>
        </p:txBody>
      </p:sp>
      <p:sp>
        <p:nvSpPr>
          <p:cNvPr id="6" name="Footer Placeholder 5"/>
          <p:cNvSpPr>
            <a:spLocks noGrp="1"/>
          </p:cNvSpPr>
          <p:nvPr>
            <p:ph type="ftr" sz="quarter" idx="11"/>
          </p:nvPr>
        </p:nvSpPr>
        <p:spPr/>
        <p:txBody>
          <a:bodyPr/>
          <a:lstStyle/>
          <a:p>
            <a:r>
              <a:rPr lang="en-US"/>
              <a:t>United India Insurance Co. Ltd.</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0572873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5C463A2-41FD-420C-B751-D082DFCF3B15}"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19551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B5C463A2-41FD-420C-B751-D082DFCF3B15}"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54115987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C463A2-41FD-420C-B751-D082DFCF3B15}"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314331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5C463A2-41FD-420C-B751-D082DFCF3B15}" type="datetime1">
              <a:rPr lang="en-US" smtClean="0"/>
              <a:t>11/24/2024</a:t>
            </a:fld>
            <a:endParaRPr lang="en-US"/>
          </a:p>
        </p:txBody>
      </p:sp>
      <p:sp>
        <p:nvSpPr>
          <p:cNvPr id="4"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1626672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5C463A2-41FD-420C-B751-D082DFCF3B15}" type="datetime1">
              <a:rPr lang="en-US" smtClean="0"/>
              <a:t>11/24/2024</a:t>
            </a:fld>
            <a:endParaRPr lang="en-US"/>
          </a:p>
        </p:txBody>
      </p:sp>
      <p:sp>
        <p:nvSpPr>
          <p:cNvPr id="4"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1230491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F8737A-3C9B-4501-9DEE-6A0EEFC9F4B5}"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54936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B7BD28-B666-4E88-BB3F-B8797274DA6A}"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0537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a:t>Click to edit Master title style</a:t>
            </a:r>
          </a:p>
        </p:txBody>
      </p:sp>
      <p:sp>
        <p:nvSpPr>
          <p:cNvPr id="3" name="SmartArt Placeholder 2"/>
          <p:cNvSpPr>
            <a:spLocks noGrp="1"/>
          </p:cNvSpPr>
          <p:nvPr>
            <p:ph type="dgm" idx="1"/>
          </p:nvPr>
        </p:nvSpPr>
        <p:spPr>
          <a:xfrm>
            <a:off x="685800" y="2057400"/>
            <a:ext cx="7772400" cy="4114800"/>
          </a:xfrm>
        </p:spPr>
        <p:txBody>
          <a:bodyPr rtlCol="0">
            <a:normAutofit/>
          </a:bodyPr>
          <a:lstStyle/>
          <a:p>
            <a:pPr lvl="0"/>
            <a:endParaRPr lang="en-US" noProof="0"/>
          </a:p>
        </p:txBody>
      </p:sp>
      <p:sp>
        <p:nvSpPr>
          <p:cNvPr id="4" name="Date Placeholder 3">
            <a:extLst>
              <a:ext uri="{FF2B5EF4-FFF2-40B4-BE49-F238E27FC236}">
                <a16:creationId xmlns:a16="http://schemas.microsoft.com/office/drawing/2014/main" id="{9AB652E7-118F-AB6C-959B-8BC1F0A5B59F}"/>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B2AA668-9FE2-B859-53D3-82757DF070F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EB58399-73B8-D488-2B20-32B047096183}"/>
              </a:ext>
            </a:extLst>
          </p:cNvPr>
          <p:cNvSpPr>
            <a:spLocks noGrp="1"/>
          </p:cNvSpPr>
          <p:nvPr>
            <p:ph type="sldNum" sz="quarter" idx="12"/>
          </p:nvPr>
        </p:nvSpPr>
        <p:spPr/>
        <p:txBody>
          <a:bodyPr/>
          <a:lstStyle>
            <a:lvl1pPr>
              <a:defRPr/>
            </a:lvl1pPr>
          </a:lstStyle>
          <a:p>
            <a:pPr>
              <a:defRPr/>
            </a:pPr>
            <a:fld id="{70E75F2E-EF2C-44D2-ACB7-2EB76EB2B238}" type="slidenum">
              <a:rPr lang="en-US" altLang="en-US"/>
              <a:pPr>
                <a:defRPr/>
              </a:pPr>
              <a:t>‹#›</a:t>
            </a:fld>
            <a:endParaRPr lang="en-US" altLang="en-US"/>
          </a:p>
        </p:txBody>
      </p:sp>
    </p:spTree>
    <p:extLst>
      <p:ext uri="{BB962C8B-B14F-4D97-AF65-F5344CB8AC3E}">
        <p14:creationId xmlns:p14="http://schemas.microsoft.com/office/powerpoint/2010/main" val="2684111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E797370-1B20-41FC-A68F-5D30F47DCBEA}"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41257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6AC8B6-9924-486E-B6D8-808971D9C776}" type="datetime1">
              <a:rPr lang="en-US" smtClean="0"/>
              <a:t>11/24/2024</a:t>
            </a:fld>
            <a:endParaRPr lang="en-US"/>
          </a:p>
        </p:txBody>
      </p:sp>
      <p:sp>
        <p:nvSpPr>
          <p:cNvPr id="5" name="Footer Placeholder 4"/>
          <p:cNvSpPr>
            <a:spLocks noGrp="1"/>
          </p:cNvSpPr>
          <p:nvPr>
            <p:ph type="ftr" sz="quarter" idx="11"/>
          </p:nvPr>
        </p:nvSpPr>
        <p:spPr/>
        <p:txBody>
          <a:bodyPr/>
          <a:lstStyle/>
          <a:p>
            <a:r>
              <a:rPr lang="en-US"/>
              <a:t>United India Insurance Co. Ltd.</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91907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E939BD0-048F-4D23-909E-FBE5640CFB4E}" type="datetime1">
              <a:rPr lang="en-US" smtClean="0"/>
              <a:t>11/24/2024</a:t>
            </a:fld>
            <a:endParaRPr lang="en-US"/>
          </a:p>
        </p:txBody>
      </p:sp>
      <p:sp>
        <p:nvSpPr>
          <p:cNvPr id="6" name="Footer Placeholder 5"/>
          <p:cNvSpPr>
            <a:spLocks noGrp="1"/>
          </p:cNvSpPr>
          <p:nvPr>
            <p:ph type="ftr" sz="quarter" idx="11"/>
          </p:nvPr>
        </p:nvSpPr>
        <p:spPr/>
        <p:txBody>
          <a:bodyPr/>
          <a:lstStyle/>
          <a:p>
            <a:r>
              <a:rPr lang="en-US"/>
              <a:t>United India Insurance Co. Ltd.</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8301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DD48C59-A60E-4D8E-957B-528912189DD3}" type="datetime1">
              <a:rPr lang="en-US" smtClean="0"/>
              <a:t>11/24/2024</a:t>
            </a:fld>
            <a:endParaRPr lang="en-US"/>
          </a:p>
        </p:txBody>
      </p:sp>
      <p:sp>
        <p:nvSpPr>
          <p:cNvPr id="8" name="Footer Placeholder 7"/>
          <p:cNvSpPr>
            <a:spLocks noGrp="1"/>
          </p:cNvSpPr>
          <p:nvPr>
            <p:ph type="ftr" sz="quarter" idx="11"/>
          </p:nvPr>
        </p:nvSpPr>
        <p:spPr/>
        <p:txBody>
          <a:bodyPr/>
          <a:lstStyle/>
          <a:p>
            <a:r>
              <a:rPr lang="en-US"/>
              <a:t>United India Insurance Co. Ltd.</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06205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04CD8AA9-39D0-4DDD-8C51-D6B4EC8EA5E5}" type="datetime1">
              <a:rPr lang="en-US" smtClean="0"/>
              <a:t>11/24/2024</a:t>
            </a:fld>
            <a:endParaRPr lang="en-US"/>
          </a:p>
        </p:txBody>
      </p:sp>
      <p:sp>
        <p:nvSpPr>
          <p:cNvPr id="5" name="Footer Placeholder 3"/>
          <p:cNvSpPr>
            <a:spLocks noGrp="1"/>
          </p:cNvSpPr>
          <p:nvPr>
            <p:ph type="ftr" sz="quarter" idx="11"/>
          </p:nvPr>
        </p:nvSpPr>
        <p:spPr/>
        <p:txBody>
          <a:bodyPr/>
          <a:lstStyle/>
          <a:p>
            <a:r>
              <a:rPr lang="en-US"/>
              <a:t>United India Insurance Co. Ltd.</a:t>
            </a:r>
          </a:p>
        </p:txBody>
      </p:sp>
      <p:sp>
        <p:nvSpPr>
          <p:cNvPr id="6"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622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1105A03-8E34-47FC-A1E2-7E97123FEF4B}" type="datetime1">
              <a:rPr lang="en-US" smtClean="0"/>
              <a:t>11/24/2024</a:t>
            </a:fld>
            <a:endParaRPr lang="en-US"/>
          </a:p>
        </p:txBody>
      </p:sp>
      <p:sp>
        <p:nvSpPr>
          <p:cNvPr id="5" name="Footer Placeholder 2"/>
          <p:cNvSpPr>
            <a:spLocks noGrp="1"/>
          </p:cNvSpPr>
          <p:nvPr>
            <p:ph type="ftr" sz="quarter" idx="11"/>
          </p:nvPr>
        </p:nvSpPr>
        <p:spPr/>
        <p:txBody>
          <a:bodyPr/>
          <a:lstStyle/>
          <a:p>
            <a:r>
              <a:rPr lang="en-US"/>
              <a:t>United India Insurance Co. Ltd.</a:t>
            </a:r>
          </a:p>
        </p:txBody>
      </p:sp>
      <p:sp>
        <p:nvSpPr>
          <p:cNvPr id="6"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201725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7D2492A7-6BBD-4B0D-8E44-11A46D76ACC7}" type="datetime1">
              <a:rPr lang="en-US" smtClean="0"/>
              <a:t>11/24/2024</a:t>
            </a:fld>
            <a:endParaRPr lang="en-US"/>
          </a:p>
        </p:txBody>
      </p:sp>
      <p:sp>
        <p:nvSpPr>
          <p:cNvPr id="5" name="Footer Placeholder 5"/>
          <p:cNvSpPr>
            <a:spLocks noGrp="1"/>
          </p:cNvSpPr>
          <p:nvPr>
            <p:ph type="ftr" sz="quarter" idx="11"/>
          </p:nvPr>
        </p:nvSpPr>
        <p:spPr/>
        <p:txBody>
          <a:bodyPr/>
          <a:lstStyle/>
          <a:p>
            <a:r>
              <a:rPr lang="en-US"/>
              <a:t>United India Insurance Co. Ltd.</a:t>
            </a:r>
          </a:p>
        </p:txBody>
      </p:sp>
      <p:sp>
        <p:nvSpPr>
          <p:cNvPr id="6"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55569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082051A-A638-4C67-A77A-B2A8B33758AD}" type="datetime1">
              <a:rPr lang="en-US" smtClean="0"/>
              <a:t>11/24/2024</a:t>
            </a:fld>
            <a:endParaRPr lang="en-US"/>
          </a:p>
        </p:txBody>
      </p:sp>
      <p:sp>
        <p:nvSpPr>
          <p:cNvPr id="6" name="Footer Placeholder 5"/>
          <p:cNvSpPr>
            <a:spLocks noGrp="1"/>
          </p:cNvSpPr>
          <p:nvPr>
            <p:ph type="ftr" sz="quarter" idx="11"/>
          </p:nvPr>
        </p:nvSpPr>
        <p:spPr/>
        <p:txBody>
          <a:bodyPr/>
          <a:lstStyle/>
          <a:p>
            <a:r>
              <a:rPr lang="en-US"/>
              <a:t>United India Insurance Co. Ltd.</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8364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5C463A2-41FD-420C-B751-D082DFCF3B15}" type="datetime1">
              <a:rPr lang="en-US" smtClean="0"/>
              <a:t>11/24/2024</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a:t>United India Insurance Co. Ltd.</a:t>
            </a: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306029845"/>
      </p:ext>
    </p:extLst>
  </p:cSld>
  <p:clrMap bg1="dk1" tx1="lt1" bg2="dk2"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 id="2147483875" r:id="rId17"/>
    <p:sldLayoutId id="2147483876" r:id="rId18"/>
  </p:sldLayoutIdLst>
  <p:hf sldNum="0" hdr="0" ftr="0" dt="0"/>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21.jpeg"/><Relationship Id="rId4" Type="http://schemas.openxmlformats.org/officeDocument/2006/relationships/image" Target="../media/image20.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2400"/>
            <a:ext cx="7467600" cy="1066800"/>
          </a:xfrm>
        </p:spPr>
        <p:txBody>
          <a:bodyPr>
            <a:normAutofit/>
          </a:bodyPr>
          <a:lstStyle/>
          <a:p>
            <a:r>
              <a:rPr lang="en-IN" sz="4400" dirty="0"/>
              <a:t>MARINE INSURANCE</a:t>
            </a:r>
            <a:endParaRPr lang="en-US" sz="4400" dirty="0"/>
          </a:p>
        </p:txBody>
      </p:sp>
      <p:sp>
        <p:nvSpPr>
          <p:cNvPr id="3" name="Subtitle 2"/>
          <p:cNvSpPr>
            <a:spLocks noGrp="1"/>
          </p:cNvSpPr>
          <p:nvPr>
            <p:ph type="subTitle" idx="1"/>
          </p:nvPr>
        </p:nvSpPr>
        <p:spPr>
          <a:xfrm>
            <a:off x="1600200" y="4800600"/>
            <a:ext cx="6248400" cy="762000"/>
          </a:xfrm>
        </p:spPr>
        <p:txBody>
          <a:bodyPr>
            <a:normAutofit fontScale="92500" lnSpcReduction="10000"/>
          </a:bodyPr>
          <a:lstStyle/>
          <a:p>
            <a:r>
              <a:rPr lang="en-IN" b="1" dirty="0">
                <a:solidFill>
                  <a:schemeClr val="tx1"/>
                </a:solidFill>
              </a:rPr>
              <a:t>Sushmita Choudhary</a:t>
            </a:r>
          </a:p>
          <a:p>
            <a:r>
              <a:rPr lang="en-IN" b="1" dirty="0">
                <a:solidFill>
                  <a:schemeClr val="tx1"/>
                </a:solidFill>
              </a:rPr>
              <a:t>UIIC RO PUNE</a:t>
            </a:r>
            <a:endParaRPr lang="en-US" b="1"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255" y="5885206"/>
            <a:ext cx="993548" cy="554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Rectangle 5"/>
          <p:cNvSpPr/>
          <p:nvPr/>
        </p:nvSpPr>
        <p:spPr>
          <a:xfrm>
            <a:off x="2286005" y="5995576"/>
            <a:ext cx="3269869" cy="342273"/>
          </a:xfrm>
          <a:prstGeom prst="rect">
            <a:avLst/>
          </a:prstGeom>
        </p:spPr>
        <p:txBody>
          <a:bodyPr wrap="none">
            <a:spAutoFit/>
          </a:bodyPr>
          <a:lstStyle/>
          <a:p>
            <a:pPr>
              <a:lnSpc>
                <a:spcPct val="87000"/>
              </a:lnSpc>
            </a:pPr>
            <a:r>
              <a:rPr lang="en-GB" altLang="en-US" b="1" dirty="0">
                <a:solidFill>
                  <a:srgbClr val="002060"/>
                </a:solidFill>
              </a:rPr>
              <a:t>United India Insurance Co. Ltd.</a:t>
            </a:r>
          </a:p>
        </p:txBody>
      </p:sp>
      <p:pic>
        <p:nvPicPr>
          <p:cNvPr id="5" name="Content Placeholder 4">
            <a:extLst>
              <a:ext uri="{FF2B5EF4-FFF2-40B4-BE49-F238E27FC236}">
                <a16:creationId xmlns:a16="http://schemas.microsoft.com/office/drawing/2014/main" id="{2272C788-7B77-73D3-6195-8D85B65D668C}"/>
              </a:ext>
            </a:extLst>
          </p:cNvPr>
          <p:cNvPicPr>
            <a:picLocks noChangeAspect="1"/>
          </p:cNvPicPr>
          <p:nvPr/>
        </p:nvPicPr>
        <p:blipFill>
          <a:blip r:embed="rId3"/>
          <a:stretch>
            <a:fillRect/>
          </a:stretch>
        </p:blipFill>
        <p:spPr>
          <a:xfrm>
            <a:off x="838200" y="598323"/>
            <a:ext cx="8037354" cy="389747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Indemnity</a:t>
            </a:r>
          </a:p>
        </p:txBody>
      </p:sp>
      <p:sp>
        <p:nvSpPr>
          <p:cNvPr id="3" name="Content Placeholder 2"/>
          <p:cNvSpPr>
            <a:spLocks noGrp="1"/>
          </p:cNvSpPr>
          <p:nvPr>
            <p:ph idx="1"/>
          </p:nvPr>
        </p:nvSpPr>
        <p:spPr/>
        <p:txBody>
          <a:bodyPr>
            <a:normAutofit fontScale="92500" lnSpcReduction="20000"/>
          </a:bodyPr>
          <a:lstStyle/>
          <a:p>
            <a:r>
              <a:rPr lang="en-US" sz="2400" dirty="0"/>
              <a:t>Marine insurance policy, in common with other insurance contracts, is a contract of indemnity, the object of which is that the assured shall be indemnified against loss.</a:t>
            </a:r>
          </a:p>
          <a:p>
            <a:r>
              <a:rPr lang="en-US" sz="2400" dirty="0"/>
              <a:t>The insurers do not undertake to replace or reinstate cargo or vessels in the event of loss, they pay a sum of money, agreed in advance, that will provide reasonable compensation.</a:t>
            </a:r>
          </a:p>
          <a:p>
            <a:r>
              <a:rPr lang="en-US" sz="2400" dirty="0"/>
              <a:t>Marine Insurance policies are hence </a:t>
            </a:r>
            <a:r>
              <a:rPr lang="en-US" sz="2400" b="1" dirty="0"/>
              <a:t>Agreed Value Policies.</a:t>
            </a:r>
          </a:p>
          <a:p>
            <a:r>
              <a:rPr lang="en-US" sz="2400" dirty="0"/>
              <a:t>Marine Insurance provides modified indemnity, unlike any other form of Insurance.</a:t>
            </a:r>
          </a:p>
          <a:p>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Subrogation</a:t>
            </a:r>
          </a:p>
        </p:txBody>
      </p:sp>
      <p:sp>
        <p:nvSpPr>
          <p:cNvPr id="3" name="Content Placeholder 2"/>
          <p:cNvSpPr>
            <a:spLocks noGrp="1"/>
          </p:cNvSpPr>
          <p:nvPr>
            <p:ph idx="1"/>
          </p:nvPr>
        </p:nvSpPr>
        <p:spPr/>
        <p:txBody>
          <a:bodyPr>
            <a:normAutofit/>
          </a:bodyPr>
          <a:lstStyle/>
          <a:p>
            <a:r>
              <a:rPr lang="en-US" dirty="0"/>
              <a:t>An insurer, having settled a claim for loss or damage, is entitled to place himself in the position of the insured to the extent of acquiring all rights and remedies in respect of the loss which the insured may have received.</a:t>
            </a:r>
          </a:p>
          <a:p>
            <a:pPr>
              <a:buNone/>
            </a:pPr>
            <a:endParaRPr lang="en-US" dirty="0"/>
          </a:p>
          <a:p>
            <a:r>
              <a:rPr lang="en-US" u="sng" dirty="0"/>
              <a:t>Principle of Abandonment </a:t>
            </a:r>
            <a:r>
              <a:rPr lang="en-US" dirty="0"/>
              <a:t>:- Abandonment is transfer of rights, titles, interests and property, including liabilities in favor of the Insurers.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Contribution</a:t>
            </a:r>
          </a:p>
        </p:txBody>
      </p:sp>
      <p:sp>
        <p:nvSpPr>
          <p:cNvPr id="3" name="Content Placeholder 2"/>
          <p:cNvSpPr>
            <a:spLocks noGrp="1"/>
          </p:cNvSpPr>
          <p:nvPr>
            <p:ph idx="1"/>
          </p:nvPr>
        </p:nvSpPr>
        <p:spPr/>
        <p:txBody>
          <a:bodyPr>
            <a:normAutofit/>
          </a:bodyPr>
          <a:lstStyle/>
          <a:p>
            <a:r>
              <a:rPr lang="en-US" dirty="0"/>
              <a:t>Where two or more policies are in force on the same interest or any part thereof, and the sums insure exceed the indemnity allowed by the Act, the insured is said to be over-insured by double insurance.</a:t>
            </a:r>
          </a:p>
          <a:p>
            <a:r>
              <a:rPr lang="en-US" dirty="0"/>
              <a:t>The insured has the right to claim under the policies in any order he may choose, but ultimately each insurer is responsible for only his due proportion of the loss.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 of Proximate Cause</a:t>
            </a:r>
          </a:p>
        </p:txBody>
      </p:sp>
      <p:sp>
        <p:nvSpPr>
          <p:cNvPr id="3" name="Content Placeholder 2"/>
          <p:cNvSpPr>
            <a:spLocks noGrp="1"/>
          </p:cNvSpPr>
          <p:nvPr>
            <p:ph idx="1"/>
          </p:nvPr>
        </p:nvSpPr>
        <p:spPr/>
        <p:txBody>
          <a:bodyPr/>
          <a:lstStyle/>
          <a:p>
            <a:r>
              <a:rPr lang="en-US" dirty="0"/>
              <a:t>The active cause that sets in motion a series of events that brings about a result, without any external intervention.</a:t>
            </a:r>
          </a:p>
          <a:p>
            <a:r>
              <a:rPr lang="en-US" dirty="0"/>
              <a:t>Insurers are liable if an insured peril is the proximate cause of the loss.</a:t>
            </a:r>
          </a:p>
          <a:p>
            <a:r>
              <a:rPr lang="en-US" dirty="0" err="1"/>
              <a:t>Eg</a:t>
            </a:r>
            <a:r>
              <a:rPr lang="en-US" dirty="0"/>
              <a:t>:- </a:t>
            </a:r>
            <a:r>
              <a:rPr lang="en-US" i="1" dirty="0"/>
              <a:t>The act of Scuttling of vessel (deliberate sinking)in connivance with the owner is the proximate cause. The actual act of sinking cannot be held true</a:t>
            </a:r>
            <a:r>
              <a:rPr lang="en-US" dirty="0"/>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F02E7B45-4707-B09F-C11D-96331DADE25E}"/>
              </a:ext>
            </a:extLst>
          </p:cNvPr>
          <p:cNvSpPr>
            <a:spLocks noGrp="1" noChangeArrowheads="1"/>
          </p:cNvSpPr>
          <p:nvPr>
            <p:ph type="title"/>
          </p:nvPr>
        </p:nvSpPr>
        <p:spPr/>
        <p:txBody>
          <a:bodyPr>
            <a:normAutofit/>
          </a:bodyPr>
          <a:lstStyle/>
          <a:p>
            <a:pPr algn="ctr" eaLnBrk="1" hangingPunct="1"/>
            <a:r>
              <a:rPr lang="en-US" altLang="en-US" sz="2700"/>
              <a:t>FACTORS INFLUENCING THE RATING</a:t>
            </a:r>
          </a:p>
        </p:txBody>
      </p:sp>
      <p:sp>
        <p:nvSpPr>
          <p:cNvPr id="89091" name="Rectangle 3">
            <a:extLst>
              <a:ext uri="{FF2B5EF4-FFF2-40B4-BE49-F238E27FC236}">
                <a16:creationId xmlns:a16="http://schemas.microsoft.com/office/drawing/2014/main" id="{4A766200-8075-9789-65AA-E156BAA649C1}"/>
              </a:ext>
            </a:extLst>
          </p:cNvPr>
          <p:cNvSpPr>
            <a:spLocks noGrp="1" noChangeArrowheads="1"/>
          </p:cNvSpPr>
          <p:nvPr>
            <p:ph sz="half" idx="1"/>
          </p:nvPr>
        </p:nvSpPr>
        <p:spPr/>
        <p:txBody>
          <a:bodyPr rtlCol="0">
            <a:normAutofit fontScale="70000" lnSpcReduction="20000"/>
          </a:bodyPr>
          <a:lstStyle/>
          <a:p>
            <a:pPr marL="257174" indent="-257174" defTabSz="342897">
              <a:lnSpc>
                <a:spcPct val="80000"/>
              </a:lnSpc>
              <a:buClr>
                <a:schemeClr val="bg2">
                  <a:lumMod val="40000"/>
                  <a:lumOff val="60000"/>
                </a:schemeClr>
              </a:buClr>
              <a:buNone/>
              <a:defRPr/>
            </a:pPr>
            <a:r>
              <a:rPr lang="en-US" dirty="0"/>
              <a:t>1. </a:t>
            </a:r>
            <a:r>
              <a:rPr lang="en-US" sz="1500" dirty="0"/>
              <a:t>VESSEL</a:t>
            </a:r>
          </a:p>
          <a:p>
            <a:pPr marL="257174" indent="-257174" defTabSz="342897">
              <a:lnSpc>
                <a:spcPct val="80000"/>
              </a:lnSpc>
              <a:buClr>
                <a:schemeClr val="bg2">
                  <a:lumMod val="40000"/>
                  <a:lumOff val="60000"/>
                </a:schemeClr>
              </a:buClr>
              <a:buNone/>
              <a:defRPr/>
            </a:pPr>
            <a:endParaRPr lang="en-US" sz="525" dirty="0"/>
          </a:p>
          <a:p>
            <a:pPr marL="257174" indent="-257174" defTabSz="342897">
              <a:lnSpc>
                <a:spcPct val="80000"/>
              </a:lnSpc>
              <a:buClr>
                <a:schemeClr val="bg2">
                  <a:lumMod val="40000"/>
                  <a:lumOff val="60000"/>
                </a:schemeClr>
              </a:buClr>
              <a:buFont typeface="Wingdings" pitchFamily="2" charset="2"/>
              <a:buChar char="§"/>
              <a:defRPr/>
            </a:pPr>
            <a:r>
              <a:rPr lang="en-US" dirty="0"/>
              <a:t>Overage</a:t>
            </a:r>
          </a:p>
          <a:p>
            <a:pPr marL="257174" indent="-257174" defTabSz="342897">
              <a:lnSpc>
                <a:spcPct val="80000"/>
              </a:lnSpc>
              <a:buClr>
                <a:schemeClr val="bg2">
                  <a:lumMod val="40000"/>
                  <a:lumOff val="60000"/>
                </a:schemeClr>
              </a:buClr>
              <a:buFont typeface="Wingdings" pitchFamily="2" charset="2"/>
              <a:buChar char="§"/>
              <a:defRPr/>
            </a:pPr>
            <a:r>
              <a:rPr lang="en-US" dirty="0"/>
              <a:t>Tonnage</a:t>
            </a:r>
          </a:p>
          <a:p>
            <a:pPr marL="257174" indent="-257174" defTabSz="342897">
              <a:lnSpc>
                <a:spcPct val="80000"/>
              </a:lnSpc>
              <a:buClr>
                <a:schemeClr val="bg2">
                  <a:lumMod val="40000"/>
                  <a:lumOff val="60000"/>
                </a:schemeClr>
              </a:buClr>
              <a:buFont typeface="Wingdings" pitchFamily="2" charset="2"/>
              <a:buChar char="§"/>
              <a:defRPr/>
            </a:pPr>
            <a:r>
              <a:rPr lang="en-US" dirty="0"/>
              <a:t>Flag</a:t>
            </a:r>
          </a:p>
          <a:p>
            <a:pPr marL="257174" indent="-257174" defTabSz="342897">
              <a:lnSpc>
                <a:spcPct val="80000"/>
              </a:lnSpc>
              <a:buClr>
                <a:schemeClr val="bg2">
                  <a:lumMod val="40000"/>
                  <a:lumOff val="60000"/>
                </a:schemeClr>
              </a:buClr>
              <a:buFont typeface="Wingdings" pitchFamily="2" charset="2"/>
              <a:buChar char="§"/>
              <a:defRPr/>
            </a:pPr>
            <a:r>
              <a:rPr lang="en-US" dirty="0"/>
              <a:t>Type</a:t>
            </a:r>
          </a:p>
          <a:p>
            <a:pPr marL="257174" indent="-257174" defTabSz="342897">
              <a:lnSpc>
                <a:spcPct val="80000"/>
              </a:lnSpc>
              <a:buClr>
                <a:schemeClr val="bg2">
                  <a:lumMod val="40000"/>
                  <a:lumOff val="60000"/>
                </a:schemeClr>
              </a:buClr>
              <a:buFont typeface="Wingdings" pitchFamily="2" charset="2"/>
              <a:buChar char="§"/>
              <a:defRPr/>
            </a:pPr>
            <a:r>
              <a:rPr lang="en-US" dirty="0"/>
              <a:t>Classification</a:t>
            </a:r>
          </a:p>
          <a:p>
            <a:pPr marL="257174" indent="-257174" defTabSz="342897">
              <a:lnSpc>
                <a:spcPct val="80000"/>
              </a:lnSpc>
              <a:buClr>
                <a:schemeClr val="bg2">
                  <a:lumMod val="40000"/>
                  <a:lumOff val="60000"/>
                </a:schemeClr>
              </a:buClr>
              <a:buNone/>
              <a:defRPr/>
            </a:pPr>
            <a:endParaRPr lang="en-US" dirty="0"/>
          </a:p>
          <a:p>
            <a:pPr marL="257174" indent="-257174" defTabSz="342897">
              <a:lnSpc>
                <a:spcPct val="80000"/>
              </a:lnSpc>
              <a:buClr>
                <a:schemeClr val="bg2">
                  <a:lumMod val="40000"/>
                  <a:lumOff val="60000"/>
                </a:schemeClr>
              </a:buClr>
              <a:buNone/>
              <a:defRPr/>
            </a:pPr>
            <a:r>
              <a:rPr lang="en-US" dirty="0"/>
              <a:t>2. </a:t>
            </a:r>
            <a:r>
              <a:rPr lang="en-US" sz="1500" dirty="0"/>
              <a:t>SUBJECT MATTER</a:t>
            </a:r>
          </a:p>
          <a:p>
            <a:pPr marL="257174" indent="-257174" defTabSz="342897">
              <a:lnSpc>
                <a:spcPct val="80000"/>
              </a:lnSpc>
              <a:buClr>
                <a:schemeClr val="bg2">
                  <a:lumMod val="40000"/>
                  <a:lumOff val="60000"/>
                </a:schemeClr>
              </a:buClr>
              <a:buNone/>
              <a:defRPr/>
            </a:pPr>
            <a:endParaRPr lang="en-US" dirty="0"/>
          </a:p>
          <a:p>
            <a:pPr marL="257174" indent="-257174" defTabSz="342897">
              <a:lnSpc>
                <a:spcPct val="80000"/>
              </a:lnSpc>
              <a:buClr>
                <a:schemeClr val="bg2">
                  <a:lumMod val="40000"/>
                  <a:lumOff val="60000"/>
                </a:schemeClr>
              </a:buClr>
              <a:buFont typeface="Wingdings" pitchFamily="2" charset="2"/>
              <a:buChar char="§"/>
              <a:defRPr/>
            </a:pPr>
            <a:r>
              <a:rPr lang="en-US" dirty="0"/>
              <a:t>packing </a:t>
            </a:r>
          </a:p>
          <a:p>
            <a:pPr marL="257174" indent="-257174" defTabSz="342897">
              <a:lnSpc>
                <a:spcPct val="80000"/>
              </a:lnSpc>
              <a:buClr>
                <a:schemeClr val="bg2">
                  <a:lumMod val="40000"/>
                  <a:lumOff val="60000"/>
                </a:schemeClr>
              </a:buClr>
              <a:buFont typeface="Wingdings" pitchFamily="2" charset="2"/>
              <a:buChar char="§"/>
              <a:defRPr/>
            </a:pPr>
            <a:r>
              <a:rPr lang="en-US" dirty="0"/>
              <a:t>Bulk or bagged cargo</a:t>
            </a:r>
          </a:p>
          <a:p>
            <a:pPr marL="257174" indent="-257174" defTabSz="342897">
              <a:lnSpc>
                <a:spcPct val="80000"/>
              </a:lnSpc>
              <a:buClr>
                <a:schemeClr val="bg2">
                  <a:lumMod val="40000"/>
                  <a:lumOff val="60000"/>
                </a:schemeClr>
              </a:buClr>
              <a:buFont typeface="Wingdings" pitchFamily="2" charset="2"/>
              <a:buChar char="§"/>
              <a:defRPr/>
            </a:pPr>
            <a:r>
              <a:rPr lang="en-US" dirty="0"/>
              <a:t>Inherent vise or Nature of cargo</a:t>
            </a:r>
          </a:p>
          <a:p>
            <a:pPr marL="257174" indent="-257174" defTabSz="342897">
              <a:lnSpc>
                <a:spcPct val="80000"/>
              </a:lnSpc>
              <a:buClr>
                <a:schemeClr val="bg2">
                  <a:lumMod val="40000"/>
                  <a:lumOff val="60000"/>
                </a:schemeClr>
              </a:buClr>
              <a:buFont typeface="Wingdings" pitchFamily="2" charset="2"/>
              <a:buChar char="§"/>
              <a:defRPr/>
            </a:pPr>
            <a:r>
              <a:rPr lang="en-US" dirty="0"/>
              <a:t>Tail end /shut out</a:t>
            </a:r>
          </a:p>
          <a:p>
            <a:pPr marL="257174" indent="-257174" defTabSz="342897">
              <a:lnSpc>
                <a:spcPct val="80000"/>
              </a:lnSpc>
              <a:buClr>
                <a:schemeClr val="bg2">
                  <a:lumMod val="40000"/>
                  <a:lumOff val="60000"/>
                </a:schemeClr>
              </a:buClr>
              <a:buNone/>
              <a:defRPr/>
            </a:pPr>
            <a:endParaRPr lang="en-US" dirty="0"/>
          </a:p>
          <a:p>
            <a:pPr marL="257174" indent="-257174" defTabSz="342897">
              <a:lnSpc>
                <a:spcPct val="80000"/>
              </a:lnSpc>
              <a:buClr>
                <a:schemeClr val="bg2">
                  <a:lumMod val="40000"/>
                  <a:lumOff val="60000"/>
                </a:schemeClr>
              </a:buClr>
              <a:buNone/>
              <a:defRPr/>
            </a:pPr>
            <a:endParaRPr lang="en-US" dirty="0"/>
          </a:p>
        </p:txBody>
      </p:sp>
      <p:sp>
        <p:nvSpPr>
          <p:cNvPr id="89092" name="Rectangle 4">
            <a:extLst>
              <a:ext uri="{FF2B5EF4-FFF2-40B4-BE49-F238E27FC236}">
                <a16:creationId xmlns:a16="http://schemas.microsoft.com/office/drawing/2014/main" id="{093929E9-22D7-AD00-D63A-84D3213A8C0C}"/>
              </a:ext>
            </a:extLst>
          </p:cNvPr>
          <p:cNvSpPr>
            <a:spLocks noGrp="1" noChangeArrowheads="1"/>
          </p:cNvSpPr>
          <p:nvPr>
            <p:ph sz="half" idx="2"/>
          </p:nvPr>
        </p:nvSpPr>
        <p:spPr>
          <a:xfrm>
            <a:off x="4629154" y="2286004"/>
            <a:ext cx="3028951" cy="3257551"/>
          </a:xfrm>
        </p:spPr>
        <p:txBody>
          <a:bodyPr rtlCol="0">
            <a:normAutofit fontScale="70000" lnSpcReduction="20000"/>
          </a:bodyPr>
          <a:lstStyle/>
          <a:p>
            <a:pPr marL="257174" indent="-257174" defTabSz="342897">
              <a:lnSpc>
                <a:spcPct val="80000"/>
              </a:lnSpc>
              <a:buClr>
                <a:schemeClr val="bg2">
                  <a:lumMod val="40000"/>
                  <a:lumOff val="60000"/>
                </a:schemeClr>
              </a:buClr>
              <a:buNone/>
              <a:defRPr/>
            </a:pPr>
            <a:r>
              <a:rPr lang="en-US" dirty="0"/>
              <a:t>3. </a:t>
            </a:r>
            <a:r>
              <a:rPr lang="en-US" sz="1500" dirty="0"/>
              <a:t>PROPOSER</a:t>
            </a:r>
          </a:p>
          <a:p>
            <a:pPr marL="257174" indent="-257174" defTabSz="342897">
              <a:lnSpc>
                <a:spcPct val="80000"/>
              </a:lnSpc>
              <a:buClr>
                <a:schemeClr val="bg2">
                  <a:lumMod val="40000"/>
                  <a:lumOff val="60000"/>
                </a:schemeClr>
              </a:buClr>
              <a:buNone/>
              <a:defRPr/>
            </a:pPr>
            <a:r>
              <a:rPr lang="en-US" dirty="0"/>
              <a:t>	</a:t>
            </a:r>
          </a:p>
          <a:p>
            <a:pPr marL="257174" indent="-257174" defTabSz="342897">
              <a:lnSpc>
                <a:spcPct val="80000"/>
              </a:lnSpc>
              <a:buClr>
                <a:schemeClr val="bg2">
                  <a:lumMod val="40000"/>
                  <a:lumOff val="60000"/>
                </a:schemeClr>
              </a:buClr>
              <a:buFont typeface="Wingdings" pitchFamily="2" charset="2"/>
              <a:buChar char="§"/>
              <a:defRPr/>
            </a:pPr>
            <a:r>
              <a:rPr lang="en-US" dirty="0"/>
              <a:t>Status</a:t>
            </a:r>
          </a:p>
          <a:p>
            <a:pPr marL="257174" indent="-257174" defTabSz="342897">
              <a:lnSpc>
                <a:spcPct val="80000"/>
              </a:lnSpc>
              <a:buClr>
                <a:schemeClr val="bg2">
                  <a:lumMod val="40000"/>
                  <a:lumOff val="60000"/>
                </a:schemeClr>
              </a:buClr>
              <a:buFont typeface="Wingdings" pitchFamily="2" charset="2"/>
              <a:buChar char="§"/>
              <a:defRPr/>
            </a:pPr>
            <a:r>
              <a:rPr lang="en-US" dirty="0"/>
              <a:t>Moral hazard</a:t>
            </a:r>
          </a:p>
          <a:p>
            <a:pPr marL="257174" indent="-257174" defTabSz="342897">
              <a:lnSpc>
                <a:spcPct val="80000"/>
              </a:lnSpc>
              <a:buClr>
                <a:schemeClr val="bg2">
                  <a:lumMod val="40000"/>
                  <a:lumOff val="60000"/>
                </a:schemeClr>
              </a:buClr>
              <a:buNone/>
              <a:defRPr/>
            </a:pPr>
            <a:endParaRPr lang="en-US" dirty="0"/>
          </a:p>
          <a:p>
            <a:pPr marL="257174" indent="-257174" defTabSz="342897">
              <a:lnSpc>
                <a:spcPct val="80000"/>
              </a:lnSpc>
              <a:buClr>
                <a:schemeClr val="bg2">
                  <a:lumMod val="40000"/>
                  <a:lumOff val="60000"/>
                </a:schemeClr>
              </a:buClr>
              <a:buNone/>
              <a:defRPr/>
            </a:pPr>
            <a:r>
              <a:rPr lang="en-US" dirty="0"/>
              <a:t>4. </a:t>
            </a:r>
            <a:r>
              <a:rPr lang="en-US" sz="1500" dirty="0"/>
              <a:t>TERMS OF COVER</a:t>
            </a:r>
          </a:p>
          <a:p>
            <a:pPr marL="257174" indent="-257174" defTabSz="342897">
              <a:lnSpc>
                <a:spcPct val="80000"/>
              </a:lnSpc>
              <a:buClr>
                <a:schemeClr val="bg2">
                  <a:lumMod val="40000"/>
                  <a:lumOff val="60000"/>
                </a:schemeClr>
              </a:buClr>
              <a:buNone/>
              <a:defRPr/>
            </a:pPr>
            <a:endParaRPr lang="en-US" sz="788" dirty="0"/>
          </a:p>
          <a:p>
            <a:pPr marL="257174" indent="-257174" defTabSz="342897">
              <a:lnSpc>
                <a:spcPct val="80000"/>
              </a:lnSpc>
              <a:buClr>
                <a:schemeClr val="bg2">
                  <a:lumMod val="40000"/>
                  <a:lumOff val="60000"/>
                </a:schemeClr>
              </a:buClr>
              <a:buFont typeface="Wingdings" pitchFamily="2" charset="2"/>
              <a:buChar char="§"/>
              <a:defRPr/>
            </a:pPr>
            <a:r>
              <a:rPr lang="en-US" dirty="0"/>
              <a:t>Restricted </a:t>
            </a:r>
          </a:p>
          <a:p>
            <a:pPr marL="257174" indent="-257174" defTabSz="342897">
              <a:lnSpc>
                <a:spcPct val="80000"/>
              </a:lnSpc>
              <a:buClr>
                <a:schemeClr val="bg2">
                  <a:lumMod val="40000"/>
                  <a:lumOff val="60000"/>
                </a:schemeClr>
              </a:buClr>
              <a:buFont typeface="Wingdings" pitchFamily="2" charset="2"/>
              <a:buChar char="§"/>
              <a:defRPr/>
            </a:pPr>
            <a:r>
              <a:rPr lang="en-US" dirty="0"/>
              <a:t>All Risk Cover</a:t>
            </a:r>
          </a:p>
          <a:p>
            <a:pPr marL="257174" indent="-257174" defTabSz="342897">
              <a:lnSpc>
                <a:spcPct val="80000"/>
              </a:lnSpc>
              <a:buClr>
                <a:schemeClr val="bg2">
                  <a:lumMod val="40000"/>
                  <a:lumOff val="60000"/>
                </a:schemeClr>
              </a:buClr>
              <a:buFont typeface="Wingdings" pitchFamily="2" charset="2"/>
              <a:buChar char="§"/>
              <a:defRPr/>
            </a:pPr>
            <a:endParaRPr lang="en-US" dirty="0"/>
          </a:p>
          <a:p>
            <a:pPr marL="257174" indent="-257174" defTabSz="342897">
              <a:lnSpc>
                <a:spcPct val="80000"/>
              </a:lnSpc>
              <a:buClr>
                <a:schemeClr val="bg2">
                  <a:lumMod val="40000"/>
                  <a:lumOff val="60000"/>
                </a:schemeClr>
              </a:buClr>
              <a:buNone/>
              <a:defRPr/>
            </a:pPr>
            <a:r>
              <a:rPr lang="en-US" dirty="0"/>
              <a:t>5. </a:t>
            </a:r>
            <a:r>
              <a:rPr lang="en-US" sz="1500" dirty="0"/>
              <a:t>VOYAGE</a:t>
            </a:r>
          </a:p>
          <a:p>
            <a:pPr marL="257174" indent="-257174" defTabSz="342897">
              <a:lnSpc>
                <a:spcPct val="80000"/>
              </a:lnSpc>
              <a:buClr>
                <a:schemeClr val="bg2">
                  <a:lumMod val="40000"/>
                  <a:lumOff val="60000"/>
                </a:schemeClr>
              </a:buClr>
              <a:buNone/>
              <a:defRPr/>
            </a:pPr>
            <a:endParaRPr lang="en-US" sz="300" dirty="0"/>
          </a:p>
          <a:p>
            <a:pPr marL="257174" indent="-257174" defTabSz="342897">
              <a:lnSpc>
                <a:spcPct val="80000"/>
              </a:lnSpc>
              <a:buClr>
                <a:schemeClr val="bg2">
                  <a:lumMod val="40000"/>
                  <a:lumOff val="60000"/>
                </a:schemeClr>
              </a:buClr>
              <a:buFont typeface="Wingdings" pitchFamily="2" charset="2"/>
              <a:buChar char="§"/>
              <a:defRPr/>
            </a:pPr>
            <a:r>
              <a:rPr lang="en-US" dirty="0"/>
              <a:t>Route</a:t>
            </a:r>
          </a:p>
          <a:p>
            <a:pPr marL="257174" indent="-257174" defTabSz="342897">
              <a:lnSpc>
                <a:spcPct val="80000"/>
              </a:lnSpc>
              <a:buClr>
                <a:schemeClr val="bg2">
                  <a:lumMod val="40000"/>
                  <a:lumOff val="60000"/>
                </a:schemeClr>
              </a:buClr>
              <a:buFont typeface="Wingdings" pitchFamily="2" charset="2"/>
              <a:buChar char="§"/>
              <a:defRPr/>
            </a:pPr>
            <a:r>
              <a:rPr lang="en-US" dirty="0"/>
              <a:t>Distance and Destinations</a:t>
            </a:r>
          </a:p>
        </p:txBody>
      </p:sp>
    </p:spTree>
    <p:extLst>
      <p:ext uri="{BB962C8B-B14F-4D97-AF65-F5344CB8AC3E}">
        <p14:creationId xmlns:p14="http://schemas.microsoft.com/office/powerpoint/2010/main" val="1403950173"/>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39E5EF52-9A6C-BDC5-2BD7-4831A40A2160}"/>
              </a:ext>
            </a:extLst>
          </p:cNvPr>
          <p:cNvSpPr txBox="1">
            <a:spLocks noGrp="1"/>
          </p:cNvSpPr>
          <p:nvPr>
            <p:ph type="title"/>
          </p:nvPr>
        </p:nvSpPr>
        <p:spPr>
          <a:xfrm>
            <a:off x="1401369" y="1770466"/>
            <a:ext cx="1479947" cy="354313"/>
          </a:xfrm>
        </p:spPr>
        <p:txBody>
          <a:bodyPr vert="horz" lIns="0" tIns="7859" rIns="0" bIns="0" rtlCol="0" anchor="t" anchorCtr="0">
            <a:spAutoFit/>
          </a:bodyPr>
          <a:lstStyle/>
          <a:p>
            <a:pPr marL="7144" defTabSz="342897">
              <a:spcBef>
                <a:spcPts val="63"/>
              </a:spcBef>
              <a:defRPr/>
            </a:pPr>
            <a:r>
              <a:rPr sz="2251" b="1" u="heavy" spc="-223" dirty="0">
                <a:solidFill>
                  <a:srgbClr val="001F5F"/>
                </a:solidFill>
                <a:uFill>
                  <a:solidFill>
                    <a:srgbClr val="001F5F"/>
                  </a:solidFill>
                </a:uFill>
                <a:latin typeface="Arial"/>
                <a:cs typeface="Arial"/>
              </a:rPr>
              <a:t>INCOTERMS</a:t>
            </a:r>
            <a:endParaRPr sz="2251">
              <a:latin typeface="Arial"/>
              <a:cs typeface="Arial"/>
            </a:endParaRPr>
          </a:p>
        </p:txBody>
      </p:sp>
      <p:sp>
        <p:nvSpPr>
          <p:cNvPr id="46083" name="object 3">
            <a:extLst>
              <a:ext uri="{FF2B5EF4-FFF2-40B4-BE49-F238E27FC236}">
                <a16:creationId xmlns:a16="http://schemas.microsoft.com/office/drawing/2014/main" id="{D8D6E945-40E5-A120-CF4F-A7EE6DE02459}"/>
              </a:ext>
            </a:extLst>
          </p:cNvPr>
          <p:cNvSpPr txBox="1">
            <a:spLocks noChangeArrowheads="1"/>
          </p:cNvSpPr>
          <p:nvPr/>
        </p:nvSpPr>
        <p:spPr bwMode="auto">
          <a:xfrm>
            <a:off x="1872858" y="2264574"/>
            <a:ext cx="5559028" cy="253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9649" rIns="0" bIns="0">
            <a:spAutoFit/>
          </a:bodyPr>
          <a:lstStyle>
            <a:lvl1pPr marL="9525">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spcBef>
                <a:spcPts val="395"/>
              </a:spcBef>
              <a:buClrTx/>
              <a:buSzTx/>
              <a:buNone/>
            </a:pPr>
            <a:r>
              <a:rPr lang="en-US" altLang="en-US" sz="1425" b="1">
                <a:solidFill>
                  <a:srgbClr val="FF0000"/>
                </a:solidFill>
                <a:latin typeface="Times New Roman" panose="02020603050405020304" pitchFamily="18" charset="0"/>
                <a:cs typeface="Times New Roman" panose="02020603050405020304" pitchFamily="18" charset="0"/>
              </a:rPr>
              <a:t>Why?</a:t>
            </a:r>
            <a:endParaRPr lang="en-US" altLang="en-US" sz="1425">
              <a:latin typeface="Times New Roman" panose="02020603050405020304" pitchFamily="18" charset="0"/>
              <a:cs typeface="Times New Roman" panose="02020603050405020304" pitchFamily="18" charset="0"/>
            </a:endParaRPr>
          </a:p>
          <a:p>
            <a:pPr>
              <a:spcBef>
                <a:spcPts val="339"/>
              </a:spcBef>
              <a:buClrTx/>
              <a:buSzTx/>
              <a:buNone/>
            </a:pPr>
            <a:r>
              <a:rPr lang="en-US" altLang="en-US" sz="1425">
                <a:latin typeface="Times New Roman" panose="02020603050405020304" pitchFamily="18" charset="0"/>
                <a:cs typeface="Times New Roman" panose="02020603050405020304" pitchFamily="18" charset="0"/>
              </a:rPr>
              <a:t>To clearly define the costs, risks and responsibilities related to the transportation of  goods in case of overseas trade.</a:t>
            </a:r>
          </a:p>
          <a:p>
            <a:pPr>
              <a:spcBef>
                <a:spcPts val="11"/>
              </a:spcBef>
              <a:buClrTx/>
              <a:buSzTx/>
              <a:buNone/>
            </a:pPr>
            <a:endParaRPr lang="en-US" altLang="en-US" sz="2100">
              <a:latin typeface="Times New Roman" panose="02020603050405020304" pitchFamily="18" charset="0"/>
              <a:cs typeface="Times New Roman" panose="02020603050405020304" pitchFamily="18" charset="0"/>
            </a:endParaRPr>
          </a:p>
          <a:p>
            <a:pPr eaLnBrk="1" hangingPunct="1">
              <a:spcBef>
                <a:spcPct val="0"/>
              </a:spcBef>
              <a:buClrTx/>
              <a:buSzTx/>
              <a:buFontTx/>
              <a:buNone/>
            </a:pPr>
            <a:r>
              <a:rPr lang="en-US" altLang="en-US" sz="1425" b="1">
                <a:latin typeface="Times New Roman" panose="02020603050405020304" pitchFamily="18" charset="0"/>
                <a:cs typeface="Times New Roman" panose="02020603050405020304" pitchFamily="18" charset="0"/>
              </a:rPr>
              <a:t>Parties to transaction select the Incoterms, to determine</a:t>
            </a:r>
            <a:endParaRPr lang="en-US" altLang="en-US" sz="1425">
              <a:latin typeface="Times New Roman" panose="02020603050405020304" pitchFamily="18" charset="0"/>
              <a:cs typeface="Times New Roman" panose="02020603050405020304" pitchFamily="18" charset="0"/>
            </a:endParaRPr>
          </a:p>
          <a:p>
            <a:pPr>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1.who pays the cost of each transportation</a:t>
            </a:r>
          </a:p>
          <a:p>
            <a:pPr>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2.who is responsible for loading and unloading of goods</a:t>
            </a:r>
          </a:p>
          <a:p>
            <a:pPr>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3.who bears the risk of loss at any given point during an international shipment</a:t>
            </a:r>
          </a:p>
          <a:p>
            <a:pPr>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4.who has the responsibility of completion of export formalities</a:t>
            </a:r>
          </a:p>
        </p:txBody>
      </p:sp>
    </p:spTree>
    <p:extLst>
      <p:ext uri="{BB962C8B-B14F-4D97-AF65-F5344CB8AC3E}">
        <p14:creationId xmlns:p14="http://schemas.microsoft.com/office/powerpoint/2010/main" val="3271858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21E4CC5-D67F-971B-4987-79C23507B1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801580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5454AB3F-C2E6-A112-FAB5-06FD47CC6A75}"/>
              </a:ext>
            </a:extLst>
          </p:cNvPr>
          <p:cNvSpPr txBox="1">
            <a:spLocks noGrp="1"/>
          </p:cNvSpPr>
          <p:nvPr>
            <p:ph type="title"/>
          </p:nvPr>
        </p:nvSpPr>
        <p:spPr>
          <a:xfrm>
            <a:off x="1353746" y="1739510"/>
            <a:ext cx="1893095" cy="354313"/>
          </a:xfrm>
        </p:spPr>
        <p:txBody>
          <a:bodyPr vert="horz" lIns="0" tIns="7859" rIns="0" bIns="0" rtlCol="0" anchor="t" anchorCtr="0">
            <a:spAutoFit/>
          </a:bodyPr>
          <a:lstStyle/>
          <a:p>
            <a:pPr marL="7144" defTabSz="342897">
              <a:spcBef>
                <a:spcPts val="63"/>
              </a:spcBef>
              <a:defRPr/>
            </a:pPr>
            <a:r>
              <a:rPr sz="2251" b="1" spc="-287" dirty="0">
                <a:solidFill>
                  <a:srgbClr val="696363"/>
                </a:solidFill>
                <a:latin typeface="Arial"/>
                <a:cs typeface="Arial"/>
              </a:rPr>
              <a:t>EXW</a:t>
            </a:r>
            <a:r>
              <a:rPr sz="2251" b="1" spc="-132" dirty="0">
                <a:solidFill>
                  <a:srgbClr val="696363"/>
                </a:solidFill>
                <a:latin typeface="Arial"/>
                <a:cs typeface="Arial"/>
              </a:rPr>
              <a:t> </a:t>
            </a:r>
            <a:r>
              <a:rPr sz="2251" b="1" spc="-191" dirty="0">
                <a:solidFill>
                  <a:srgbClr val="696363"/>
                </a:solidFill>
                <a:latin typeface="Arial"/>
                <a:cs typeface="Arial"/>
              </a:rPr>
              <a:t>(Ex-Works)</a:t>
            </a:r>
            <a:endParaRPr sz="2251">
              <a:latin typeface="Arial"/>
              <a:cs typeface="Arial"/>
            </a:endParaRPr>
          </a:p>
        </p:txBody>
      </p:sp>
      <p:sp>
        <p:nvSpPr>
          <p:cNvPr id="3" name="object 3">
            <a:extLst>
              <a:ext uri="{FF2B5EF4-FFF2-40B4-BE49-F238E27FC236}">
                <a16:creationId xmlns:a16="http://schemas.microsoft.com/office/drawing/2014/main" id="{D10EB1DC-E2D3-4147-832F-0286BFB9F03F}"/>
              </a:ext>
            </a:extLst>
          </p:cNvPr>
          <p:cNvSpPr/>
          <p:nvPr/>
        </p:nvSpPr>
        <p:spPr>
          <a:xfrm>
            <a:off x="1738320" y="2266954"/>
            <a:ext cx="5480447" cy="2571751"/>
          </a:xfrm>
          <a:prstGeom prst="rect">
            <a:avLst/>
          </a:prstGeom>
          <a:blipFill>
            <a:blip r:embed="rId2" cstate="print"/>
            <a:stretch>
              <a:fillRect/>
            </a:stretch>
          </a:blipFill>
        </p:spPr>
        <p:txBody>
          <a:bodyPr lIns="0" tIns="0" rIns="0" bIns="0"/>
          <a:lstStyle/>
          <a:p>
            <a:pPr>
              <a:defRPr/>
            </a:pPr>
            <a:endParaRPr sz="1013"/>
          </a:p>
        </p:txBody>
      </p:sp>
    </p:spTree>
    <p:extLst>
      <p:ext uri="{BB962C8B-B14F-4D97-AF65-F5344CB8AC3E}">
        <p14:creationId xmlns:p14="http://schemas.microsoft.com/office/powerpoint/2010/main" val="537966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FCA84C7-8702-D5E1-EC1D-C3360E050C47}"/>
              </a:ext>
            </a:extLst>
          </p:cNvPr>
          <p:cNvSpPr txBox="1">
            <a:spLocks noGrp="1"/>
          </p:cNvSpPr>
          <p:nvPr>
            <p:ph type="title"/>
          </p:nvPr>
        </p:nvSpPr>
        <p:spPr>
          <a:xfrm>
            <a:off x="1362079" y="1691886"/>
            <a:ext cx="2137172" cy="354313"/>
          </a:xfrm>
        </p:spPr>
        <p:txBody>
          <a:bodyPr vert="horz" lIns="0" tIns="7859" rIns="0" bIns="0" rtlCol="0" anchor="t" anchorCtr="0">
            <a:spAutoFit/>
          </a:bodyPr>
          <a:lstStyle/>
          <a:p>
            <a:pPr marL="7144" defTabSz="342897">
              <a:spcBef>
                <a:spcPts val="63"/>
              </a:spcBef>
              <a:defRPr/>
            </a:pPr>
            <a:r>
              <a:rPr sz="2251" b="1" spc="-315" dirty="0">
                <a:solidFill>
                  <a:srgbClr val="696363"/>
                </a:solidFill>
                <a:latin typeface="Arial"/>
                <a:cs typeface="Arial"/>
              </a:rPr>
              <a:t>FCA </a:t>
            </a:r>
            <a:r>
              <a:rPr sz="2251" b="1" spc="-132" dirty="0">
                <a:solidFill>
                  <a:srgbClr val="696363"/>
                </a:solidFill>
                <a:latin typeface="Arial"/>
                <a:cs typeface="Arial"/>
              </a:rPr>
              <a:t>(Free</a:t>
            </a:r>
            <a:r>
              <a:rPr sz="2251" b="1" spc="-223" dirty="0">
                <a:solidFill>
                  <a:srgbClr val="696363"/>
                </a:solidFill>
                <a:latin typeface="Arial"/>
                <a:cs typeface="Arial"/>
              </a:rPr>
              <a:t> </a:t>
            </a:r>
            <a:r>
              <a:rPr sz="2251" b="1" spc="-129" dirty="0">
                <a:solidFill>
                  <a:srgbClr val="696363"/>
                </a:solidFill>
                <a:latin typeface="Arial"/>
                <a:cs typeface="Arial"/>
              </a:rPr>
              <a:t>Carrier)</a:t>
            </a:r>
            <a:endParaRPr sz="2251">
              <a:latin typeface="Arial"/>
              <a:cs typeface="Arial"/>
            </a:endParaRPr>
          </a:p>
        </p:txBody>
      </p:sp>
      <p:sp>
        <p:nvSpPr>
          <p:cNvPr id="3" name="object 3">
            <a:extLst>
              <a:ext uri="{FF2B5EF4-FFF2-40B4-BE49-F238E27FC236}">
                <a16:creationId xmlns:a16="http://schemas.microsoft.com/office/drawing/2014/main" id="{1B7B0A2F-0709-D584-3D7C-70E7B9806975}"/>
              </a:ext>
            </a:extLst>
          </p:cNvPr>
          <p:cNvSpPr/>
          <p:nvPr/>
        </p:nvSpPr>
        <p:spPr>
          <a:xfrm>
            <a:off x="1581151" y="2221712"/>
            <a:ext cx="6248400" cy="2758679"/>
          </a:xfrm>
          <a:prstGeom prst="rect">
            <a:avLst/>
          </a:prstGeom>
          <a:blipFill>
            <a:blip r:embed="rId2" cstate="print"/>
            <a:stretch>
              <a:fillRect/>
            </a:stretch>
          </a:blipFill>
        </p:spPr>
        <p:txBody>
          <a:bodyPr lIns="0" tIns="0" rIns="0" bIns="0"/>
          <a:lstStyle/>
          <a:p>
            <a:pPr>
              <a:defRPr/>
            </a:pPr>
            <a:endParaRPr sz="1013" dirty="0"/>
          </a:p>
        </p:txBody>
      </p:sp>
    </p:spTree>
    <p:extLst>
      <p:ext uri="{BB962C8B-B14F-4D97-AF65-F5344CB8AC3E}">
        <p14:creationId xmlns:p14="http://schemas.microsoft.com/office/powerpoint/2010/main" val="2864080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10A242B-3D96-58A8-6139-ADD9E9A35DF1}"/>
              </a:ext>
            </a:extLst>
          </p:cNvPr>
          <p:cNvSpPr txBox="1">
            <a:spLocks noGrp="1"/>
          </p:cNvSpPr>
          <p:nvPr>
            <p:ph type="title"/>
          </p:nvPr>
        </p:nvSpPr>
        <p:spPr>
          <a:xfrm>
            <a:off x="1464474" y="1671637"/>
            <a:ext cx="2765823" cy="318838"/>
          </a:xfrm>
        </p:spPr>
        <p:txBody>
          <a:bodyPr vert="horz" lIns="0" tIns="7144" rIns="0" bIns="0" rtlCol="0" anchor="t" anchorCtr="0">
            <a:spAutoFit/>
          </a:bodyPr>
          <a:lstStyle/>
          <a:p>
            <a:pPr marL="7144" defTabSz="342897">
              <a:spcBef>
                <a:spcPts val="56"/>
              </a:spcBef>
              <a:defRPr/>
            </a:pPr>
            <a:r>
              <a:rPr sz="2025" b="1" spc="-289" dirty="0">
                <a:solidFill>
                  <a:srgbClr val="696363"/>
                </a:solidFill>
                <a:latin typeface="Arial"/>
                <a:cs typeface="Arial"/>
              </a:rPr>
              <a:t>FAS </a:t>
            </a:r>
            <a:r>
              <a:rPr sz="2025" b="1" spc="-119" dirty="0">
                <a:solidFill>
                  <a:srgbClr val="696363"/>
                </a:solidFill>
                <a:latin typeface="Arial"/>
                <a:cs typeface="Arial"/>
              </a:rPr>
              <a:t>(Free </a:t>
            </a:r>
            <a:r>
              <a:rPr sz="2025" b="1" spc="-172" dirty="0">
                <a:solidFill>
                  <a:srgbClr val="696363"/>
                </a:solidFill>
                <a:latin typeface="Arial"/>
                <a:cs typeface="Arial"/>
              </a:rPr>
              <a:t>Alongside</a:t>
            </a:r>
            <a:r>
              <a:rPr sz="2025" b="1" spc="-169" dirty="0">
                <a:solidFill>
                  <a:srgbClr val="696363"/>
                </a:solidFill>
                <a:latin typeface="Arial"/>
                <a:cs typeface="Arial"/>
              </a:rPr>
              <a:t> </a:t>
            </a:r>
            <a:r>
              <a:rPr sz="2025" b="1" spc="-132" dirty="0">
                <a:solidFill>
                  <a:srgbClr val="696363"/>
                </a:solidFill>
                <a:latin typeface="Arial"/>
                <a:cs typeface="Arial"/>
              </a:rPr>
              <a:t>Ship)</a:t>
            </a:r>
            <a:endParaRPr sz="2025">
              <a:latin typeface="Arial"/>
              <a:cs typeface="Arial"/>
            </a:endParaRPr>
          </a:p>
        </p:txBody>
      </p:sp>
      <p:sp>
        <p:nvSpPr>
          <p:cNvPr id="3" name="object 3">
            <a:extLst>
              <a:ext uri="{FF2B5EF4-FFF2-40B4-BE49-F238E27FC236}">
                <a16:creationId xmlns:a16="http://schemas.microsoft.com/office/drawing/2014/main" id="{0BC082BD-938D-2E52-6125-70A0FF1BF2F0}"/>
              </a:ext>
            </a:extLst>
          </p:cNvPr>
          <p:cNvSpPr/>
          <p:nvPr/>
        </p:nvSpPr>
        <p:spPr>
          <a:xfrm>
            <a:off x="1696645" y="2427689"/>
            <a:ext cx="5835253" cy="2449115"/>
          </a:xfrm>
          <a:prstGeom prst="rect">
            <a:avLst/>
          </a:prstGeom>
          <a:blipFill>
            <a:blip r:embed="rId2" cstate="print"/>
            <a:stretch>
              <a:fillRect/>
            </a:stretch>
          </a:blipFill>
        </p:spPr>
        <p:txBody>
          <a:bodyPr lIns="0" tIns="0" rIns="0" bIns="0"/>
          <a:lstStyle/>
          <a:p>
            <a:pPr>
              <a:defRPr/>
            </a:pPr>
            <a:endParaRPr sz="1013"/>
          </a:p>
        </p:txBody>
      </p:sp>
    </p:spTree>
    <p:extLst>
      <p:ext uri="{BB962C8B-B14F-4D97-AF65-F5344CB8AC3E}">
        <p14:creationId xmlns:p14="http://schemas.microsoft.com/office/powerpoint/2010/main" val="2500270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A2E63FA-67AA-2CBE-AFAE-91A8CEF13978}"/>
              </a:ext>
            </a:extLst>
          </p:cNvPr>
          <p:cNvSpPr>
            <a:spLocks noGrp="1" noChangeArrowheads="1"/>
          </p:cNvSpPr>
          <p:nvPr>
            <p:ph type="title"/>
          </p:nvPr>
        </p:nvSpPr>
        <p:spPr/>
        <p:txBody>
          <a:bodyPr>
            <a:normAutofit/>
          </a:bodyPr>
          <a:lstStyle/>
          <a:p>
            <a:pPr eaLnBrk="1" hangingPunct="1"/>
            <a:r>
              <a:rPr lang="en-US" altLang="en-US" sz="3000">
                <a:cs typeface="Calibri" panose="020F0502020204030204" pitchFamily="34" charset="0"/>
              </a:rPr>
              <a:t>MARINE INSURANCE </a:t>
            </a:r>
            <a:br>
              <a:rPr lang="en-US" altLang="en-US" sz="3000">
                <a:cs typeface="Calibri" panose="020F0502020204030204" pitchFamily="34" charset="0"/>
              </a:rPr>
            </a:br>
            <a:endParaRPr lang="en-US" altLang="en-US" sz="3000">
              <a:cs typeface="Calibri" panose="020F0502020204030204" pitchFamily="34" charset="0"/>
            </a:endParaRPr>
          </a:p>
        </p:txBody>
      </p:sp>
      <p:sp>
        <p:nvSpPr>
          <p:cNvPr id="7171" name="Rectangle 3">
            <a:extLst>
              <a:ext uri="{FF2B5EF4-FFF2-40B4-BE49-F238E27FC236}">
                <a16:creationId xmlns:a16="http://schemas.microsoft.com/office/drawing/2014/main" id="{1ABC24C4-7D61-7E3A-3055-9F617DEBE5CC}"/>
              </a:ext>
            </a:extLst>
          </p:cNvPr>
          <p:cNvSpPr>
            <a:spLocks noGrp="1" noChangeArrowheads="1"/>
          </p:cNvSpPr>
          <p:nvPr>
            <p:ph idx="1"/>
          </p:nvPr>
        </p:nvSpPr>
        <p:spPr/>
        <p:txBody>
          <a:bodyPr/>
          <a:lstStyle/>
          <a:p>
            <a:pPr eaLnBrk="1" hangingPunct="1">
              <a:buFontTx/>
              <a:buNone/>
            </a:pPr>
            <a:r>
              <a:rPr lang="en-US" altLang="en-US" dirty="0"/>
              <a:t> </a:t>
            </a:r>
            <a:endParaRPr lang="en-US" altLang="en-US" dirty="0">
              <a:latin typeface="Calibri" panose="020F0502020204030204" pitchFamily="34" charset="0"/>
              <a:cs typeface="Calibri" panose="020F0502020204030204" pitchFamily="34" charset="0"/>
            </a:endParaRPr>
          </a:p>
          <a:p>
            <a:pPr eaLnBrk="1" hangingPunct="1">
              <a:buFontTx/>
              <a:buNone/>
            </a:pPr>
            <a:endParaRPr lang="en-US" altLang="en-US" dirty="0">
              <a:latin typeface="Calibri" panose="020F0502020204030204" pitchFamily="34" charset="0"/>
              <a:cs typeface="Calibri" panose="020F0502020204030204" pitchFamily="34" charset="0"/>
            </a:endParaRPr>
          </a:p>
          <a:p>
            <a:pPr eaLnBrk="1" hangingPunct="1">
              <a:buClr>
                <a:schemeClr val="tx1"/>
              </a:buClr>
              <a:buFont typeface="Wingdings" panose="05000000000000000000" pitchFamily="2" charset="2"/>
              <a:buNone/>
            </a:pPr>
            <a:r>
              <a:rPr lang="en-US" altLang="en-US" dirty="0">
                <a:latin typeface="Calibri" panose="020F0502020204030204" pitchFamily="34" charset="0"/>
                <a:cs typeface="Calibri" panose="020F0502020204030204" pitchFamily="34" charset="0"/>
              </a:rPr>
              <a:t>   BROADLY DIVIDED INTO</a:t>
            </a:r>
          </a:p>
          <a:p>
            <a:pPr eaLnBrk="1" hangingPunct="1">
              <a:buClr>
                <a:schemeClr val="tx1"/>
              </a:buClr>
              <a:buFont typeface="Wingdings" panose="05000000000000000000" pitchFamily="2" charset="2"/>
              <a:buChar char="Ø"/>
            </a:pPr>
            <a:r>
              <a:rPr lang="en-US" altLang="en-US" dirty="0">
                <a:latin typeface="Calibri" panose="020F0502020204030204" pitchFamily="34" charset="0"/>
                <a:cs typeface="Calibri" panose="020F0502020204030204" pitchFamily="34" charset="0"/>
              </a:rPr>
              <a:t>      CARGO INSURANCE</a:t>
            </a:r>
          </a:p>
          <a:p>
            <a:pPr eaLnBrk="1" hangingPunct="1">
              <a:buClr>
                <a:schemeClr val="tx1"/>
              </a:buClr>
              <a:buFont typeface="Wingdings" panose="05000000000000000000" pitchFamily="2" charset="2"/>
              <a:buChar char="Ø"/>
            </a:pPr>
            <a:r>
              <a:rPr lang="en-US" altLang="en-US" dirty="0">
                <a:latin typeface="Calibri" panose="020F0502020204030204" pitchFamily="34" charset="0"/>
                <a:cs typeface="Calibri" panose="020F0502020204030204" pitchFamily="34" charset="0"/>
              </a:rPr>
              <a:t>      HULL INSURANCE</a:t>
            </a: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571596F-DBE6-38F2-2572-8284BEF57A38}"/>
              </a:ext>
            </a:extLst>
          </p:cNvPr>
          <p:cNvSpPr txBox="1">
            <a:spLocks noGrp="1"/>
          </p:cNvSpPr>
          <p:nvPr>
            <p:ph type="title"/>
          </p:nvPr>
        </p:nvSpPr>
        <p:spPr>
          <a:xfrm>
            <a:off x="1432326" y="1707362"/>
            <a:ext cx="2476500" cy="354313"/>
          </a:xfrm>
        </p:spPr>
        <p:txBody>
          <a:bodyPr vert="horz" lIns="0" tIns="7859" rIns="0" bIns="0" rtlCol="0" anchor="t" anchorCtr="0">
            <a:spAutoFit/>
          </a:bodyPr>
          <a:lstStyle/>
          <a:p>
            <a:pPr marL="7144" defTabSz="342897">
              <a:spcBef>
                <a:spcPts val="63"/>
              </a:spcBef>
              <a:defRPr/>
            </a:pPr>
            <a:r>
              <a:rPr sz="2251" b="1" spc="-281" dirty="0">
                <a:solidFill>
                  <a:srgbClr val="696363"/>
                </a:solidFill>
                <a:latin typeface="Arial"/>
                <a:cs typeface="Arial"/>
              </a:rPr>
              <a:t>FOB </a:t>
            </a:r>
            <a:r>
              <a:rPr sz="2251" b="1" spc="-129" dirty="0">
                <a:solidFill>
                  <a:srgbClr val="696363"/>
                </a:solidFill>
                <a:latin typeface="Arial"/>
                <a:cs typeface="Arial"/>
              </a:rPr>
              <a:t>(Free </a:t>
            </a:r>
            <a:r>
              <a:rPr sz="2251" b="1" spc="-239" dirty="0">
                <a:solidFill>
                  <a:srgbClr val="696363"/>
                </a:solidFill>
                <a:latin typeface="Arial"/>
                <a:cs typeface="Arial"/>
              </a:rPr>
              <a:t>On</a:t>
            </a:r>
            <a:r>
              <a:rPr sz="2251" b="1" spc="-236" dirty="0">
                <a:solidFill>
                  <a:srgbClr val="696363"/>
                </a:solidFill>
                <a:latin typeface="Arial"/>
                <a:cs typeface="Arial"/>
              </a:rPr>
              <a:t> </a:t>
            </a:r>
            <a:r>
              <a:rPr sz="2251" b="1" spc="-155" dirty="0">
                <a:solidFill>
                  <a:srgbClr val="696363"/>
                </a:solidFill>
                <a:latin typeface="Arial"/>
                <a:cs typeface="Arial"/>
              </a:rPr>
              <a:t>Board)</a:t>
            </a:r>
            <a:endParaRPr sz="2251">
              <a:latin typeface="Arial"/>
              <a:cs typeface="Arial"/>
            </a:endParaRPr>
          </a:p>
        </p:txBody>
      </p:sp>
      <p:sp>
        <p:nvSpPr>
          <p:cNvPr id="3" name="object 3">
            <a:extLst>
              <a:ext uri="{FF2B5EF4-FFF2-40B4-BE49-F238E27FC236}">
                <a16:creationId xmlns:a16="http://schemas.microsoft.com/office/drawing/2014/main" id="{B5B77FAC-7060-B2DB-9F34-82282777838B}"/>
              </a:ext>
            </a:extLst>
          </p:cNvPr>
          <p:cNvSpPr/>
          <p:nvPr/>
        </p:nvSpPr>
        <p:spPr>
          <a:xfrm>
            <a:off x="1537104" y="2395545"/>
            <a:ext cx="6207919" cy="2631281"/>
          </a:xfrm>
          <a:prstGeom prst="rect">
            <a:avLst/>
          </a:prstGeom>
          <a:blipFill>
            <a:blip r:embed="rId2" cstate="print"/>
            <a:stretch>
              <a:fillRect/>
            </a:stretch>
          </a:blipFill>
        </p:spPr>
        <p:txBody>
          <a:bodyPr lIns="0" tIns="0" rIns="0" bIns="0"/>
          <a:lstStyle/>
          <a:p>
            <a:pPr>
              <a:defRPr/>
            </a:pPr>
            <a:endParaRPr sz="1013"/>
          </a:p>
        </p:txBody>
      </p:sp>
    </p:spTree>
    <p:extLst>
      <p:ext uri="{BB962C8B-B14F-4D97-AF65-F5344CB8AC3E}">
        <p14:creationId xmlns:p14="http://schemas.microsoft.com/office/powerpoint/2010/main" val="1888402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9143E8E-84FA-AD83-74B9-9AEFF1E95BE4}"/>
              </a:ext>
            </a:extLst>
          </p:cNvPr>
          <p:cNvSpPr txBox="1">
            <a:spLocks noGrp="1"/>
          </p:cNvSpPr>
          <p:nvPr>
            <p:ph type="title"/>
          </p:nvPr>
        </p:nvSpPr>
        <p:spPr>
          <a:xfrm>
            <a:off x="1440660" y="1715695"/>
            <a:ext cx="3486151" cy="353951"/>
          </a:xfrm>
        </p:spPr>
        <p:txBody>
          <a:bodyPr vert="horz" lIns="0" tIns="7501" rIns="0" bIns="0" rtlCol="0" anchor="t" anchorCtr="0">
            <a:spAutoFit/>
          </a:bodyPr>
          <a:lstStyle/>
          <a:p>
            <a:pPr marL="7144" defTabSz="342897">
              <a:spcBef>
                <a:spcPts val="59"/>
              </a:spcBef>
              <a:defRPr/>
            </a:pPr>
            <a:r>
              <a:rPr sz="2251" b="1" spc="-256" dirty="0">
                <a:solidFill>
                  <a:srgbClr val="696363"/>
                </a:solidFill>
                <a:latin typeface="Arial"/>
                <a:cs typeface="Arial"/>
              </a:rPr>
              <a:t>CFR </a:t>
            </a:r>
            <a:r>
              <a:rPr sz="2251" b="1" spc="397" dirty="0">
                <a:solidFill>
                  <a:srgbClr val="696363"/>
                </a:solidFill>
                <a:latin typeface="Arial"/>
                <a:cs typeface="Arial"/>
              </a:rPr>
              <a:t>/ </a:t>
            </a:r>
            <a:r>
              <a:rPr sz="2251" b="1" spc="-220" dirty="0">
                <a:solidFill>
                  <a:srgbClr val="696363"/>
                </a:solidFill>
                <a:latin typeface="Arial"/>
                <a:cs typeface="Arial"/>
              </a:rPr>
              <a:t>C&amp;F </a:t>
            </a:r>
            <a:r>
              <a:rPr sz="2251" b="1" spc="-172" dirty="0">
                <a:solidFill>
                  <a:srgbClr val="696363"/>
                </a:solidFill>
                <a:latin typeface="Arial"/>
                <a:cs typeface="Arial"/>
              </a:rPr>
              <a:t>(Cost </a:t>
            </a:r>
            <a:r>
              <a:rPr sz="2251" b="1" spc="-119" dirty="0">
                <a:solidFill>
                  <a:srgbClr val="696363"/>
                </a:solidFill>
                <a:latin typeface="Arial"/>
                <a:cs typeface="Arial"/>
              </a:rPr>
              <a:t>and</a:t>
            </a:r>
            <a:r>
              <a:rPr sz="2251" b="1" spc="-217" dirty="0">
                <a:solidFill>
                  <a:srgbClr val="696363"/>
                </a:solidFill>
                <a:latin typeface="Arial"/>
                <a:cs typeface="Arial"/>
              </a:rPr>
              <a:t> </a:t>
            </a:r>
            <a:r>
              <a:rPr sz="2251" b="1" spc="-147" dirty="0">
                <a:solidFill>
                  <a:srgbClr val="696363"/>
                </a:solidFill>
                <a:latin typeface="Arial"/>
                <a:cs typeface="Arial"/>
              </a:rPr>
              <a:t>Freight)</a:t>
            </a:r>
            <a:endParaRPr sz="2251">
              <a:latin typeface="Arial"/>
              <a:cs typeface="Arial"/>
            </a:endParaRPr>
          </a:p>
        </p:txBody>
      </p:sp>
      <p:sp>
        <p:nvSpPr>
          <p:cNvPr id="52227" name="object 3">
            <a:extLst>
              <a:ext uri="{FF2B5EF4-FFF2-40B4-BE49-F238E27FC236}">
                <a16:creationId xmlns:a16="http://schemas.microsoft.com/office/drawing/2014/main" id="{CBACE031-99A5-970E-C0B5-1FC479867A34}"/>
              </a:ext>
            </a:extLst>
          </p:cNvPr>
          <p:cNvSpPr txBox="1">
            <a:spLocks noChangeArrowheads="1"/>
          </p:cNvSpPr>
          <p:nvPr/>
        </p:nvSpPr>
        <p:spPr bwMode="auto">
          <a:xfrm>
            <a:off x="1488289" y="2571755"/>
            <a:ext cx="5984081" cy="2022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787" rIns="0" bIns="0">
            <a:spAutoFit/>
          </a:bodyPr>
          <a:lstStyle>
            <a:lvl1pPr marL="214313" indent="-204788">
              <a:spcBef>
                <a:spcPts val="1000"/>
              </a:spcBef>
              <a:buClr>
                <a:srgbClr val="8AD0D6"/>
              </a:buClr>
              <a:buSzPct val="80000"/>
              <a:buFont typeface="Wingdings 3" panose="05040102010807070707" pitchFamily="18" charset="2"/>
              <a:buChar char=""/>
              <a:tabLst>
                <a:tab pos="214313" algn="l"/>
              </a:tabLst>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tabLst>
                <a:tab pos="214313" algn="l"/>
              </a:tabLst>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tabLst>
                <a:tab pos="214313" algn="l"/>
              </a:tabLst>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9pPr>
          </a:lstStyle>
          <a:p>
            <a:pPr>
              <a:spcBef>
                <a:spcPts val="56"/>
              </a:spcBef>
              <a:buClr>
                <a:srgbClr val="D24717"/>
              </a:buClr>
              <a:buSzPct val="84000"/>
              <a:buFont typeface="Arial" panose="020B0604020202020204" pitchFamily="34" charset="0"/>
              <a:buChar char=""/>
            </a:pPr>
            <a:r>
              <a:rPr lang="en-US" altLang="en-US" sz="1800">
                <a:latin typeface="Times New Roman" panose="02020603050405020304" pitchFamily="18" charset="0"/>
                <a:cs typeface="Times New Roman" panose="02020603050405020304" pitchFamily="18" charset="0"/>
              </a:rPr>
              <a:t>Seller clears the goods for export and delivery is completed when they  are placed onboard the vessel at the named port of loading</a:t>
            </a:r>
          </a:p>
          <a:p>
            <a:pPr>
              <a:spcBef>
                <a:spcPts val="339"/>
              </a:spcBef>
              <a:buClr>
                <a:srgbClr val="D24717"/>
              </a:buClr>
              <a:buSzPct val="84000"/>
              <a:buFont typeface="Arial" panose="020B0604020202020204" pitchFamily="34" charset="0"/>
              <a:buChar char=""/>
            </a:pPr>
            <a:r>
              <a:rPr lang="en-US" altLang="en-US" sz="1800">
                <a:latin typeface="Times New Roman" panose="02020603050405020304" pitchFamily="18" charset="0"/>
                <a:cs typeface="Times New Roman" panose="02020603050405020304" pitchFamily="18" charset="0"/>
              </a:rPr>
              <a:t>Seller bears the cost of freight till the named port of destination</a:t>
            </a:r>
          </a:p>
          <a:p>
            <a:pPr>
              <a:spcBef>
                <a:spcPts val="339"/>
              </a:spcBef>
              <a:buClr>
                <a:srgbClr val="D24717"/>
              </a:buClr>
              <a:buSzPct val="84000"/>
              <a:buFont typeface="Arial" panose="020B0604020202020204" pitchFamily="34" charset="0"/>
              <a:buChar char=""/>
            </a:pPr>
            <a:r>
              <a:rPr lang="en-US" altLang="en-US" sz="975"/>
              <a:t>	</a:t>
            </a:r>
            <a:r>
              <a:rPr lang="en-US" altLang="en-US" sz="1800">
                <a:latin typeface="Times New Roman" panose="02020603050405020304" pitchFamily="18" charset="0"/>
                <a:cs typeface="Times New Roman" panose="02020603050405020304" pitchFamily="18" charset="0"/>
              </a:rPr>
              <a:t>Buyer assumes all risks for goods from the time goods have been  delivered on board the vessel at the port of loading</a:t>
            </a:r>
          </a:p>
        </p:txBody>
      </p:sp>
    </p:spTree>
    <p:extLst>
      <p:ext uri="{BB962C8B-B14F-4D97-AF65-F5344CB8AC3E}">
        <p14:creationId xmlns:p14="http://schemas.microsoft.com/office/powerpoint/2010/main" val="2753632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9F24FFA-DB0A-755B-A7E5-59104BB38AEF}"/>
              </a:ext>
            </a:extLst>
          </p:cNvPr>
          <p:cNvSpPr txBox="1">
            <a:spLocks noGrp="1"/>
          </p:cNvSpPr>
          <p:nvPr>
            <p:ph type="title"/>
          </p:nvPr>
        </p:nvSpPr>
        <p:spPr>
          <a:xfrm>
            <a:off x="1416850" y="1695451"/>
            <a:ext cx="3548063" cy="318838"/>
          </a:xfrm>
        </p:spPr>
        <p:txBody>
          <a:bodyPr vert="horz" lIns="0" tIns="7144" rIns="0" bIns="0" rtlCol="0" anchor="t" anchorCtr="0">
            <a:spAutoFit/>
          </a:bodyPr>
          <a:lstStyle/>
          <a:p>
            <a:pPr marL="7144" defTabSz="342897">
              <a:spcBef>
                <a:spcPts val="56"/>
              </a:spcBef>
              <a:defRPr/>
            </a:pPr>
            <a:r>
              <a:rPr sz="2025" b="1" spc="-177" dirty="0">
                <a:solidFill>
                  <a:srgbClr val="696363"/>
                </a:solidFill>
                <a:latin typeface="Arial"/>
                <a:cs typeface="Arial"/>
              </a:rPr>
              <a:t>CIF </a:t>
            </a:r>
            <a:r>
              <a:rPr sz="2025" b="1" spc="-137" dirty="0">
                <a:solidFill>
                  <a:srgbClr val="696363"/>
                </a:solidFill>
                <a:latin typeface="Arial"/>
                <a:cs typeface="Arial"/>
              </a:rPr>
              <a:t>(Cost, </a:t>
            </a:r>
            <a:r>
              <a:rPr sz="2025" b="1" spc="-121" dirty="0">
                <a:solidFill>
                  <a:srgbClr val="696363"/>
                </a:solidFill>
                <a:latin typeface="Arial"/>
                <a:cs typeface="Arial"/>
              </a:rPr>
              <a:t>Insurance </a:t>
            </a:r>
            <a:r>
              <a:rPr sz="2025" b="1" spc="-111" dirty="0">
                <a:solidFill>
                  <a:srgbClr val="696363"/>
                </a:solidFill>
                <a:latin typeface="Arial"/>
                <a:cs typeface="Arial"/>
              </a:rPr>
              <a:t>and</a:t>
            </a:r>
            <a:r>
              <a:rPr sz="2025" b="1" spc="56" dirty="0">
                <a:solidFill>
                  <a:srgbClr val="696363"/>
                </a:solidFill>
                <a:latin typeface="Arial"/>
                <a:cs typeface="Arial"/>
              </a:rPr>
              <a:t> </a:t>
            </a:r>
            <a:r>
              <a:rPr sz="2025" b="1" spc="-132" dirty="0">
                <a:solidFill>
                  <a:srgbClr val="696363"/>
                </a:solidFill>
                <a:latin typeface="Arial"/>
                <a:cs typeface="Arial"/>
              </a:rPr>
              <a:t>Freight)</a:t>
            </a:r>
            <a:endParaRPr sz="2025">
              <a:latin typeface="Arial"/>
              <a:cs typeface="Arial"/>
            </a:endParaRPr>
          </a:p>
        </p:txBody>
      </p:sp>
      <p:sp>
        <p:nvSpPr>
          <p:cNvPr id="53251" name="object 3">
            <a:extLst>
              <a:ext uri="{FF2B5EF4-FFF2-40B4-BE49-F238E27FC236}">
                <a16:creationId xmlns:a16="http://schemas.microsoft.com/office/drawing/2014/main" id="{84C1630C-16DC-972C-E866-C24CA238574B}"/>
              </a:ext>
            </a:extLst>
          </p:cNvPr>
          <p:cNvSpPr txBox="1">
            <a:spLocks noChangeArrowheads="1"/>
          </p:cNvSpPr>
          <p:nvPr/>
        </p:nvSpPr>
        <p:spPr bwMode="auto">
          <a:xfrm>
            <a:off x="1425178" y="2301480"/>
            <a:ext cx="6309123" cy="229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431" rIns="0" bIns="0">
            <a:spAutoFit/>
          </a:bodyPr>
          <a:lstStyle>
            <a:lvl1pPr marL="214313" indent="-204788">
              <a:spcBef>
                <a:spcPts val="1000"/>
              </a:spcBef>
              <a:buClr>
                <a:srgbClr val="8AD0D6"/>
              </a:buClr>
              <a:buSzPct val="80000"/>
              <a:buFont typeface="Wingdings 3" panose="05040102010807070707" pitchFamily="18" charset="2"/>
              <a:buChar char=""/>
              <a:tabLst>
                <a:tab pos="214313" algn="l"/>
              </a:tabLst>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tabLst>
                <a:tab pos="214313" algn="l"/>
              </a:tabLst>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tabLst>
                <a:tab pos="214313" algn="l"/>
              </a:tabLst>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9pPr>
          </a:lstStyle>
          <a:p>
            <a:pPr>
              <a:spcBef>
                <a:spcPts val="47"/>
              </a:spcBef>
              <a:buClr>
                <a:srgbClr val="D24717"/>
              </a:buClr>
              <a:buSzPct val="84000"/>
              <a:buFont typeface="Arial" panose="020B0604020202020204" pitchFamily="34" charset="0"/>
              <a:buChar char=""/>
            </a:pPr>
            <a:r>
              <a:rPr lang="en-US" altLang="en-US" sz="1800">
                <a:latin typeface="Times New Roman" panose="02020603050405020304" pitchFamily="18" charset="0"/>
                <a:cs typeface="Times New Roman" panose="02020603050405020304" pitchFamily="18" charset="0"/>
              </a:rPr>
              <a:t>Seller clears the goods for export and delivers them when they are  onboard the vessel at the port of loading</a:t>
            </a:r>
          </a:p>
          <a:p>
            <a:pPr>
              <a:spcBef>
                <a:spcPts val="339"/>
              </a:spcBef>
              <a:buClr>
                <a:srgbClr val="D24717"/>
              </a:buClr>
              <a:buSzPct val="84000"/>
              <a:buFont typeface="Arial" panose="020B0604020202020204" pitchFamily="34" charset="0"/>
              <a:buChar char=""/>
            </a:pPr>
            <a:r>
              <a:rPr lang="en-US" altLang="en-US" sz="975"/>
              <a:t>	</a:t>
            </a:r>
            <a:r>
              <a:rPr lang="en-US" altLang="en-US" sz="1800">
                <a:latin typeface="Times New Roman" panose="02020603050405020304" pitchFamily="18" charset="0"/>
                <a:cs typeface="Times New Roman" panose="02020603050405020304" pitchFamily="18" charset="0"/>
              </a:rPr>
              <a:t>Seller bears the cost of freight and insurance to the named port of  destination. Seller’s insurance requirement is only for minimum insurance  cover.</a:t>
            </a:r>
          </a:p>
          <a:p>
            <a:pPr>
              <a:spcBef>
                <a:spcPts val="339"/>
              </a:spcBef>
              <a:buClr>
                <a:srgbClr val="D24717"/>
              </a:buClr>
              <a:buSzPct val="84000"/>
              <a:buFont typeface="Arial" panose="020B0604020202020204" pitchFamily="34" charset="0"/>
              <a:buChar char=""/>
            </a:pPr>
            <a:r>
              <a:rPr lang="en-US" altLang="en-US" sz="1800">
                <a:latin typeface="Times New Roman" panose="02020603050405020304" pitchFamily="18" charset="0"/>
                <a:cs typeface="Times New Roman" panose="02020603050405020304" pitchFamily="18" charset="0"/>
              </a:rPr>
              <a:t>Buyer is responsible for all costs associated with unloading the goods at the  named port of destination and clearing goods for import.</a:t>
            </a:r>
          </a:p>
        </p:txBody>
      </p:sp>
    </p:spTree>
    <p:extLst>
      <p:ext uri="{BB962C8B-B14F-4D97-AF65-F5344CB8AC3E}">
        <p14:creationId xmlns:p14="http://schemas.microsoft.com/office/powerpoint/2010/main" val="2227536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480ED2C7-B85D-C2E3-321E-E12448FA5CD7}"/>
              </a:ext>
            </a:extLst>
          </p:cNvPr>
          <p:cNvSpPr/>
          <p:nvPr/>
        </p:nvSpPr>
        <p:spPr>
          <a:xfrm>
            <a:off x="723900" y="685800"/>
            <a:ext cx="7696200" cy="5334000"/>
          </a:xfrm>
          <a:prstGeom prst="rect">
            <a:avLst/>
          </a:prstGeom>
          <a:blipFill>
            <a:blip r:embed="rId2" cstate="print"/>
            <a:stretch>
              <a:fillRect/>
            </a:stretch>
          </a:blipFill>
        </p:spPr>
        <p:txBody>
          <a:bodyPr lIns="0" tIns="0" rIns="0" bIns="0"/>
          <a:lstStyle/>
          <a:p>
            <a:pPr>
              <a:defRPr/>
            </a:pPr>
            <a:endParaRPr sz="1013" dirty="0"/>
          </a:p>
        </p:txBody>
      </p:sp>
    </p:spTree>
    <p:extLst>
      <p:ext uri="{BB962C8B-B14F-4D97-AF65-F5344CB8AC3E}">
        <p14:creationId xmlns:p14="http://schemas.microsoft.com/office/powerpoint/2010/main" val="2926361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A05E677-7CB8-A58D-12A5-2636F9EA452D}"/>
              </a:ext>
            </a:extLst>
          </p:cNvPr>
          <p:cNvSpPr>
            <a:spLocks noGrp="1" noChangeArrowheads="1"/>
          </p:cNvSpPr>
          <p:nvPr>
            <p:ph type="title"/>
          </p:nvPr>
        </p:nvSpPr>
        <p:spPr/>
        <p:txBody>
          <a:bodyPr/>
          <a:lstStyle/>
          <a:p>
            <a:pPr eaLnBrk="1" hangingPunct="1"/>
            <a:r>
              <a:rPr lang="en-US" altLang="en-US"/>
              <a:t>CARGO POLICIES – </a:t>
            </a:r>
            <a:r>
              <a:rPr lang="en-US" altLang="en-US" sz="2400"/>
              <a:t>Important Clauses</a:t>
            </a:r>
            <a:endParaRPr lang="en-US" altLang="en-US"/>
          </a:p>
        </p:txBody>
      </p:sp>
      <p:sp>
        <p:nvSpPr>
          <p:cNvPr id="23555" name="Rectangle 3">
            <a:extLst>
              <a:ext uri="{FF2B5EF4-FFF2-40B4-BE49-F238E27FC236}">
                <a16:creationId xmlns:a16="http://schemas.microsoft.com/office/drawing/2014/main" id="{0B4C022C-7293-F8DD-8610-C9431944A8F1}"/>
              </a:ext>
            </a:extLst>
          </p:cNvPr>
          <p:cNvSpPr>
            <a:spLocks noGrp="1" noChangeArrowheads="1"/>
          </p:cNvSpPr>
          <p:nvPr>
            <p:ph idx="1"/>
          </p:nvPr>
        </p:nvSpPr>
        <p:spPr/>
        <p:txBody>
          <a:bodyPr rtlCol="0">
            <a:normAutofit fontScale="92500"/>
          </a:bodyPr>
          <a:lstStyle/>
          <a:p>
            <a:pPr marL="257174" indent="-257174" defTabSz="342897">
              <a:lnSpc>
                <a:spcPct val="80000"/>
              </a:lnSpc>
              <a:buClr>
                <a:schemeClr val="bg2">
                  <a:lumMod val="40000"/>
                  <a:lumOff val="60000"/>
                </a:schemeClr>
              </a:buClr>
              <a:defRPr/>
            </a:pPr>
            <a:r>
              <a:rPr lang="en-US" dirty="0"/>
              <a:t>Policy form does not contain insuring clauses</a:t>
            </a:r>
          </a:p>
          <a:p>
            <a:pPr marL="257174" indent="-257174" defTabSz="342897">
              <a:lnSpc>
                <a:spcPct val="80000"/>
              </a:lnSpc>
              <a:buClr>
                <a:schemeClr val="bg2">
                  <a:lumMod val="40000"/>
                  <a:lumOff val="60000"/>
                </a:schemeClr>
              </a:buClr>
              <a:defRPr/>
            </a:pPr>
            <a:r>
              <a:rPr lang="en-US" dirty="0"/>
              <a:t>Terms of cover are specified by means of various Institute Cargo clauses and endorsements attached.</a:t>
            </a:r>
          </a:p>
          <a:p>
            <a:pPr marL="257174" indent="-257174" defTabSz="342897">
              <a:lnSpc>
                <a:spcPct val="80000"/>
              </a:lnSpc>
              <a:buClr>
                <a:schemeClr val="bg2">
                  <a:lumMod val="40000"/>
                  <a:lumOff val="60000"/>
                </a:schemeClr>
              </a:buClr>
              <a:defRPr/>
            </a:pPr>
            <a:r>
              <a:rPr lang="en-US" dirty="0"/>
              <a:t>The prominent clauses are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Cargo Clauses A, B &amp; C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War Clauses (Cargo)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Strikes Clause (Cargo)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War Clauses (Air Cargo)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Strikes Clauses (Air Cargo)     </a:t>
            </a:r>
          </a:p>
          <a:p>
            <a:pPr marL="428615" indent="257168" defTabSz="342897">
              <a:lnSpc>
                <a:spcPct val="80000"/>
              </a:lnSpc>
              <a:buClr>
                <a:schemeClr val="bg2">
                  <a:lumMod val="40000"/>
                  <a:lumOff val="60000"/>
                </a:schemeClr>
              </a:buClr>
              <a:buFont typeface="Wingdings" pitchFamily="2" charset="2"/>
              <a:buChar char="Ø"/>
              <a:defRPr/>
            </a:pPr>
            <a:r>
              <a:rPr lang="en-US" sz="1200" dirty="0"/>
              <a:t>Inland transit Rail/Road Clause    </a:t>
            </a:r>
          </a:p>
          <a:p>
            <a:pPr marL="428615" indent="257168" defTabSz="342897">
              <a:lnSpc>
                <a:spcPct val="80000"/>
              </a:lnSpc>
              <a:buClr>
                <a:schemeClr val="bg2">
                  <a:lumMod val="40000"/>
                  <a:lumOff val="60000"/>
                </a:schemeClr>
              </a:buClr>
              <a:buFont typeface="Wingdings" pitchFamily="2" charset="2"/>
              <a:buChar char="Ø"/>
              <a:defRPr/>
            </a:pPr>
            <a:r>
              <a:rPr lang="en-US" sz="1200" dirty="0"/>
              <a:t>Strike Riots and Civil Commotions Clause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Trade Clauses </a:t>
            </a:r>
          </a:p>
          <a:p>
            <a:pPr marL="428615" indent="257168" defTabSz="342897">
              <a:lnSpc>
                <a:spcPct val="80000"/>
              </a:lnSpc>
              <a:buClr>
                <a:schemeClr val="bg2">
                  <a:lumMod val="40000"/>
                  <a:lumOff val="60000"/>
                </a:schemeClr>
              </a:buClr>
              <a:buFont typeface="Wingdings" pitchFamily="2" charset="2"/>
              <a:buChar char="Ø"/>
              <a:defRPr/>
            </a:pPr>
            <a:r>
              <a:rPr lang="en-US" sz="1200" dirty="0"/>
              <a:t>Institute Classification clause</a:t>
            </a:r>
          </a:p>
          <a:p>
            <a:pPr marL="428615" indent="257168" defTabSz="342897">
              <a:lnSpc>
                <a:spcPct val="80000"/>
              </a:lnSpc>
              <a:buClr>
                <a:schemeClr val="bg2">
                  <a:lumMod val="40000"/>
                  <a:lumOff val="60000"/>
                </a:schemeClr>
              </a:buClr>
              <a:buFont typeface="Wingdings" pitchFamily="2" charset="2"/>
              <a:buChar char="Ø"/>
              <a:defRPr/>
            </a:pPr>
            <a:r>
              <a:rPr lang="en-US" sz="1200" dirty="0"/>
              <a:t>Cargo ISM Endorsement</a:t>
            </a:r>
          </a:p>
          <a:p>
            <a:pPr marL="428615" indent="257168" defTabSz="342897">
              <a:lnSpc>
                <a:spcPct val="80000"/>
              </a:lnSpc>
              <a:buClr>
                <a:schemeClr val="bg2">
                  <a:lumMod val="40000"/>
                  <a:lumOff val="60000"/>
                </a:schemeClr>
              </a:buClr>
              <a:buFont typeface="Wingdings" pitchFamily="2" charset="2"/>
              <a:buChar char="Ø"/>
              <a:defRPr/>
            </a:pPr>
            <a:r>
              <a:rPr lang="en-US" sz="1200" dirty="0"/>
              <a:t>Sanction Limitations and Exclusion Clause </a:t>
            </a:r>
          </a:p>
          <a:p>
            <a:pPr marL="257174" indent="-257174" defTabSz="342897">
              <a:lnSpc>
                <a:spcPct val="80000"/>
              </a:lnSpc>
              <a:buClr>
                <a:schemeClr val="bg2">
                  <a:lumMod val="40000"/>
                  <a:lumOff val="60000"/>
                </a:schemeClr>
              </a:buClr>
              <a:buNone/>
              <a:defRPr/>
            </a:pPr>
            <a:endParaRPr lang="en-US" dirty="0"/>
          </a:p>
          <a:p>
            <a:pPr marL="257174" indent="-257174" defTabSz="342897">
              <a:lnSpc>
                <a:spcPct val="80000"/>
              </a:lnSpc>
              <a:buClr>
                <a:schemeClr val="bg2">
                  <a:lumMod val="40000"/>
                  <a:lumOff val="60000"/>
                </a:schemeClr>
              </a:buClr>
              <a:buNone/>
              <a:defRPr/>
            </a:pPr>
            <a:endParaRPr lang="en-US" dirty="0"/>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Title 2">
            <a:extLst>
              <a:ext uri="{FF2B5EF4-FFF2-40B4-BE49-F238E27FC236}">
                <a16:creationId xmlns:a16="http://schemas.microsoft.com/office/drawing/2014/main" id="{4960616E-4ACF-2588-F51B-CCA0392EE454}"/>
              </a:ext>
            </a:extLst>
          </p:cNvPr>
          <p:cNvSpPr>
            <a:spLocks noGrp="1"/>
          </p:cNvSpPr>
          <p:nvPr>
            <p:ph type="title"/>
          </p:nvPr>
        </p:nvSpPr>
        <p:spPr>
          <a:xfrm>
            <a:off x="1657354" y="857250"/>
            <a:ext cx="5829300" cy="628651"/>
          </a:xfrm>
        </p:spPr>
        <p:txBody>
          <a:bodyPr rtlCol="0">
            <a:normAutofit fontScale="90000"/>
          </a:bodyPr>
          <a:lstStyle/>
          <a:p>
            <a:pPr algn="ctr" defTabSz="342897">
              <a:defRPr/>
            </a:pPr>
            <a:br>
              <a:rPr lang="en-US" b="1" dirty="0">
                <a:solidFill>
                  <a:srgbClr val="66FF99"/>
                </a:solidFill>
              </a:rPr>
            </a:br>
            <a:br>
              <a:rPr lang="en-US" b="1" dirty="0">
                <a:solidFill>
                  <a:srgbClr val="66FF99"/>
                </a:solidFill>
              </a:rPr>
            </a:br>
            <a:br>
              <a:rPr lang="en-US" b="1" dirty="0">
                <a:solidFill>
                  <a:srgbClr val="66FF99"/>
                </a:solidFill>
              </a:rPr>
            </a:br>
            <a:br>
              <a:rPr lang="en-US" b="1" dirty="0">
                <a:solidFill>
                  <a:srgbClr val="66FF99"/>
                </a:solidFill>
              </a:rPr>
            </a:br>
            <a:br>
              <a:rPr lang="en-US" b="1" dirty="0">
                <a:solidFill>
                  <a:srgbClr val="66FF99"/>
                </a:solidFill>
              </a:rPr>
            </a:br>
            <a:br>
              <a:rPr lang="en-US" dirty="0"/>
            </a:br>
            <a:r>
              <a:rPr lang="en-US" b="1" dirty="0">
                <a:solidFill>
                  <a:srgbClr val="66FF99"/>
                </a:solidFill>
              </a:rPr>
              <a:t> </a:t>
            </a:r>
            <a:r>
              <a:rPr lang="en-US" sz="4500" b="1" dirty="0">
                <a:solidFill>
                  <a:srgbClr val="002060"/>
                </a:solidFill>
              </a:rPr>
              <a:t>MARINE  CARGO CLAUSES</a:t>
            </a:r>
            <a:r>
              <a:rPr lang="en-US" sz="4500" dirty="0">
                <a:solidFill>
                  <a:srgbClr val="002060"/>
                </a:solidFill>
              </a:rPr>
              <a:t> </a:t>
            </a:r>
          </a:p>
        </p:txBody>
      </p:sp>
      <p:sp>
        <p:nvSpPr>
          <p:cNvPr id="14339" name="Rectangle 3">
            <a:extLst>
              <a:ext uri="{FF2B5EF4-FFF2-40B4-BE49-F238E27FC236}">
                <a16:creationId xmlns:a16="http://schemas.microsoft.com/office/drawing/2014/main" id="{08362043-FF73-8494-D0BF-55D4F0A0464D}"/>
              </a:ext>
            </a:extLst>
          </p:cNvPr>
          <p:cNvSpPr>
            <a:spLocks noGrp="1" noChangeArrowheads="1"/>
          </p:cNvSpPr>
          <p:nvPr>
            <p:ph idx="1"/>
          </p:nvPr>
        </p:nvSpPr>
        <p:spPr>
          <a:xfrm>
            <a:off x="1143000" y="1371604"/>
            <a:ext cx="6858000" cy="4629151"/>
          </a:xfrm>
        </p:spPr>
        <p:txBody>
          <a:bodyPr>
            <a:normAutofit fontScale="92500" lnSpcReduction="10000"/>
          </a:bodyPr>
          <a:lstStyle/>
          <a:p>
            <a:pPr algn="just" eaLnBrk="1" hangingPunct="1">
              <a:buFontTx/>
              <a:buNone/>
            </a:pPr>
            <a:r>
              <a:rPr lang="en-US" altLang="en-US" dirty="0"/>
              <a:t> The Institute Cargo Clauses have been drafted by the Technical Clauses Committee of the Institute of London Underwriters(now called Institute of Underwriters Association of London).</a:t>
            </a:r>
          </a:p>
          <a:p>
            <a:pPr algn="just" eaLnBrk="1" hangingPunct="1">
              <a:buFontTx/>
              <a:buNone/>
            </a:pPr>
            <a:r>
              <a:rPr lang="en-US" altLang="en-US" dirty="0"/>
              <a:t>   The clauses define the Scope of Cover  and Terms &amp; Conditions of Insurance. They primarily deal with the following aspects :-</a:t>
            </a:r>
          </a:p>
          <a:p>
            <a:pPr eaLnBrk="1" hangingPunct="1">
              <a:buFontTx/>
              <a:buNone/>
            </a:pPr>
            <a:r>
              <a:rPr lang="en-US" altLang="en-US" dirty="0"/>
              <a:t>   </a:t>
            </a:r>
            <a:r>
              <a:rPr lang="en-US" altLang="en-US" i="1" dirty="0"/>
              <a:t>*</a:t>
            </a:r>
            <a:r>
              <a:rPr lang="en-US" altLang="en-US" sz="2100" b="1" i="1" dirty="0">
                <a:solidFill>
                  <a:srgbClr val="C00000"/>
                </a:solidFill>
              </a:rPr>
              <a:t>Risks Covered             * Exclusions</a:t>
            </a:r>
          </a:p>
          <a:p>
            <a:pPr eaLnBrk="1" hangingPunct="1">
              <a:buFontTx/>
              <a:buNone/>
            </a:pPr>
            <a:r>
              <a:rPr lang="en-US" altLang="en-US" sz="2100" b="1" i="1" dirty="0">
                <a:solidFill>
                  <a:srgbClr val="C00000"/>
                </a:solidFill>
              </a:rPr>
              <a:t>   * Duration                     * Insurable Interest</a:t>
            </a:r>
          </a:p>
          <a:p>
            <a:pPr eaLnBrk="1" hangingPunct="1">
              <a:buFontTx/>
              <a:buNone/>
            </a:pPr>
            <a:r>
              <a:rPr lang="en-US" altLang="en-US" sz="2100" b="1" i="1" dirty="0">
                <a:solidFill>
                  <a:srgbClr val="C00000"/>
                </a:solidFill>
              </a:rPr>
              <a:t>   * Change of Voyage    * Forwarding Charges</a:t>
            </a:r>
          </a:p>
          <a:p>
            <a:pPr eaLnBrk="1" hangingPunct="1">
              <a:buFontTx/>
              <a:buNone/>
            </a:pPr>
            <a:r>
              <a:rPr lang="en-US" altLang="en-US" sz="2100" b="1" i="1" dirty="0">
                <a:solidFill>
                  <a:srgbClr val="C00000"/>
                </a:solidFill>
              </a:rPr>
              <a:t>   * Minimizing Losses   * Reasonable </a:t>
            </a:r>
            <a:r>
              <a:rPr lang="en-US" altLang="en-US" sz="2100" b="1" i="1" dirty="0" err="1">
                <a:solidFill>
                  <a:srgbClr val="C00000"/>
                </a:solidFill>
              </a:rPr>
              <a:t>Despatch</a:t>
            </a:r>
            <a:endParaRPr lang="en-US" altLang="en-US" sz="2100" b="1" i="1" dirty="0">
              <a:solidFill>
                <a:srgbClr val="C00000"/>
              </a:solidFill>
            </a:endParaRPr>
          </a:p>
          <a:p>
            <a:pPr eaLnBrk="1" hangingPunct="1">
              <a:buFontTx/>
              <a:buNone/>
            </a:pPr>
            <a:r>
              <a:rPr lang="en-US" altLang="en-US" sz="2100" b="1" i="1" dirty="0">
                <a:solidFill>
                  <a:srgbClr val="C00000"/>
                </a:solidFill>
              </a:rPr>
              <a:t>   * Termination of Contract of Carriage</a:t>
            </a:r>
          </a:p>
          <a:p>
            <a:pPr eaLnBrk="1" hangingPunct="1">
              <a:buFontTx/>
              <a:buNone/>
            </a:pPr>
            <a:r>
              <a:rPr lang="en-US" altLang="en-US" sz="2100" b="1" i="1" dirty="0">
                <a:solidFill>
                  <a:srgbClr val="C00000"/>
                </a:solidFill>
              </a:rPr>
              <a:t>   * Constructive Total Loss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anim calcmode="lin" valueType="num">
                                      <p:cBhvr additive="base">
                                        <p:cTn id="13" dur="5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4339">
                                            <p:txEl>
                                              <p:pRg st="1" end="1"/>
                                            </p:txEl>
                                          </p:spTgt>
                                        </p:tgtEl>
                                        <p:attrNameLst>
                                          <p:attrName>style.visibility</p:attrName>
                                        </p:attrNameLst>
                                      </p:cBhvr>
                                      <p:to>
                                        <p:strVal val="visible"/>
                                      </p:to>
                                    </p:set>
                                    <p:anim calcmode="lin" valueType="num">
                                      <p:cBhvr additive="base">
                                        <p:cTn id="19" dur="500" fill="hold"/>
                                        <p:tgtEl>
                                          <p:spTgt spid="143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4339">
                                            <p:txEl>
                                              <p:pRg st="2" end="2"/>
                                            </p:txEl>
                                          </p:spTgt>
                                        </p:tgtEl>
                                        <p:attrNameLst>
                                          <p:attrName>style.visibility</p:attrName>
                                        </p:attrNameLst>
                                      </p:cBhvr>
                                      <p:to>
                                        <p:strVal val="visible"/>
                                      </p:to>
                                    </p:set>
                                    <p:anim calcmode="lin" valueType="num">
                                      <p:cBhvr additive="base">
                                        <p:cTn id="25" dur="500" fill="hold"/>
                                        <p:tgtEl>
                                          <p:spTgt spid="1433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4339">
                                            <p:txEl>
                                              <p:pRg st="3" end="3"/>
                                            </p:txEl>
                                          </p:spTgt>
                                        </p:tgtEl>
                                        <p:attrNameLst>
                                          <p:attrName>style.visibility</p:attrName>
                                        </p:attrNameLst>
                                      </p:cBhvr>
                                      <p:to>
                                        <p:strVal val="visible"/>
                                      </p:to>
                                    </p:set>
                                    <p:anim calcmode="lin" valueType="num">
                                      <p:cBhvr additive="base">
                                        <p:cTn id="31" dur="500" fill="hold"/>
                                        <p:tgtEl>
                                          <p:spTgt spid="1433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14339">
                                            <p:txEl>
                                              <p:pRg st="4" end="4"/>
                                            </p:txEl>
                                          </p:spTgt>
                                        </p:tgtEl>
                                        <p:attrNameLst>
                                          <p:attrName>style.visibility</p:attrName>
                                        </p:attrNameLst>
                                      </p:cBhvr>
                                      <p:to>
                                        <p:strVal val="visible"/>
                                      </p:to>
                                    </p:set>
                                    <p:anim calcmode="lin" valueType="num">
                                      <p:cBhvr additive="base">
                                        <p:cTn id="37" dur="500" fill="hold"/>
                                        <p:tgtEl>
                                          <p:spTgt spid="1433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3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4339">
                                            <p:txEl>
                                              <p:pRg st="5" end="5"/>
                                            </p:txEl>
                                          </p:spTgt>
                                        </p:tgtEl>
                                        <p:attrNameLst>
                                          <p:attrName>style.visibility</p:attrName>
                                        </p:attrNameLst>
                                      </p:cBhvr>
                                      <p:to>
                                        <p:strVal val="visible"/>
                                      </p:to>
                                    </p:set>
                                    <p:anim calcmode="lin" valueType="num">
                                      <p:cBhvr additive="base">
                                        <p:cTn id="43" dur="500" fill="hold"/>
                                        <p:tgtEl>
                                          <p:spTgt spid="14339">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433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nodeType="clickEffect">
                                  <p:stCondLst>
                                    <p:cond delay="0"/>
                                  </p:stCondLst>
                                  <p:childTnLst>
                                    <p:set>
                                      <p:cBhvr>
                                        <p:cTn id="48" dur="1" fill="hold">
                                          <p:stCondLst>
                                            <p:cond delay="0"/>
                                          </p:stCondLst>
                                        </p:cTn>
                                        <p:tgtEl>
                                          <p:spTgt spid="14339">
                                            <p:txEl>
                                              <p:pRg st="6" end="6"/>
                                            </p:txEl>
                                          </p:spTgt>
                                        </p:tgtEl>
                                        <p:attrNameLst>
                                          <p:attrName>style.visibility</p:attrName>
                                        </p:attrNameLst>
                                      </p:cBhvr>
                                      <p:to>
                                        <p:strVal val="visible"/>
                                      </p:to>
                                    </p:set>
                                    <p:anim calcmode="lin" valueType="num">
                                      <p:cBhvr additive="base">
                                        <p:cTn id="49" dur="500" fill="hold"/>
                                        <p:tgtEl>
                                          <p:spTgt spid="14339">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433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14339">
                                            <p:txEl>
                                              <p:pRg st="7" end="7"/>
                                            </p:txEl>
                                          </p:spTgt>
                                        </p:tgtEl>
                                        <p:attrNameLst>
                                          <p:attrName>style.visibility</p:attrName>
                                        </p:attrNameLst>
                                      </p:cBhvr>
                                      <p:to>
                                        <p:strVal val="visible"/>
                                      </p:to>
                                    </p:set>
                                    <p:anim calcmode="lin" valueType="num">
                                      <p:cBhvr additive="base">
                                        <p:cTn id="55" dur="500" fill="hold"/>
                                        <p:tgtEl>
                                          <p:spTgt spid="14339">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433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1433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489CE30E-4F02-6CB3-59A5-17A6B5FD8E29}"/>
              </a:ext>
            </a:extLst>
          </p:cNvPr>
          <p:cNvSpPr>
            <a:spLocks noGrp="1" noChangeArrowheads="1"/>
          </p:cNvSpPr>
          <p:nvPr>
            <p:ph type="title"/>
          </p:nvPr>
        </p:nvSpPr>
        <p:spPr/>
        <p:txBody>
          <a:bodyPr>
            <a:normAutofit/>
          </a:bodyPr>
          <a:lstStyle/>
          <a:p>
            <a:pPr eaLnBrk="1" hangingPunct="1"/>
            <a:r>
              <a:rPr lang="en-US" altLang="en-US" sz="2100" dirty="0"/>
              <a:t>Institute Cargo Clauses A, B &amp; C</a:t>
            </a:r>
            <a:br>
              <a:rPr lang="en-US" altLang="en-US" sz="2100" dirty="0"/>
            </a:br>
            <a:br>
              <a:rPr lang="en-US" altLang="en-US" sz="2100" dirty="0"/>
            </a:br>
            <a:r>
              <a:rPr lang="en-US" altLang="en-US" sz="2100" dirty="0"/>
              <a:t>Risk Covered:</a:t>
            </a:r>
          </a:p>
        </p:txBody>
      </p:sp>
      <p:sp>
        <p:nvSpPr>
          <p:cNvPr id="25603" name="Rectangle 3">
            <a:extLst>
              <a:ext uri="{FF2B5EF4-FFF2-40B4-BE49-F238E27FC236}">
                <a16:creationId xmlns:a16="http://schemas.microsoft.com/office/drawing/2014/main" id="{D19B5BA3-D106-6592-CC7F-785B4F62F20A}"/>
              </a:ext>
            </a:extLst>
          </p:cNvPr>
          <p:cNvSpPr>
            <a:spLocks noGrp="1" noChangeArrowheads="1"/>
          </p:cNvSpPr>
          <p:nvPr>
            <p:ph idx="1"/>
          </p:nvPr>
        </p:nvSpPr>
        <p:spPr/>
        <p:txBody>
          <a:bodyPr rtlCol="0">
            <a:normAutofit lnSpcReduction="10000"/>
          </a:bodyPr>
          <a:lstStyle/>
          <a:p>
            <a:pPr marL="400041" indent="-400041" defTabSz="342897">
              <a:lnSpc>
                <a:spcPct val="80000"/>
              </a:lnSpc>
              <a:buClr>
                <a:schemeClr val="bg2">
                  <a:lumMod val="40000"/>
                  <a:lumOff val="60000"/>
                </a:schemeClr>
              </a:buClr>
              <a:buNone/>
              <a:defRPr/>
            </a:pPr>
            <a:r>
              <a:rPr lang="en-US" sz="1800" dirty="0"/>
              <a:t>Institute Cargo Clauses ‘C’</a:t>
            </a:r>
          </a:p>
          <a:p>
            <a:pPr marL="400041" indent="-400041" defTabSz="342897">
              <a:lnSpc>
                <a:spcPct val="80000"/>
              </a:lnSpc>
              <a:buClr>
                <a:schemeClr val="tx1"/>
              </a:buClr>
              <a:buFontTx/>
              <a:buAutoNum type="arabicParenR"/>
              <a:defRPr/>
            </a:pPr>
            <a:r>
              <a:rPr lang="en-US" dirty="0"/>
              <a:t>Fire or explosion</a:t>
            </a:r>
          </a:p>
          <a:p>
            <a:pPr marL="400041" indent="-400041" defTabSz="342897">
              <a:lnSpc>
                <a:spcPct val="80000"/>
              </a:lnSpc>
              <a:buClr>
                <a:schemeClr val="tx1"/>
              </a:buClr>
              <a:buFontTx/>
              <a:buAutoNum type="arabicParenR"/>
              <a:defRPr/>
            </a:pPr>
            <a:r>
              <a:rPr lang="en-US" dirty="0"/>
              <a:t>Vessel/craft being stranded, grounded, sunk or capsized</a:t>
            </a:r>
          </a:p>
          <a:p>
            <a:pPr marL="400041" indent="-400041" defTabSz="342897">
              <a:lnSpc>
                <a:spcPct val="80000"/>
              </a:lnSpc>
              <a:buClr>
                <a:schemeClr val="tx1"/>
              </a:buClr>
              <a:buFontTx/>
              <a:buAutoNum type="arabicParenR"/>
              <a:defRPr/>
            </a:pPr>
            <a:r>
              <a:rPr lang="en-US" dirty="0"/>
              <a:t>Overturning/derailment of land conveyance</a:t>
            </a:r>
          </a:p>
          <a:p>
            <a:pPr marL="400041" indent="-400041" defTabSz="342897">
              <a:lnSpc>
                <a:spcPct val="80000"/>
              </a:lnSpc>
              <a:buClr>
                <a:schemeClr val="tx1"/>
              </a:buClr>
              <a:buFontTx/>
              <a:buAutoNum type="arabicParenR"/>
              <a:defRPr/>
            </a:pPr>
            <a:r>
              <a:rPr lang="en-US" dirty="0"/>
              <a:t>Collision or contact of vessel, craft or conveyance with any external object other than water</a:t>
            </a:r>
          </a:p>
          <a:p>
            <a:pPr marL="400041" indent="-400041" defTabSz="342897">
              <a:lnSpc>
                <a:spcPct val="80000"/>
              </a:lnSpc>
              <a:buClr>
                <a:schemeClr val="tx1"/>
              </a:buClr>
              <a:buFontTx/>
              <a:buAutoNum type="arabicParenR"/>
              <a:defRPr/>
            </a:pPr>
            <a:r>
              <a:rPr lang="en-US" dirty="0"/>
              <a:t>Discharge of cargo at a port of distress</a:t>
            </a:r>
          </a:p>
          <a:p>
            <a:pPr marL="400041" indent="-400041" defTabSz="342897">
              <a:lnSpc>
                <a:spcPct val="80000"/>
              </a:lnSpc>
              <a:buClr>
                <a:schemeClr val="tx1"/>
              </a:buClr>
              <a:buFontTx/>
              <a:buAutoNum type="arabicParenR"/>
              <a:defRPr/>
            </a:pPr>
            <a:r>
              <a:rPr lang="en-US" dirty="0"/>
              <a:t>General Average sacrifice</a:t>
            </a:r>
          </a:p>
          <a:p>
            <a:pPr marL="400041" indent="-400041" defTabSz="342897">
              <a:lnSpc>
                <a:spcPct val="80000"/>
              </a:lnSpc>
              <a:buClr>
                <a:schemeClr val="tx1"/>
              </a:buClr>
              <a:buFontTx/>
              <a:buAutoNum type="arabicParenR"/>
              <a:defRPr/>
            </a:pPr>
            <a:r>
              <a:rPr lang="en-US" dirty="0"/>
              <a:t>Jettison</a:t>
            </a:r>
          </a:p>
          <a:p>
            <a:pPr marL="400041" indent="-400041" defTabSz="342897">
              <a:lnSpc>
                <a:spcPct val="80000"/>
              </a:lnSpc>
              <a:buClr>
                <a:schemeClr val="tx1"/>
              </a:buClr>
              <a:buFontTx/>
              <a:buAutoNum type="arabicParenR"/>
              <a:defRPr/>
            </a:pPr>
            <a:r>
              <a:rPr lang="en-US" dirty="0"/>
              <a:t>General Average and Salvage Charges incurred to avoid loss from any cause(s) except those excluded.</a:t>
            </a:r>
          </a:p>
          <a:p>
            <a:pPr marL="400041" indent="-400041" defTabSz="342897">
              <a:lnSpc>
                <a:spcPct val="80000"/>
              </a:lnSpc>
              <a:buClr>
                <a:schemeClr val="tx1"/>
              </a:buClr>
              <a:buNone/>
              <a:defRPr/>
            </a:pPr>
            <a:endParaRPr lang="en-US" dirty="0"/>
          </a:p>
          <a:p>
            <a:pPr marL="400041" indent="-400041" defTabSz="342897">
              <a:lnSpc>
                <a:spcPct val="80000"/>
              </a:lnSpc>
              <a:buClr>
                <a:schemeClr val="tx1"/>
              </a:buClr>
              <a:buFontTx/>
              <a:buAutoNum type="arabicParenR"/>
              <a:defRPr/>
            </a:pPr>
            <a:endParaRPr lang="en-US" dirty="0"/>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9D90055D-AEB1-BF0F-E32D-674636B09F4C}"/>
              </a:ext>
            </a:extLst>
          </p:cNvPr>
          <p:cNvSpPr>
            <a:spLocks noGrp="1" noChangeArrowheads="1"/>
          </p:cNvSpPr>
          <p:nvPr>
            <p:ph type="title"/>
          </p:nvPr>
        </p:nvSpPr>
        <p:spPr/>
        <p:txBody>
          <a:bodyPr>
            <a:normAutofit/>
          </a:bodyPr>
          <a:lstStyle/>
          <a:p>
            <a:pPr eaLnBrk="1" hangingPunct="1"/>
            <a:r>
              <a:rPr lang="en-US" altLang="en-US" sz="2100" dirty="0"/>
              <a:t>Institute Cargo Clauses A, B &amp; C</a:t>
            </a:r>
            <a:br>
              <a:rPr lang="en-US" altLang="en-US" sz="2100" dirty="0"/>
            </a:br>
            <a:br>
              <a:rPr lang="en-US" altLang="en-US" sz="2100" dirty="0"/>
            </a:br>
            <a:br>
              <a:rPr lang="en-US" altLang="en-US" sz="2100" dirty="0"/>
            </a:br>
            <a:r>
              <a:rPr lang="en-US" altLang="en-US" sz="2100" dirty="0"/>
              <a:t>Risk Covered:</a:t>
            </a:r>
          </a:p>
        </p:txBody>
      </p:sp>
      <p:sp>
        <p:nvSpPr>
          <p:cNvPr id="27651" name="Rectangle 3">
            <a:extLst>
              <a:ext uri="{FF2B5EF4-FFF2-40B4-BE49-F238E27FC236}">
                <a16:creationId xmlns:a16="http://schemas.microsoft.com/office/drawing/2014/main" id="{D4C78E7B-F6A9-4287-E298-D51A7DE020DC}"/>
              </a:ext>
            </a:extLst>
          </p:cNvPr>
          <p:cNvSpPr>
            <a:spLocks noGrp="1" noChangeArrowheads="1"/>
          </p:cNvSpPr>
          <p:nvPr>
            <p:ph idx="1"/>
          </p:nvPr>
        </p:nvSpPr>
        <p:spPr>
          <a:xfrm>
            <a:off x="762000" y="1524001"/>
            <a:ext cx="6777354" cy="4724406"/>
          </a:xfrm>
        </p:spPr>
        <p:txBody>
          <a:bodyPr rtlCol="0">
            <a:normAutofit/>
          </a:bodyPr>
          <a:lstStyle/>
          <a:p>
            <a:pPr marL="428615" indent="-428615" defTabSz="342897">
              <a:lnSpc>
                <a:spcPct val="90000"/>
              </a:lnSpc>
              <a:buClr>
                <a:schemeClr val="tx1"/>
              </a:buClr>
              <a:buNone/>
              <a:defRPr/>
            </a:pPr>
            <a:endParaRPr lang="en-US" dirty="0"/>
          </a:p>
          <a:p>
            <a:pPr marL="428615" indent="-428615" defTabSz="342897">
              <a:lnSpc>
                <a:spcPct val="90000"/>
              </a:lnSpc>
              <a:buClr>
                <a:schemeClr val="tx1"/>
              </a:buClr>
              <a:buNone/>
              <a:defRPr/>
            </a:pPr>
            <a:r>
              <a:rPr lang="en-US" dirty="0"/>
              <a:t>9.       </a:t>
            </a:r>
            <a:r>
              <a:rPr lang="en-US" sz="1800" dirty="0"/>
              <a:t>Liability under “Both to Blame Collision” clause  of  the bill of Lading. </a:t>
            </a:r>
          </a:p>
          <a:p>
            <a:pPr marL="457189" indent="-457189" defTabSz="342897">
              <a:lnSpc>
                <a:spcPct val="90000"/>
              </a:lnSpc>
              <a:buClr>
                <a:schemeClr val="tx1"/>
              </a:buClr>
              <a:buNone/>
              <a:defRPr/>
            </a:pPr>
            <a:r>
              <a:rPr lang="en-US" dirty="0"/>
              <a:t>10.    </a:t>
            </a:r>
            <a:r>
              <a:rPr lang="en-US" sz="1800" dirty="0"/>
              <a:t>Charges reasonably and properly incurred to avert/minimise an insured loss and to preserve and pursue recovery rights.</a:t>
            </a:r>
          </a:p>
          <a:p>
            <a:pPr marL="457189" indent="-457189" defTabSz="342897">
              <a:lnSpc>
                <a:spcPct val="90000"/>
              </a:lnSpc>
              <a:buClr>
                <a:schemeClr val="tx1"/>
              </a:buClr>
              <a:buNone/>
              <a:defRPr/>
            </a:pPr>
            <a:r>
              <a:rPr lang="en-US" dirty="0"/>
              <a:t>12.     </a:t>
            </a:r>
            <a:r>
              <a:rPr lang="en-US" sz="1800" dirty="0"/>
              <a:t>In the event of termination of transit at a port or place other than destination port or place resulting from a risk covered, EXTRA CHARGES incurred in unloading, storing and forwarding insured cargo to destination</a:t>
            </a:r>
          </a:p>
          <a:p>
            <a:pPr marL="457189" indent="-457189" defTabSz="342897">
              <a:lnSpc>
                <a:spcPct val="90000"/>
              </a:lnSpc>
              <a:buClr>
                <a:schemeClr val="tx1"/>
              </a:buClr>
              <a:buFontTx/>
              <a:buAutoNum type="arabicParenR"/>
              <a:defRPr/>
            </a:pPr>
            <a:endParaRPr lang="en-US" sz="2100" dirty="0"/>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B4A3AAEB-EE7C-6599-0D8C-A1A60F4C9E30}"/>
              </a:ext>
            </a:extLst>
          </p:cNvPr>
          <p:cNvSpPr>
            <a:spLocks noGrp="1" noChangeArrowheads="1"/>
          </p:cNvSpPr>
          <p:nvPr>
            <p:ph type="title"/>
          </p:nvPr>
        </p:nvSpPr>
        <p:spPr/>
        <p:txBody>
          <a:bodyPr>
            <a:normAutofit/>
          </a:bodyPr>
          <a:lstStyle/>
          <a:p>
            <a:pPr eaLnBrk="1" hangingPunct="1"/>
            <a:r>
              <a:rPr lang="en-US" altLang="en-US" sz="2100" dirty="0"/>
              <a:t>INSTITUTE CARGO CLAUSES ‘B’</a:t>
            </a:r>
            <a:br>
              <a:rPr lang="en-US" altLang="en-US" sz="2100" dirty="0"/>
            </a:br>
            <a:br>
              <a:rPr lang="en-US" altLang="en-US" sz="2100" dirty="0"/>
            </a:br>
            <a:br>
              <a:rPr lang="en-US" altLang="en-US" sz="2100" dirty="0"/>
            </a:br>
            <a:r>
              <a:rPr lang="en-US" altLang="en-US" sz="2100" dirty="0"/>
              <a:t>RISK COVERED:</a:t>
            </a:r>
          </a:p>
        </p:txBody>
      </p:sp>
      <p:sp>
        <p:nvSpPr>
          <p:cNvPr id="107523" name="Rectangle 3">
            <a:extLst>
              <a:ext uri="{FF2B5EF4-FFF2-40B4-BE49-F238E27FC236}">
                <a16:creationId xmlns:a16="http://schemas.microsoft.com/office/drawing/2014/main" id="{61C00EB0-EA23-2980-3494-D50B85939281}"/>
              </a:ext>
            </a:extLst>
          </p:cNvPr>
          <p:cNvSpPr>
            <a:spLocks noGrp="1" noChangeArrowheads="1"/>
          </p:cNvSpPr>
          <p:nvPr>
            <p:ph idx="1"/>
          </p:nvPr>
        </p:nvSpPr>
        <p:spPr/>
        <p:txBody>
          <a:bodyPr rtlCol="0">
            <a:normAutofit/>
          </a:bodyPr>
          <a:lstStyle/>
          <a:p>
            <a:pPr marL="457189" indent="-457189" defTabSz="342897">
              <a:lnSpc>
                <a:spcPct val="90000"/>
              </a:lnSpc>
              <a:buClr>
                <a:schemeClr val="tx1"/>
              </a:buClr>
              <a:buNone/>
              <a:defRPr/>
            </a:pPr>
            <a:r>
              <a:rPr lang="en-US" sz="2100" dirty="0"/>
              <a:t>Besides all coverage under ICC ‘C’, </a:t>
            </a:r>
          </a:p>
          <a:p>
            <a:pPr marL="457189" indent="-457189" defTabSz="342897">
              <a:lnSpc>
                <a:spcPct val="90000"/>
              </a:lnSpc>
              <a:buClr>
                <a:schemeClr val="tx1"/>
              </a:buClr>
              <a:buNone/>
              <a:defRPr/>
            </a:pPr>
            <a:r>
              <a:rPr lang="en-US" sz="2100" dirty="0"/>
              <a:t>the ICC ‘B’ covers the following addl. perils.</a:t>
            </a:r>
          </a:p>
          <a:p>
            <a:pPr marL="457189" indent="-457189" defTabSz="342897">
              <a:lnSpc>
                <a:spcPct val="90000"/>
              </a:lnSpc>
              <a:buClr>
                <a:schemeClr val="tx1"/>
              </a:buClr>
              <a:buNone/>
              <a:defRPr/>
            </a:pPr>
            <a:endParaRPr lang="en-US" sz="2100" dirty="0"/>
          </a:p>
          <a:p>
            <a:pPr marL="457189" indent="-457189" defTabSz="342897">
              <a:lnSpc>
                <a:spcPct val="90000"/>
              </a:lnSpc>
              <a:buClr>
                <a:schemeClr val="tx1"/>
              </a:buClr>
              <a:defRPr/>
            </a:pPr>
            <a:r>
              <a:rPr lang="en-US" sz="1800" dirty="0"/>
              <a:t>Earthquake, Volcanic eruption or lightning</a:t>
            </a:r>
          </a:p>
          <a:p>
            <a:pPr marL="457189" indent="-457189" defTabSz="342897">
              <a:lnSpc>
                <a:spcPct val="90000"/>
              </a:lnSpc>
              <a:buClr>
                <a:schemeClr val="tx1"/>
              </a:buClr>
              <a:defRPr/>
            </a:pPr>
            <a:r>
              <a:rPr lang="en-US" sz="1800" dirty="0"/>
              <a:t>Washing overboard</a:t>
            </a:r>
          </a:p>
          <a:p>
            <a:pPr marL="457189" indent="-457189" defTabSz="342897">
              <a:lnSpc>
                <a:spcPct val="90000"/>
              </a:lnSpc>
              <a:buClr>
                <a:schemeClr val="tx1"/>
              </a:buClr>
              <a:defRPr/>
            </a:pPr>
            <a:r>
              <a:rPr lang="en-US" sz="1800" dirty="0"/>
              <a:t>Entry of sea, lake or river water into the vessel, craft, hold, conveyance, container, lift van or place of storage.</a:t>
            </a:r>
          </a:p>
          <a:p>
            <a:pPr marL="457189" indent="-457189" defTabSz="342897">
              <a:lnSpc>
                <a:spcPct val="90000"/>
              </a:lnSpc>
              <a:buClr>
                <a:schemeClr val="tx1"/>
              </a:buClr>
              <a:defRPr/>
            </a:pPr>
            <a:r>
              <a:rPr lang="en-US" sz="1800" dirty="0"/>
              <a:t>Total loss of any package lost overboard or dropped whilst loading or unloading from vessel or craft.</a:t>
            </a:r>
          </a:p>
          <a:p>
            <a:pPr marL="457189" indent="-457189" defTabSz="342897">
              <a:lnSpc>
                <a:spcPct val="90000"/>
              </a:lnSpc>
              <a:buClr>
                <a:schemeClr val="tx1"/>
              </a:buClr>
              <a:buNone/>
              <a:defRPr/>
            </a:pPr>
            <a:endParaRPr lang="en-US" sz="1800" dirty="0"/>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D111D088-BA2A-6429-26B4-A61EC503549E}"/>
              </a:ext>
            </a:extLst>
          </p:cNvPr>
          <p:cNvSpPr>
            <a:spLocks noGrp="1" noChangeArrowheads="1"/>
          </p:cNvSpPr>
          <p:nvPr>
            <p:ph type="title"/>
          </p:nvPr>
        </p:nvSpPr>
        <p:spPr/>
        <p:txBody>
          <a:bodyPr>
            <a:normAutofit/>
          </a:bodyPr>
          <a:lstStyle/>
          <a:p>
            <a:pPr eaLnBrk="1" hangingPunct="1"/>
            <a:r>
              <a:rPr lang="en-US" altLang="en-US" sz="2100" dirty="0"/>
              <a:t>INSTITUTE CARGO CLAUSES ‘A’</a:t>
            </a:r>
            <a:br>
              <a:rPr lang="en-US" altLang="en-US" sz="2100" dirty="0"/>
            </a:br>
            <a:br>
              <a:rPr lang="en-US" altLang="en-US" sz="2100" dirty="0"/>
            </a:br>
            <a:br>
              <a:rPr lang="en-US" altLang="en-US" sz="2100" dirty="0"/>
            </a:br>
            <a:r>
              <a:rPr lang="en-US" altLang="en-US" sz="2100" dirty="0"/>
              <a:t>RISK COVERED:</a:t>
            </a:r>
          </a:p>
        </p:txBody>
      </p:sp>
      <p:sp>
        <p:nvSpPr>
          <p:cNvPr id="31747" name="Rectangle 3">
            <a:extLst>
              <a:ext uri="{FF2B5EF4-FFF2-40B4-BE49-F238E27FC236}">
                <a16:creationId xmlns:a16="http://schemas.microsoft.com/office/drawing/2014/main" id="{CC355238-0EA3-C0C9-1487-4DDE53DA1219}"/>
              </a:ext>
            </a:extLst>
          </p:cNvPr>
          <p:cNvSpPr>
            <a:spLocks noGrp="1" noChangeArrowheads="1"/>
          </p:cNvSpPr>
          <p:nvPr>
            <p:ph idx="1"/>
          </p:nvPr>
        </p:nvSpPr>
        <p:spPr/>
        <p:txBody>
          <a:bodyPr rtlCol="0">
            <a:normAutofit/>
          </a:bodyPr>
          <a:lstStyle/>
          <a:p>
            <a:pPr marL="457189" indent="-457189" defTabSz="342897">
              <a:lnSpc>
                <a:spcPct val="80000"/>
              </a:lnSpc>
              <a:buClr>
                <a:schemeClr val="tx1"/>
              </a:buClr>
              <a:buFontTx/>
              <a:buAutoNum type="arabicParenR"/>
              <a:defRPr/>
            </a:pPr>
            <a:r>
              <a:rPr lang="en-US" sz="2100" dirty="0"/>
              <a:t>This insurance covers all risk of loss or damage to the subject matter insured except those specifically excluded in the clauses</a:t>
            </a:r>
          </a:p>
          <a:p>
            <a:pPr marL="457189" indent="-457189" defTabSz="342897">
              <a:lnSpc>
                <a:spcPct val="80000"/>
              </a:lnSpc>
              <a:buClr>
                <a:schemeClr val="tx1"/>
              </a:buClr>
              <a:buFontTx/>
              <a:buAutoNum type="arabicParenR"/>
              <a:defRPr/>
            </a:pPr>
            <a:r>
              <a:rPr lang="en-US" sz="2100" dirty="0"/>
              <a:t>This insurance covers general average and salvage charges  except those excluded in clauses </a:t>
            </a:r>
          </a:p>
          <a:p>
            <a:pPr marL="457189" indent="-457189" defTabSz="342897">
              <a:lnSpc>
                <a:spcPct val="80000"/>
              </a:lnSpc>
              <a:buClr>
                <a:schemeClr val="tx1"/>
              </a:buClr>
              <a:buFontTx/>
              <a:buAutoNum type="arabicParenR"/>
              <a:defRPr/>
            </a:pPr>
            <a:r>
              <a:rPr lang="en-US" sz="2100" dirty="0"/>
              <a:t>This insurance is extended to indemnify the Assured against such proportion of liability under the contract of affreightment “Both to Blame Collision” clause</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D8603295-385F-695A-503D-F4A091C3DA5D}"/>
              </a:ext>
            </a:extLst>
          </p:cNvPr>
          <p:cNvSpPr>
            <a:spLocks noGrp="1" noChangeArrowheads="1"/>
          </p:cNvSpPr>
          <p:nvPr>
            <p:ph type="title"/>
          </p:nvPr>
        </p:nvSpPr>
        <p:spPr/>
        <p:txBody>
          <a:bodyPr/>
          <a:lstStyle/>
          <a:p>
            <a:pPr eaLnBrk="1" hangingPunct="1"/>
            <a:r>
              <a:rPr lang="en-US" altLang="en-US">
                <a:latin typeface="Calibri (Headings)"/>
              </a:rPr>
              <a:t>Marine Insurance - </a:t>
            </a:r>
            <a:r>
              <a:rPr lang="en-US" altLang="en-US" sz="2400">
                <a:latin typeface="Calibri (Headings)"/>
              </a:rPr>
              <a:t>History</a:t>
            </a:r>
          </a:p>
        </p:txBody>
      </p:sp>
      <p:sp>
        <p:nvSpPr>
          <p:cNvPr id="3" name="Content Placeholder 2">
            <a:extLst>
              <a:ext uri="{FF2B5EF4-FFF2-40B4-BE49-F238E27FC236}">
                <a16:creationId xmlns:a16="http://schemas.microsoft.com/office/drawing/2014/main" id="{D86B8485-67B4-57DF-F09E-CD724172413F}"/>
              </a:ext>
            </a:extLst>
          </p:cNvPr>
          <p:cNvSpPr>
            <a:spLocks noGrp="1"/>
          </p:cNvSpPr>
          <p:nvPr>
            <p:ph idx="1"/>
          </p:nvPr>
        </p:nvSpPr>
        <p:spPr/>
        <p:txBody>
          <a:bodyPr rtlCol="0">
            <a:normAutofit/>
          </a:bodyPr>
          <a:lstStyle/>
          <a:p>
            <a:pPr marL="257174" indent="-257174" defTabSz="342897">
              <a:buClr>
                <a:schemeClr val="bg2">
                  <a:lumMod val="40000"/>
                  <a:lumOff val="60000"/>
                </a:schemeClr>
              </a:buClr>
              <a:defRPr/>
            </a:pPr>
            <a:r>
              <a:rPr lang="en-US" sz="1800" dirty="0">
                <a:cs typeface="Calibri" pitchFamily="34" charset="0"/>
              </a:rPr>
              <a:t>900 BC – introduction of  certain maritime customs by Rhodian Merchants</a:t>
            </a:r>
          </a:p>
          <a:p>
            <a:pPr marL="257174" indent="-257174" defTabSz="342897">
              <a:buClr>
                <a:schemeClr val="bg2">
                  <a:lumMod val="40000"/>
                  <a:lumOff val="60000"/>
                </a:schemeClr>
              </a:buClr>
              <a:defRPr/>
            </a:pPr>
            <a:r>
              <a:rPr lang="en-US" sz="1800" dirty="0">
                <a:cs typeface="Calibri" pitchFamily="34" charset="0"/>
              </a:rPr>
              <a:t>Evolution of bottomry and Respondentia bonds</a:t>
            </a:r>
          </a:p>
          <a:p>
            <a:pPr marL="257174" indent="-257174" defTabSz="342897">
              <a:buClr>
                <a:schemeClr val="bg2">
                  <a:lumMod val="40000"/>
                  <a:lumOff val="60000"/>
                </a:schemeClr>
              </a:buClr>
              <a:defRPr/>
            </a:pPr>
            <a:r>
              <a:rPr lang="en-US" sz="1800" dirty="0">
                <a:cs typeface="Calibri" pitchFamily="34" charset="0"/>
              </a:rPr>
              <a:t>Introduction of Sharing of losses arising from jettisoning </a:t>
            </a:r>
          </a:p>
          <a:p>
            <a:pPr marL="257174" indent="-257174" defTabSz="342897">
              <a:buClr>
                <a:schemeClr val="bg2">
                  <a:lumMod val="40000"/>
                  <a:lumOff val="60000"/>
                </a:schemeClr>
              </a:buClr>
              <a:defRPr/>
            </a:pPr>
            <a:r>
              <a:rPr lang="en-US" sz="1800" dirty="0">
                <a:cs typeface="Calibri" pitchFamily="34" charset="0"/>
              </a:rPr>
              <a:t>Marine Insurance began to be transacted in Edward Lloyd’s Coffee House in 1779</a:t>
            </a:r>
          </a:p>
          <a:p>
            <a:pPr marL="257174" indent="-257174" defTabSz="342897">
              <a:buClr>
                <a:schemeClr val="bg2">
                  <a:lumMod val="40000"/>
                  <a:lumOff val="60000"/>
                </a:schemeClr>
              </a:buClr>
              <a:defRPr/>
            </a:pPr>
            <a:r>
              <a:rPr lang="en-US" sz="1800" dirty="0">
                <a:cs typeface="Calibri" pitchFamily="34" charset="0"/>
              </a:rPr>
              <a:t>Introduction of SG Form</a:t>
            </a:r>
          </a:p>
          <a:p>
            <a:pPr marL="257174" indent="-257174" defTabSz="342897">
              <a:buClr>
                <a:schemeClr val="bg2">
                  <a:lumMod val="40000"/>
                  <a:lumOff val="60000"/>
                </a:schemeClr>
              </a:buClr>
              <a:defRPr/>
            </a:pPr>
            <a:r>
              <a:rPr lang="en-US" sz="1800" dirty="0">
                <a:cs typeface="Calibri" pitchFamily="34" charset="0"/>
              </a:rPr>
              <a:t>Enactment of UK Marine Insurance Act</a:t>
            </a:r>
          </a:p>
          <a:p>
            <a:pPr marL="257174" indent="-257174" defTabSz="342897">
              <a:buClr>
                <a:schemeClr val="bg2">
                  <a:lumMod val="40000"/>
                  <a:lumOff val="60000"/>
                </a:schemeClr>
              </a:buClr>
              <a:defRPr/>
            </a:pPr>
            <a:r>
              <a:rPr lang="en-US" sz="1800" dirty="0">
                <a:cs typeface="Calibri" pitchFamily="34" charset="0"/>
              </a:rPr>
              <a:t>Introduction of MAR Policy Form in 1983 and institute clause</a:t>
            </a:r>
          </a:p>
          <a:p>
            <a:pPr marL="257174" indent="-257174" defTabSz="342897">
              <a:buClr>
                <a:schemeClr val="bg2">
                  <a:lumMod val="40000"/>
                  <a:lumOff val="60000"/>
                </a:schemeClr>
              </a:buClr>
              <a:defRPr/>
            </a:pPr>
            <a:endParaRPr lang="en-US" sz="2100" dirty="0"/>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4AEE80AF-EEFC-441F-8365-ACE7888A9B49}"/>
              </a:ext>
            </a:extLst>
          </p:cNvPr>
          <p:cNvSpPr txBox="1">
            <a:spLocks noGrp="1"/>
          </p:cNvSpPr>
          <p:nvPr>
            <p:ph type="title"/>
          </p:nvPr>
        </p:nvSpPr>
        <p:spPr>
          <a:xfrm>
            <a:off x="1328740" y="533400"/>
            <a:ext cx="5376860" cy="318838"/>
          </a:xfrm>
        </p:spPr>
        <p:txBody>
          <a:bodyPr vert="horz" wrap="square" lIns="0" tIns="7144" rIns="0" bIns="0" rtlCol="0" anchor="t" anchorCtr="0">
            <a:spAutoFit/>
          </a:bodyPr>
          <a:lstStyle/>
          <a:p>
            <a:pPr marL="7144" defTabSz="342897">
              <a:spcBef>
                <a:spcPts val="56"/>
              </a:spcBef>
              <a:defRPr/>
            </a:pPr>
            <a:r>
              <a:rPr sz="2025" spc="-83" dirty="0">
                <a:solidFill>
                  <a:srgbClr val="696363"/>
                </a:solidFill>
                <a:latin typeface="Trebuchet MS"/>
                <a:cs typeface="Trebuchet MS"/>
              </a:rPr>
              <a:t>Institute </a:t>
            </a:r>
            <a:r>
              <a:rPr sz="2025" spc="-48" dirty="0">
                <a:solidFill>
                  <a:srgbClr val="696363"/>
                </a:solidFill>
                <a:latin typeface="Trebuchet MS"/>
                <a:cs typeface="Trebuchet MS"/>
              </a:rPr>
              <a:t>Cargo</a:t>
            </a:r>
            <a:r>
              <a:rPr sz="2025" spc="-115" dirty="0">
                <a:solidFill>
                  <a:srgbClr val="696363"/>
                </a:solidFill>
                <a:latin typeface="Trebuchet MS"/>
                <a:cs typeface="Trebuchet MS"/>
              </a:rPr>
              <a:t> </a:t>
            </a:r>
            <a:r>
              <a:rPr sz="2025" spc="-23" dirty="0">
                <a:solidFill>
                  <a:srgbClr val="696363"/>
                </a:solidFill>
                <a:latin typeface="Trebuchet MS"/>
                <a:cs typeface="Trebuchet MS"/>
              </a:rPr>
              <a:t>Clause</a:t>
            </a:r>
            <a:r>
              <a:rPr lang="en-IN" sz="2025" spc="-23" dirty="0">
                <a:solidFill>
                  <a:srgbClr val="696363"/>
                </a:solidFill>
                <a:latin typeface="Trebuchet MS"/>
                <a:cs typeface="Trebuchet MS"/>
              </a:rPr>
              <a:t>s comparison</a:t>
            </a:r>
            <a:endParaRPr sz="2025" dirty="0">
              <a:latin typeface="Trebuchet MS"/>
              <a:cs typeface="Trebuchet MS"/>
            </a:endParaRPr>
          </a:p>
        </p:txBody>
      </p:sp>
      <p:graphicFrame>
        <p:nvGraphicFramePr>
          <p:cNvPr id="3" name="object 3">
            <a:extLst>
              <a:ext uri="{FF2B5EF4-FFF2-40B4-BE49-F238E27FC236}">
                <a16:creationId xmlns:a16="http://schemas.microsoft.com/office/drawing/2014/main" id="{483FD315-2776-3BC9-8096-1A5DAE8E957B}"/>
              </a:ext>
            </a:extLst>
          </p:cNvPr>
          <p:cNvGraphicFramePr>
            <a:graphicFrameLocks noGrp="1"/>
          </p:cNvGraphicFramePr>
          <p:nvPr>
            <p:extLst>
              <p:ext uri="{D42A27DB-BD31-4B8C-83A1-F6EECF244321}">
                <p14:modId xmlns:p14="http://schemas.microsoft.com/office/powerpoint/2010/main" val="727880097"/>
              </p:ext>
            </p:extLst>
          </p:nvPr>
        </p:nvGraphicFramePr>
        <p:xfrm>
          <a:off x="1273976" y="1295400"/>
          <a:ext cx="7260424" cy="4419600"/>
        </p:xfrm>
        <a:graphic>
          <a:graphicData uri="http://schemas.openxmlformats.org/drawingml/2006/table">
            <a:tbl>
              <a:tblPr/>
              <a:tblGrid>
                <a:gridCol w="1110445">
                  <a:extLst>
                    <a:ext uri="{9D8B030D-6E8A-4147-A177-3AD203B41FA5}">
                      <a16:colId xmlns:a16="http://schemas.microsoft.com/office/drawing/2014/main" val="20000"/>
                    </a:ext>
                  </a:extLst>
                </a:gridCol>
                <a:gridCol w="2252167">
                  <a:extLst>
                    <a:ext uri="{9D8B030D-6E8A-4147-A177-3AD203B41FA5}">
                      <a16:colId xmlns:a16="http://schemas.microsoft.com/office/drawing/2014/main" val="20001"/>
                    </a:ext>
                  </a:extLst>
                </a:gridCol>
                <a:gridCol w="1846809">
                  <a:extLst>
                    <a:ext uri="{9D8B030D-6E8A-4147-A177-3AD203B41FA5}">
                      <a16:colId xmlns:a16="http://schemas.microsoft.com/office/drawing/2014/main" val="20002"/>
                    </a:ext>
                  </a:extLst>
                </a:gridCol>
                <a:gridCol w="2051003">
                  <a:extLst>
                    <a:ext uri="{9D8B030D-6E8A-4147-A177-3AD203B41FA5}">
                      <a16:colId xmlns:a16="http://schemas.microsoft.com/office/drawing/2014/main" val="20003"/>
                    </a:ext>
                  </a:extLst>
                </a:gridCol>
              </a:tblGrid>
              <a:tr h="303652">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A (ALL RISK)</a:t>
                      </a:r>
                      <a:endPar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7144"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rPr>
                        <a:t>B (WIDER COVER)</a:t>
                      </a:r>
                      <a:endParaRPr kumimoji="0" lang="en-US" altLang="en-US" sz="1100" b="0"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endParaRPr>
                    </a:p>
                  </a:txBody>
                  <a:tcPr marL="0" marR="0" marT="7144"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rPr>
                        <a:t>C (BASIC COVER)</a:t>
                      </a:r>
                      <a:endParaRPr kumimoji="0" lang="en-US" altLang="en-US" sz="1100" b="0"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endParaRPr>
                    </a:p>
                  </a:txBody>
                  <a:tcPr marL="0" marR="0" marT="7144"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extLst>
                  <a:ext uri="{0D108BD9-81ED-4DB2-BD59-A6C34878D82A}">
                    <a16:rowId xmlns:a16="http://schemas.microsoft.com/office/drawing/2014/main" val="10000"/>
                  </a:ext>
                </a:extLst>
              </a:tr>
              <a:tr h="4115948">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a:ln>
                            <a:noFill/>
                          </a:ln>
                          <a:solidFill>
                            <a:srgbClr val="FFFFFF"/>
                          </a:solidFill>
                          <a:effectLst/>
                          <a:latin typeface="Times New Roman" panose="02020603050405020304" pitchFamily="18" charset="0"/>
                          <a:cs typeface="Times New Roman" panose="02020603050405020304" pitchFamily="18" charset="0"/>
                        </a:rPr>
                        <a:t>Risk Covered</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7144"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All Risk except as excluded</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under clauses 4,5,6 and 7.</a:t>
                      </a:r>
                    </a:p>
                  </a:txBody>
                  <a:tcPr marL="0" marR="0" marT="6431"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In addition to perils  named in ICC C from 1  to 7, it covers 8.</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Earthquake, Volcanic</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Eruption or Lightening,</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9. Washing overboard 10.  entry of sea lake or river  water into vessel craft  hold conveyance  container or place of  storage, 11. total loss of  any package lost  overboard or dropped  whilst loading on to, or  unloading from, vessel or  craft.</a:t>
                      </a:r>
                    </a:p>
                  </a:txBody>
                  <a:tcPr marL="0" marR="0" marT="6431"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1. fire or explosion 2. vessel  or craft being stranded  grounded sunk or capsized 3.  overturning or derailment of  land conveyance 4. collision  or contact of vessel craft or  conveyance with any  external object other than  water 5. discharge of cargo  at a port of distress 6.  General Average 7. jettison</a:t>
                      </a:r>
                    </a:p>
                  </a:txBody>
                  <a:tcPr marL="0" marR="0" marT="6431"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187B820-C183-981E-6BA0-2E63589B04E5}"/>
              </a:ext>
            </a:extLst>
          </p:cNvPr>
          <p:cNvGraphicFramePr>
            <a:graphicFrameLocks noGrp="1"/>
          </p:cNvGraphicFramePr>
          <p:nvPr>
            <p:extLst>
              <p:ext uri="{D42A27DB-BD31-4B8C-83A1-F6EECF244321}">
                <p14:modId xmlns:p14="http://schemas.microsoft.com/office/powerpoint/2010/main" val="3959876460"/>
              </p:ext>
            </p:extLst>
          </p:nvPr>
        </p:nvGraphicFramePr>
        <p:xfrm>
          <a:off x="827089" y="685800"/>
          <a:ext cx="7173911" cy="5913362"/>
        </p:xfrm>
        <a:graphic>
          <a:graphicData uri="http://schemas.openxmlformats.org/drawingml/2006/table">
            <a:tbl>
              <a:tblPr/>
              <a:tblGrid>
                <a:gridCol w="1793151">
                  <a:extLst>
                    <a:ext uri="{9D8B030D-6E8A-4147-A177-3AD203B41FA5}">
                      <a16:colId xmlns:a16="http://schemas.microsoft.com/office/drawing/2014/main" val="2269257061"/>
                    </a:ext>
                  </a:extLst>
                </a:gridCol>
                <a:gridCol w="2248619">
                  <a:extLst>
                    <a:ext uri="{9D8B030D-6E8A-4147-A177-3AD203B41FA5}">
                      <a16:colId xmlns:a16="http://schemas.microsoft.com/office/drawing/2014/main" val="4049849920"/>
                    </a:ext>
                  </a:extLst>
                </a:gridCol>
                <a:gridCol w="1338990">
                  <a:extLst>
                    <a:ext uri="{9D8B030D-6E8A-4147-A177-3AD203B41FA5}">
                      <a16:colId xmlns:a16="http://schemas.microsoft.com/office/drawing/2014/main" val="407157971"/>
                    </a:ext>
                  </a:extLst>
                </a:gridCol>
                <a:gridCol w="1793151">
                  <a:extLst>
                    <a:ext uri="{9D8B030D-6E8A-4147-A177-3AD203B41FA5}">
                      <a16:colId xmlns:a16="http://schemas.microsoft.com/office/drawing/2014/main" val="266994757"/>
                    </a:ext>
                  </a:extLst>
                </a:gridCol>
              </a:tblGrid>
              <a:tr h="257683">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3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rPr>
                        <a:t>ICC A</a:t>
                      </a:r>
                      <a:endParaRPr kumimoji="0" lang="en-US" altLang="en-US" sz="1100" b="0"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endParaRPr>
                    </a:p>
                  </a:txBody>
                  <a:tcPr marL="0" marR="0" marT="6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rPr>
                        <a:t>ICC B</a:t>
                      </a:r>
                      <a:endParaRPr kumimoji="0" lang="en-US" altLang="en-US" sz="1100" b="0"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endParaRPr>
                    </a:p>
                  </a:txBody>
                  <a:tcPr marL="0" marR="0" marT="6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ICC C</a:t>
                      </a:r>
                      <a:endPar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6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918485"/>
                    </a:solidFill>
                  </a:tcPr>
                </a:tc>
                <a:extLst>
                  <a:ext uri="{0D108BD9-81ED-4DB2-BD59-A6C34878D82A}">
                    <a16:rowId xmlns:a16="http://schemas.microsoft.com/office/drawing/2014/main" val="2981137783"/>
                  </a:ext>
                </a:extLst>
              </a:tr>
              <a:tr h="5056847">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00"/>
                        </a:spcBef>
                        <a:spcAft>
                          <a:spcPct val="0"/>
                        </a:spcAft>
                        <a:buClrTx/>
                        <a:buSzTx/>
                        <a:buFontTx/>
                        <a:buNone/>
                        <a:tabLst/>
                      </a:pPr>
                      <a:r>
                        <a:rPr lang="en-US" altLang="en-US" dirty="0"/>
                        <a:t>Exclusions</a:t>
                      </a:r>
                      <a:endParaRPr kumimoji="0" lang="en-US" altLang="en-US" sz="11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7143"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25"/>
                        </a:spcBef>
                        <a:spcAft>
                          <a:spcPct val="0"/>
                        </a:spcAft>
                        <a:buClrTx/>
                        <a:buSzTx/>
                        <a:buFontTx/>
                        <a:buNone/>
                        <a:tabLst/>
                      </a:pPr>
                      <a:r>
                        <a:rPr kumimoji="0" lang="en-US" altLang="en-US" sz="15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1.Wilful Misconduct 2.  Ordinary losses 3. Insufficiency  or Unsuitability of packing 4.</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Inherent vice 5. loss or expense  caused by delay 6. Insolvency  or financial default of owners,  charterers or operators of  vessel 7. Atomic or nuclear  weapon or radioactive force 8.  Unseaworthiness of Unfitness  of vessel or land conveyance or  containers 9.War &amp; SRCC  (includes terrorism).</a:t>
                      </a:r>
                    </a:p>
                  </a:txBody>
                  <a:tcPr marL="0" marR="0" marT="1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25"/>
                        </a:spcBef>
                        <a:spcAft>
                          <a:spcPct val="0"/>
                        </a:spcAft>
                        <a:buClrTx/>
                        <a:buSzTx/>
                        <a:buFontTx/>
                        <a:buNone/>
                        <a:tabLst/>
                      </a:pPr>
                      <a:r>
                        <a:rPr kumimoji="0" lang="en-US" altLang="en-US" sz="15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Same as ICC A +  Deliberate  damage or  destruction of  subject matter  insured by the  wrongful act of  any person or  persons</a:t>
                      </a:r>
                    </a:p>
                  </a:txBody>
                  <a:tcPr marL="0" marR="0" marT="1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tc>
                  <a:txBody>
                    <a:bodyPr/>
                    <a:lstStyle>
                      <a:lvl1pPr marL="92075">
                        <a:spcBef>
                          <a:spcPts val="1000"/>
                        </a:spcBef>
                        <a:buClr>
                          <a:srgbClr val="8AD0D6"/>
                        </a:buClr>
                        <a:buSzPct val="80000"/>
                        <a:buFont typeface="Wingdings 3" panose="05040102010807070707" pitchFamily="18" charset="2"/>
                        <a:tabLst>
                          <a:tab pos="1085850" algn="l"/>
                        </a:tabLst>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tabLst>
                          <a:tab pos="1085850" algn="l"/>
                        </a:tabLst>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tabLst>
                          <a:tab pos="1085850" algn="l"/>
                        </a:tabLst>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tabLst>
                          <a:tab pos="1085850" algn="l"/>
                        </a:tabLst>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25"/>
                        </a:spcBef>
                        <a:spcAft>
                          <a:spcPct val="0"/>
                        </a:spcAft>
                        <a:buClrTx/>
                        <a:buSzTx/>
                        <a:buFontTx/>
                        <a:buNone/>
                        <a:tabLst>
                          <a:tab pos="1085850" algn="l"/>
                        </a:tabLst>
                      </a:pPr>
                      <a:r>
                        <a:rPr kumimoji="0" lang="en-US" altLang="en-US" sz="15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Same as	ICC B</a:t>
                      </a:r>
                    </a:p>
                  </a:txBody>
                  <a:tcPr marL="0" marR="0" marT="1787"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CD9D9"/>
                    </a:solidFill>
                  </a:tcPr>
                </a:tc>
                <a:extLst>
                  <a:ext uri="{0D108BD9-81ED-4DB2-BD59-A6C34878D82A}">
                    <a16:rowId xmlns:a16="http://schemas.microsoft.com/office/drawing/2014/main" val="1821030729"/>
                  </a:ext>
                </a:extLst>
              </a:tr>
              <a:tr h="598832">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1"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rPr>
                        <a:t>Duration</a:t>
                      </a:r>
                      <a:endParaRPr kumimoji="0" lang="en-US" altLang="en-US" sz="1100" b="0" i="0" u="none" strike="noStrike" cap="none" normalizeH="0" baseline="0">
                        <a:ln>
                          <a:noFill/>
                        </a:ln>
                        <a:solidFill>
                          <a:schemeClr val="bg1"/>
                        </a:solidFill>
                        <a:effectLst/>
                        <a:latin typeface="Times New Roman" panose="02020603050405020304" pitchFamily="18" charset="0"/>
                        <a:cs typeface="Times New Roman" panose="02020603050405020304" pitchFamily="18" charset="0"/>
                      </a:endParaRPr>
                    </a:p>
                  </a:txBody>
                  <a:tcPr marL="0" marR="0" marT="8215"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18485"/>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50"/>
                        </a:spcBef>
                        <a:spcAft>
                          <a:spcPct val="0"/>
                        </a:spcAft>
                        <a:buClrTx/>
                        <a:buSzTx/>
                        <a:buFontTx/>
                        <a:buNone/>
                        <a:tabLst/>
                      </a:pPr>
                      <a:r>
                        <a:rPr kumimoji="0" lang="en-US" altLang="en-US" sz="15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rPr>
                        <a:t>Common for ICC A, B &amp; C</a:t>
                      </a:r>
                    </a:p>
                  </a:txBody>
                  <a:tcPr marL="0" marR="0" marT="3215"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DECEC"/>
                    </a:solidFill>
                  </a:tcPr>
                </a:tc>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3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DECEC"/>
                    </a:solidFill>
                  </a:tcPr>
                </a:tc>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300" b="0" i="0" u="none" strike="noStrike" cap="none" normalizeH="0" baseline="0" dirty="0">
                        <a:ln>
                          <a:noFill/>
                        </a:ln>
                        <a:solidFill>
                          <a:schemeClr val="bg1"/>
                        </a:solidFill>
                        <a:effectLst/>
                        <a:latin typeface="Times New Roman" panose="02020603050405020304" pitchFamily="18" charset="0"/>
                        <a:cs typeface="Times New Roman" panose="02020603050405020304" pitchFamily="18" charset="0"/>
                      </a:endParaRPr>
                    </a:p>
                  </a:txBody>
                  <a:tcPr marL="0" marR="0" marT="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DECEC"/>
                    </a:solidFill>
                  </a:tcPr>
                </a:tc>
                <a:extLst>
                  <a:ext uri="{0D108BD9-81ED-4DB2-BD59-A6C34878D82A}">
                    <a16:rowId xmlns:a16="http://schemas.microsoft.com/office/drawing/2014/main" val="875517625"/>
                  </a:ext>
                </a:extLst>
              </a:tr>
            </a:tbl>
          </a:graphicData>
        </a:graphic>
      </p:graphicFrame>
    </p:spTree>
    <p:extLst>
      <p:ext uri="{BB962C8B-B14F-4D97-AF65-F5344CB8AC3E}">
        <p14:creationId xmlns:p14="http://schemas.microsoft.com/office/powerpoint/2010/main" val="16483548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E2E0269C-93DC-3191-5630-BCDBA2296317}"/>
              </a:ext>
            </a:extLst>
          </p:cNvPr>
          <p:cNvSpPr txBox="1">
            <a:spLocks noGrp="1"/>
          </p:cNvSpPr>
          <p:nvPr>
            <p:ph type="title"/>
          </p:nvPr>
        </p:nvSpPr>
        <p:spPr>
          <a:xfrm>
            <a:off x="1697836" y="1619254"/>
            <a:ext cx="5442347" cy="283852"/>
          </a:xfrm>
        </p:spPr>
        <p:txBody>
          <a:bodyPr vert="horz" lIns="0" tIns="6787" rIns="0" bIns="0" rtlCol="0" anchor="t" anchorCtr="0">
            <a:spAutoFit/>
          </a:bodyPr>
          <a:lstStyle/>
          <a:p>
            <a:pPr marL="7144" defTabSz="342897">
              <a:spcBef>
                <a:spcPts val="53"/>
              </a:spcBef>
              <a:defRPr/>
            </a:pPr>
            <a:r>
              <a:rPr sz="1800" b="1" spc="-129" dirty="0">
                <a:solidFill>
                  <a:srgbClr val="001F5F"/>
                </a:solidFill>
                <a:latin typeface="Arial"/>
                <a:cs typeface="Arial"/>
              </a:rPr>
              <a:t>Highlights </a:t>
            </a:r>
            <a:r>
              <a:rPr sz="1800" b="1" spc="-111" dirty="0">
                <a:solidFill>
                  <a:srgbClr val="001F5F"/>
                </a:solidFill>
                <a:latin typeface="Arial"/>
                <a:cs typeface="Arial"/>
              </a:rPr>
              <a:t>of </a:t>
            </a:r>
            <a:r>
              <a:rPr sz="1800" b="1" spc="-141" dirty="0">
                <a:solidFill>
                  <a:srgbClr val="001F5F"/>
                </a:solidFill>
                <a:latin typeface="Arial"/>
                <a:cs typeface="Arial"/>
              </a:rPr>
              <a:t>Changes </a:t>
            </a:r>
            <a:r>
              <a:rPr sz="1800" b="1" spc="-93" dirty="0">
                <a:solidFill>
                  <a:srgbClr val="001F5F"/>
                </a:solidFill>
                <a:latin typeface="Arial"/>
                <a:cs typeface="Arial"/>
              </a:rPr>
              <a:t>made </a:t>
            </a:r>
            <a:r>
              <a:rPr sz="1800" b="1" spc="-99" dirty="0">
                <a:solidFill>
                  <a:srgbClr val="001F5F"/>
                </a:solidFill>
                <a:latin typeface="Arial"/>
                <a:cs typeface="Arial"/>
              </a:rPr>
              <a:t>in </a:t>
            </a:r>
            <a:r>
              <a:rPr sz="1800" b="1" spc="-135" dirty="0">
                <a:solidFill>
                  <a:srgbClr val="001F5F"/>
                </a:solidFill>
                <a:latin typeface="Arial"/>
                <a:cs typeface="Arial"/>
              </a:rPr>
              <a:t>Revised </a:t>
            </a:r>
            <a:r>
              <a:rPr sz="1800" b="1" spc="-187" dirty="0">
                <a:solidFill>
                  <a:srgbClr val="001F5F"/>
                </a:solidFill>
                <a:latin typeface="Arial"/>
                <a:cs typeface="Arial"/>
              </a:rPr>
              <a:t>ICC </a:t>
            </a:r>
            <a:r>
              <a:rPr sz="1800" b="1" spc="59" dirty="0">
                <a:solidFill>
                  <a:srgbClr val="001F5F"/>
                </a:solidFill>
                <a:latin typeface="Arial"/>
                <a:cs typeface="Arial"/>
              </a:rPr>
              <a:t>2009</a:t>
            </a:r>
            <a:r>
              <a:rPr sz="1800" b="1" spc="-59" dirty="0">
                <a:solidFill>
                  <a:srgbClr val="001F5F"/>
                </a:solidFill>
                <a:latin typeface="Arial"/>
                <a:cs typeface="Arial"/>
              </a:rPr>
              <a:t> </a:t>
            </a:r>
            <a:r>
              <a:rPr sz="1800" b="1" spc="-121" dirty="0">
                <a:solidFill>
                  <a:srgbClr val="001F5F"/>
                </a:solidFill>
                <a:latin typeface="Arial"/>
                <a:cs typeface="Arial"/>
              </a:rPr>
              <a:t>Clause</a:t>
            </a:r>
            <a:endParaRPr sz="1800">
              <a:latin typeface="Arial"/>
              <a:cs typeface="Arial"/>
            </a:endParaRPr>
          </a:p>
        </p:txBody>
      </p:sp>
      <p:sp>
        <p:nvSpPr>
          <p:cNvPr id="36867" name="object 3">
            <a:extLst>
              <a:ext uri="{FF2B5EF4-FFF2-40B4-BE49-F238E27FC236}">
                <a16:creationId xmlns:a16="http://schemas.microsoft.com/office/drawing/2014/main" id="{FA6B4346-B87F-C27E-C2C5-98DDF177DAD8}"/>
              </a:ext>
            </a:extLst>
          </p:cNvPr>
          <p:cNvSpPr txBox="1">
            <a:spLocks noChangeArrowheads="1"/>
          </p:cNvSpPr>
          <p:nvPr/>
        </p:nvSpPr>
        <p:spPr bwMode="auto">
          <a:xfrm>
            <a:off x="1371600" y="2667000"/>
            <a:ext cx="6858000" cy="215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50007" rIns="0" bIns="0">
            <a:spAutoFit/>
          </a:bodyPr>
          <a:lstStyle>
            <a:lvl1pPr marL="214313" indent="-204788">
              <a:spcBef>
                <a:spcPts val="1000"/>
              </a:spcBef>
              <a:buClr>
                <a:srgbClr val="8AD0D6"/>
              </a:buClr>
              <a:buSzPct val="80000"/>
              <a:buFont typeface="Wingdings 3" panose="05040102010807070707" pitchFamily="18" charset="2"/>
              <a:buChar char=""/>
              <a:tabLst>
                <a:tab pos="214313" algn="l"/>
              </a:tabLst>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tabLst>
                <a:tab pos="214313" algn="l"/>
              </a:tabLst>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tabLst>
                <a:tab pos="214313" algn="l"/>
              </a:tabLst>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9pPr>
          </a:lstStyle>
          <a:p>
            <a:pPr>
              <a:spcBef>
                <a:spcPts val="395"/>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The terms ‘goods’ and ‘cargo’ have been replaced by ‘subject matter insured’.</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The </a:t>
            </a:r>
            <a:r>
              <a:rPr lang="en-US" altLang="en-US" sz="1351" dirty="0" err="1">
                <a:latin typeface="Times New Roman" panose="02020603050405020304" pitchFamily="18" charset="0"/>
                <a:cs typeface="Times New Roman" panose="02020603050405020304" pitchFamily="18" charset="0"/>
              </a:rPr>
              <a:t>term‘underwriters</a:t>
            </a:r>
            <a:r>
              <a:rPr lang="en-US" altLang="en-US" sz="1351" dirty="0">
                <a:latin typeface="Times New Roman" panose="02020603050405020304" pitchFamily="18" charset="0"/>
                <a:cs typeface="Times New Roman" panose="02020603050405020304" pitchFamily="18" charset="0"/>
              </a:rPr>
              <a:t>’ has been replaced by ‘insurers’.</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“Except as provided” is replaced by “except as excluded” in RISK COVERED.</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The word “lift van” removed in ‘Insufficiency of Packing’ clause.</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The word “servants” removed in above clause and replaced by “employees”. Employees do not  include independent contractors.</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The term “contract of affreightment” replaced by “contract of carriage”.</a:t>
            </a:r>
          </a:p>
          <a:p>
            <a:pPr>
              <a:spcBef>
                <a:spcPts val="339"/>
              </a:spcBef>
              <a:buClr>
                <a:srgbClr val="D24717"/>
              </a:buClr>
              <a:buSzPct val="85000"/>
              <a:buFont typeface="Arial" panose="020B0604020202020204" pitchFamily="34" charset="0"/>
              <a:buChar char=""/>
            </a:pPr>
            <a:r>
              <a:rPr lang="en-US" altLang="en-US" sz="1351" dirty="0">
                <a:latin typeface="Times New Roman" panose="02020603050405020304" pitchFamily="18" charset="0"/>
                <a:cs typeface="Times New Roman" panose="02020603050405020304" pitchFamily="18" charset="0"/>
              </a:rPr>
              <a:t>A definition of the Assured has been inserted for extra clarity. The term “assured” means a</a:t>
            </a:r>
          </a:p>
          <a:p>
            <a:pPr eaLnBrk="1" hangingPunct="1">
              <a:spcBef>
                <a:spcPct val="0"/>
              </a:spcBef>
              <a:buClrTx/>
              <a:buSzTx/>
              <a:buFontTx/>
              <a:buNone/>
            </a:pPr>
            <a:r>
              <a:rPr lang="en-US" altLang="en-US" sz="1351" dirty="0">
                <a:latin typeface="Times New Roman" panose="02020603050405020304" pitchFamily="18" charset="0"/>
                <a:cs typeface="Times New Roman" panose="02020603050405020304" pitchFamily="18" charset="0"/>
              </a:rPr>
              <a:t>person claiming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116C3595-0AA3-CFFC-BC12-48DF929CD0CA}"/>
              </a:ext>
            </a:extLst>
          </p:cNvPr>
          <p:cNvSpPr txBox="1">
            <a:spLocks noGrp="1"/>
          </p:cNvSpPr>
          <p:nvPr>
            <p:ph type="title"/>
          </p:nvPr>
        </p:nvSpPr>
        <p:spPr>
          <a:xfrm>
            <a:off x="3506395" y="1604968"/>
            <a:ext cx="2130028" cy="354313"/>
          </a:xfrm>
        </p:spPr>
        <p:txBody>
          <a:bodyPr vert="horz" lIns="0" tIns="7859" rIns="0" bIns="0" rtlCol="0" anchor="t" anchorCtr="0">
            <a:spAutoFit/>
          </a:bodyPr>
          <a:lstStyle/>
          <a:p>
            <a:pPr marL="7144" defTabSz="342897">
              <a:spcBef>
                <a:spcPts val="63"/>
              </a:spcBef>
              <a:defRPr/>
            </a:pPr>
            <a:r>
              <a:rPr sz="2251" b="1" spc="-287" dirty="0">
                <a:solidFill>
                  <a:srgbClr val="001F5F"/>
                </a:solidFill>
                <a:latin typeface="Arial"/>
                <a:cs typeface="Arial"/>
              </a:rPr>
              <a:t>MAJOR</a:t>
            </a:r>
            <a:r>
              <a:rPr sz="2251" b="1" spc="-143" dirty="0">
                <a:solidFill>
                  <a:srgbClr val="001F5F"/>
                </a:solidFill>
                <a:latin typeface="Arial"/>
                <a:cs typeface="Arial"/>
              </a:rPr>
              <a:t> </a:t>
            </a:r>
            <a:r>
              <a:rPr sz="2251" b="1" spc="-263" dirty="0">
                <a:solidFill>
                  <a:srgbClr val="001F5F"/>
                </a:solidFill>
                <a:latin typeface="Arial"/>
                <a:cs typeface="Arial"/>
              </a:rPr>
              <a:t>CHANGES</a:t>
            </a:r>
            <a:endParaRPr sz="2251">
              <a:latin typeface="Arial"/>
              <a:cs typeface="Arial"/>
            </a:endParaRPr>
          </a:p>
        </p:txBody>
      </p:sp>
      <p:sp>
        <p:nvSpPr>
          <p:cNvPr id="37891" name="object 3">
            <a:extLst>
              <a:ext uri="{FF2B5EF4-FFF2-40B4-BE49-F238E27FC236}">
                <a16:creationId xmlns:a16="http://schemas.microsoft.com/office/drawing/2014/main" id="{BB9BCA93-5526-BC6C-81FA-43D51195EC15}"/>
              </a:ext>
            </a:extLst>
          </p:cNvPr>
          <p:cNvSpPr txBox="1">
            <a:spLocks noChangeArrowheads="1"/>
          </p:cNvSpPr>
          <p:nvPr/>
        </p:nvSpPr>
        <p:spPr bwMode="auto">
          <a:xfrm>
            <a:off x="1438278" y="2121698"/>
            <a:ext cx="6307931" cy="2617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144" rIns="0" bIns="0">
            <a:spAutoFit/>
          </a:bodyPr>
          <a:lstStyle>
            <a:lvl1pPr marL="214313" indent="-204788">
              <a:spcBef>
                <a:spcPts val="1000"/>
              </a:spcBef>
              <a:buClr>
                <a:srgbClr val="8AD0D6"/>
              </a:buClr>
              <a:buSzPct val="80000"/>
              <a:buFont typeface="Wingdings 3" panose="05040102010807070707" pitchFamily="18" charset="2"/>
              <a:buChar char=""/>
              <a:tabLst>
                <a:tab pos="214313" algn="l"/>
              </a:tabLst>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tabLst>
                <a:tab pos="214313" algn="l"/>
              </a:tabLst>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tabLst>
                <a:tab pos="214313" algn="l"/>
              </a:tabLst>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tabLst>
                <a:tab pos="214313" algn="l"/>
              </a:tabLst>
              <a:defRPr sz="1400">
                <a:solidFill>
                  <a:schemeClr val="tx1"/>
                </a:solidFill>
                <a:latin typeface="Century Gothic" panose="020B0502020202020204" pitchFamily="34" charset="0"/>
              </a:defRPr>
            </a:lvl9pPr>
          </a:lstStyle>
          <a:p>
            <a:pPr>
              <a:spcBef>
                <a:spcPts val="56"/>
              </a:spcBef>
              <a:buClr>
                <a:srgbClr val="D24717"/>
              </a:buClr>
              <a:buSzPct val="85000"/>
              <a:buFont typeface="Arial" panose="020B0604020202020204" pitchFamily="34" charset="0"/>
              <a:buChar char=""/>
            </a:pPr>
            <a:r>
              <a:rPr lang="en-US" altLang="en-US" sz="1351">
                <a:latin typeface="Times New Roman" panose="02020603050405020304" pitchFamily="18" charset="0"/>
                <a:cs typeface="Times New Roman" panose="02020603050405020304" pitchFamily="18" charset="0"/>
              </a:rPr>
              <a:t>Exclusion 4.3 relating to Insufficiency or Unsuitability of Packing brings the treatment of packing  into line.The new clause sets out the standard by which any insufficiency or unsuitability is to be  judged.</a:t>
            </a:r>
          </a:p>
          <a:p>
            <a:pPr>
              <a:spcBef>
                <a:spcPts val="339"/>
              </a:spcBef>
              <a:buClr>
                <a:srgbClr val="D24717"/>
              </a:buClr>
              <a:buSzPct val="85000"/>
              <a:buFont typeface="Arial" panose="020B0604020202020204" pitchFamily="34" charset="0"/>
              <a:buChar char=""/>
            </a:pPr>
            <a:r>
              <a:rPr lang="en-US" altLang="en-US" sz="1351">
                <a:latin typeface="Times New Roman" panose="02020603050405020304" pitchFamily="18" charset="0"/>
                <a:cs typeface="Times New Roman" panose="02020603050405020304" pitchFamily="18" charset="0"/>
              </a:rPr>
              <a:t>Exclusion 4.6 relating to Insolvency or financial default of Owners/charterers, etc will NOT apply  to an innocent assignee buying the cargo insured in good faith under a binding contract.</a:t>
            </a:r>
          </a:p>
          <a:p>
            <a:pPr>
              <a:spcBef>
                <a:spcPts val="339"/>
              </a:spcBef>
              <a:buClr>
                <a:srgbClr val="D24717"/>
              </a:buClr>
              <a:buSzPct val="85000"/>
              <a:buFont typeface="Arial" panose="020B0604020202020204" pitchFamily="34" charset="0"/>
              <a:buChar char=""/>
            </a:pPr>
            <a:r>
              <a:rPr lang="en-US" altLang="en-US" sz="1351">
                <a:latin typeface="Times New Roman" panose="02020603050405020304" pitchFamily="18" charset="0"/>
                <a:cs typeface="Times New Roman" panose="02020603050405020304" pitchFamily="18" charset="0"/>
              </a:rPr>
              <a:t>The Exclusion relating to Strikes contains a definition of “act of terrorism” and it includes loss  caused by any person acting from an ideological or religious motive.</a:t>
            </a:r>
          </a:p>
          <a:p>
            <a:pPr>
              <a:spcBef>
                <a:spcPts val="339"/>
              </a:spcBef>
              <a:buClr>
                <a:srgbClr val="D24717"/>
              </a:buClr>
              <a:buSzPct val="85000"/>
              <a:buFont typeface="Arial" panose="020B0604020202020204" pitchFamily="34" charset="0"/>
              <a:buChar char=""/>
            </a:pPr>
            <a:r>
              <a:rPr lang="en-US" altLang="en-US" sz="1351">
                <a:latin typeface="Times New Roman" panose="02020603050405020304" pitchFamily="18" charset="0"/>
                <a:cs typeface="Times New Roman" panose="02020603050405020304" pitchFamily="18" charset="0"/>
              </a:rPr>
              <a:t>Exclusion for loss/damage/expense arising from unseaworthiness or unfitness of Vessel or craft will</a:t>
            </a:r>
          </a:p>
          <a:p>
            <a:pPr eaLnBrk="1" hangingPunct="1">
              <a:spcBef>
                <a:spcPct val="0"/>
              </a:spcBef>
              <a:buClrTx/>
              <a:buSzTx/>
              <a:buFontTx/>
              <a:buNone/>
            </a:pPr>
            <a:r>
              <a:rPr lang="en-US" altLang="en-US" sz="1351">
                <a:latin typeface="Times New Roman" panose="02020603050405020304" pitchFamily="18" charset="0"/>
                <a:cs typeface="Times New Roman" panose="02020603050405020304" pitchFamily="18" charset="0"/>
              </a:rPr>
              <a:t>NOT apply to an innocent assignee buying the cargo insured in good faith under a binding contract.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4E56298-30FD-FC3B-01B3-252A1366A703}"/>
              </a:ext>
            </a:extLst>
          </p:cNvPr>
          <p:cNvSpPr txBox="1">
            <a:spLocks noGrp="1"/>
          </p:cNvSpPr>
          <p:nvPr>
            <p:ph type="title"/>
          </p:nvPr>
        </p:nvSpPr>
        <p:spPr>
          <a:xfrm>
            <a:off x="3118253" y="1501379"/>
            <a:ext cx="2818209" cy="318838"/>
          </a:xfrm>
        </p:spPr>
        <p:txBody>
          <a:bodyPr vert="horz" lIns="0" tIns="7144" rIns="0" bIns="0" rtlCol="0" anchor="t" anchorCtr="0">
            <a:spAutoFit/>
          </a:bodyPr>
          <a:lstStyle/>
          <a:p>
            <a:pPr marL="7144" defTabSz="342897">
              <a:spcBef>
                <a:spcPts val="56"/>
              </a:spcBef>
              <a:defRPr/>
            </a:pPr>
            <a:r>
              <a:rPr sz="2025" b="1" spc="-256" dirty="0">
                <a:solidFill>
                  <a:srgbClr val="001F5F"/>
                </a:solidFill>
                <a:latin typeface="Arial"/>
                <a:cs typeface="Arial"/>
              </a:rPr>
              <a:t>MAJOR </a:t>
            </a:r>
            <a:r>
              <a:rPr sz="2025" b="1" spc="-236" dirty="0">
                <a:solidFill>
                  <a:srgbClr val="001F5F"/>
                </a:solidFill>
                <a:latin typeface="Arial"/>
                <a:cs typeface="Arial"/>
              </a:rPr>
              <a:t>CHANGES</a:t>
            </a:r>
            <a:r>
              <a:rPr sz="2025" b="1" spc="-281" dirty="0">
                <a:solidFill>
                  <a:srgbClr val="001F5F"/>
                </a:solidFill>
                <a:latin typeface="Arial"/>
                <a:cs typeface="Arial"/>
              </a:rPr>
              <a:t> </a:t>
            </a:r>
            <a:r>
              <a:rPr sz="2025" b="1" spc="-195" dirty="0">
                <a:solidFill>
                  <a:srgbClr val="001F5F"/>
                </a:solidFill>
                <a:latin typeface="Arial"/>
                <a:cs typeface="Arial"/>
              </a:rPr>
              <a:t>CONTD.</a:t>
            </a:r>
            <a:endParaRPr sz="2025">
              <a:latin typeface="Arial"/>
              <a:cs typeface="Arial"/>
            </a:endParaRPr>
          </a:p>
        </p:txBody>
      </p:sp>
      <p:sp>
        <p:nvSpPr>
          <p:cNvPr id="38915" name="object 3">
            <a:extLst>
              <a:ext uri="{FF2B5EF4-FFF2-40B4-BE49-F238E27FC236}">
                <a16:creationId xmlns:a16="http://schemas.microsoft.com/office/drawing/2014/main" id="{B0ACE846-DCA4-6953-949D-C077584E954B}"/>
              </a:ext>
            </a:extLst>
          </p:cNvPr>
          <p:cNvSpPr txBox="1">
            <a:spLocks noChangeArrowheads="1"/>
          </p:cNvSpPr>
          <p:nvPr/>
        </p:nvSpPr>
        <p:spPr bwMode="auto">
          <a:xfrm>
            <a:off x="1312071" y="1921670"/>
            <a:ext cx="6532960" cy="2380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6431" rIns="0" bIns="0">
            <a:spAutoFit/>
          </a:bodyPr>
          <a:lstStyle>
            <a:lvl1pPr marL="9525">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just">
              <a:spcBef>
                <a:spcPts val="47"/>
              </a:spcBef>
              <a:buClrTx/>
              <a:buSzTx/>
              <a:buNone/>
            </a:pPr>
            <a:r>
              <a:rPr lang="en-US" altLang="en-US" sz="1425" u="sng">
                <a:latin typeface="Times New Roman" panose="02020603050405020304" pitchFamily="18" charset="0"/>
                <a:cs typeface="Times New Roman" panose="02020603050405020304" pitchFamily="18" charset="0"/>
              </a:rPr>
              <a:t>Changes in Transit Clause:</a:t>
            </a:r>
            <a:endParaRPr lang="en-US" altLang="en-US" sz="1425">
              <a:latin typeface="Times New Roman" panose="02020603050405020304" pitchFamily="18" charset="0"/>
              <a:cs typeface="Times New Roman" panose="02020603050405020304" pitchFamily="18" charset="0"/>
            </a:endParaRPr>
          </a:p>
          <a:p>
            <a:pPr>
              <a:spcBef>
                <a:spcPts val="11"/>
              </a:spcBef>
              <a:buClrTx/>
              <a:buSzTx/>
              <a:buNone/>
            </a:pPr>
            <a:endParaRPr lang="en-US" altLang="en-US" sz="2100">
              <a:latin typeface="Times New Roman" panose="02020603050405020304" pitchFamily="18" charset="0"/>
              <a:cs typeface="Times New Roman" panose="02020603050405020304" pitchFamily="18" charset="0"/>
            </a:endParaRPr>
          </a:p>
          <a:p>
            <a:pPr algn="just" eaLnBrk="1" hangingPunct="1">
              <a:spcBef>
                <a:spcPct val="0"/>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The Transit clause clears any doubt about coverage for loading of goods into the conveyance.</a:t>
            </a:r>
          </a:p>
          <a:p>
            <a:pPr algn="just">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Cover commences from the time the cargo insured is first moved in the warehouse for purpose  of </a:t>
            </a:r>
            <a:r>
              <a:rPr lang="en-US" altLang="en-US" sz="1425" b="1">
                <a:latin typeface="Times New Roman" panose="02020603050405020304" pitchFamily="18" charset="0"/>
                <a:cs typeface="Times New Roman" panose="02020603050405020304" pitchFamily="18" charset="0"/>
              </a:rPr>
              <a:t>immediate loading </a:t>
            </a:r>
            <a:r>
              <a:rPr lang="en-US" altLang="en-US" sz="1425">
                <a:latin typeface="Times New Roman" panose="02020603050405020304" pitchFamily="18" charset="0"/>
                <a:cs typeface="Times New Roman" panose="02020603050405020304" pitchFamily="18" charset="0"/>
              </a:rPr>
              <a:t>onto carrying vehicle or other conveyance for commencement of  transit.</a:t>
            </a:r>
          </a:p>
          <a:p>
            <a:pPr algn="just">
              <a:spcBef>
                <a:spcPts val="339"/>
              </a:spcBef>
              <a:buClr>
                <a:srgbClr val="D24717"/>
              </a:buClr>
              <a:buSzPct val="85000"/>
              <a:buFont typeface="Arial" panose="020B0604020202020204" pitchFamily="34" charset="0"/>
              <a:buChar char=""/>
            </a:pPr>
            <a:r>
              <a:rPr lang="en-US" altLang="en-US" sz="1425">
                <a:latin typeface="Times New Roman" panose="02020603050405020304" pitchFamily="18" charset="0"/>
                <a:cs typeface="Times New Roman" panose="02020603050405020304" pitchFamily="18" charset="0"/>
              </a:rPr>
              <a:t>One more option for termination of cover is provided Where the assured elects to use any  carrying vehicle or other conveyance or any Container for storage other than in the ordinary  course of transit.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831794A9-84FB-74EA-F35A-01E36E53303A}"/>
              </a:ext>
            </a:extLst>
          </p:cNvPr>
          <p:cNvSpPr txBox="1">
            <a:spLocks noGrp="1"/>
          </p:cNvSpPr>
          <p:nvPr>
            <p:ph type="title"/>
          </p:nvPr>
        </p:nvSpPr>
        <p:spPr>
          <a:xfrm>
            <a:off x="1472805" y="304800"/>
            <a:ext cx="4546995" cy="318838"/>
          </a:xfrm>
        </p:spPr>
        <p:txBody>
          <a:bodyPr vert="horz" wrap="square" lIns="0" tIns="7144" rIns="0" bIns="0" rtlCol="0" anchor="t" anchorCtr="0">
            <a:spAutoFit/>
          </a:bodyPr>
          <a:lstStyle/>
          <a:p>
            <a:pPr marL="7144" defTabSz="342897">
              <a:spcBef>
                <a:spcPts val="56"/>
              </a:spcBef>
              <a:defRPr/>
            </a:pPr>
            <a:r>
              <a:rPr sz="2025" spc="-45" dirty="0">
                <a:solidFill>
                  <a:srgbClr val="696363"/>
                </a:solidFill>
                <a:highlight>
                  <a:srgbClr val="C0C0C0"/>
                </a:highlight>
                <a:latin typeface="Trebuchet MS"/>
                <a:cs typeface="Trebuchet MS"/>
              </a:rPr>
              <a:t>Inland </a:t>
            </a:r>
            <a:r>
              <a:rPr sz="2025" spc="-93" dirty="0">
                <a:solidFill>
                  <a:srgbClr val="696363"/>
                </a:solidFill>
                <a:highlight>
                  <a:srgbClr val="C0C0C0"/>
                </a:highlight>
                <a:latin typeface="Trebuchet MS"/>
                <a:cs typeface="Trebuchet MS"/>
              </a:rPr>
              <a:t>Transit </a:t>
            </a:r>
            <a:r>
              <a:rPr sz="2025" spc="-23" dirty="0">
                <a:solidFill>
                  <a:srgbClr val="696363"/>
                </a:solidFill>
                <a:highlight>
                  <a:srgbClr val="C0C0C0"/>
                </a:highlight>
                <a:latin typeface="Trebuchet MS"/>
                <a:cs typeface="Trebuchet MS"/>
              </a:rPr>
              <a:t>Clause</a:t>
            </a:r>
            <a:r>
              <a:rPr sz="2025" spc="-132" dirty="0">
                <a:solidFill>
                  <a:srgbClr val="696363"/>
                </a:solidFill>
                <a:highlight>
                  <a:srgbClr val="C0C0C0"/>
                </a:highlight>
                <a:latin typeface="Trebuchet MS"/>
                <a:cs typeface="Trebuchet MS"/>
              </a:rPr>
              <a:t> </a:t>
            </a:r>
            <a:r>
              <a:rPr sz="2025" spc="-83" dirty="0">
                <a:solidFill>
                  <a:srgbClr val="696363"/>
                </a:solidFill>
                <a:highlight>
                  <a:srgbClr val="C0C0C0"/>
                </a:highlight>
                <a:latin typeface="Trebuchet MS"/>
                <a:cs typeface="Trebuchet MS"/>
              </a:rPr>
              <a:t>(Rail/Road/Air)</a:t>
            </a:r>
            <a:endParaRPr sz="2025" dirty="0">
              <a:highlight>
                <a:srgbClr val="C0C0C0"/>
              </a:highlight>
              <a:latin typeface="Trebuchet MS"/>
              <a:cs typeface="Trebuchet MS"/>
            </a:endParaRPr>
          </a:p>
        </p:txBody>
      </p:sp>
      <p:graphicFrame>
        <p:nvGraphicFramePr>
          <p:cNvPr id="3" name="object 3">
            <a:extLst>
              <a:ext uri="{FF2B5EF4-FFF2-40B4-BE49-F238E27FC236}">
                <a16:creationId xmlns:a16="http://schemas.microsoft.com/office/drawing/2014/main" id="{37B571B9-CF53-A319-19DF-9A2E59645D0E}"/>
              </a:ext>
            </a:extLst>
          </p:cNvPr>
          <p:cNvGraphicFramePr>
            <a:graphicFrameLocks noGrp="1"/>
          </p:cNvGraphicFramePr>
          <p:nvPr>
            <p:extLst>
              <p:ext uri="{D42A27DB-BD31-4B8C-83A1-F6EECF244321}">
                <p14:modId xmlns:p14="http://schemas.microsoft.com/office/powerpoint/2010/main" val="1460669035"/>
              </p:ext>
            </p:extLst>
          </p:nvPr>
        </p:nvGraphicFramePr>
        <p:xfrm>
          <a:off x="1313260" y="762000"/>
          <a:ext cx="6763938" cy="4613968"/>
        </p:xfrm>
        <a:graphic>
          <a:graphicData uri="http://schemas.openxmlformats.org/drawingml/2006/table">
            <a:tbl>
              <a:tblPr>
                <a:tableStyleId>{D113A9D2-9D6B-4929-AA2D-F23B5EE8CBE7}</a:tableStyleId>
              </a:tblPr>
              <a:tblGrid>
                <a:gridCol w="2254646">
                  <a:extLst>
                    <a:ext uri="{9D8B030D-6E8A-4147-A177-3AD203B41FA5}">
                      <a16:colId xmlns:a16="http://schemas.microsoft.com/office/drawing/2014/main" val="20000"/>
                    </a:ext>
                  </a:extLst>
                </a:gridCol>
                <a:gridCol w="2254646">
                  <a:extLst>
                    <a:ext uri="{9D8B030D-6E8A-4147-A177-3AD203B41FA5}">
                      <a16:colId xmlns:a16="http://schemas.microsoft.com/office/drawing/2014/main" val="20001"/>
                    </a:ext>
                  </a:extLst>
                </a:gridCol>
                <a:gridCol w="2254646">
                  <a:extLst>
                    <a:ext uri="{9D8B030D-6E8A-4147-A177-3AD203B41FA5}">
                      <a16:colId xmlns:a16="http://schemas.microsoft.com/office/drawing/2014/main" val="20002"/>
                    </a:ext>
                  </a:extLst>
                </a:gridCol>
              </a:tblGrid>
              <a:tr h="197630">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rgbClr val="FF0000"/>
                        </a:solidFill>
                        <a:effectLst/>
                        <a:latin typeface="Times New Roman" panose="02020603050405020304" pitchFamily="18" charset="0"/>
                        <a:cs typeface="Times New Roman" panose="02020603050405020304" pitchFamily="18" charset="0"/>
                      </a:endParaRPr>
                    </a:p>
                  </a:txBody>
                  <a:tcPr marL="0" marR="0" marT="0"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dirty="0">
                          <a:ln>
                            <a:noFill/>
                          </a:ln>
                          <a:solidFill>
                            <a:srgbClr val="FF0000"/>
                          </a:solidFill>
                          <a:effectLst/>
                          <a:highlight>
                            <a:srgbClr val="FFFF00"/>
                          </a:highlight>
                        </a:rPr>
                        <a:t>ITC A (All Risk)</a:t>
                      </a:r>
                      <a:endParaRPr kumimoji="0" lang="en-US" altLang="en-US" sz="1100" b="0" i="0" u="none" strike="noStrike" cap="none" normalizeH="0" baseline="0" dirty="0">
                        <a:ln>
                          <a:noFill/>
                        </a:ln>
                        <a:solidFill>
                          <a:srgbClr val="FF0000"/>
                        </a:solidFill>
                        <a:effectLst/>
                        <a:highlight>
                          <a:srgbClr val="FFFF00"/>
                        </a:highlight>
                        <a:latin typeface="Times New Roman" panose="02020603050405020304" pitchFamily="18" charset="0"/>
                        <a:cs typeface="Times New Roman" panose="02020603050405020304" pitchFamily="18" charset="0"/>
                      </a:endParaRPr>
                    </a:p>
                  </a:txBody>
                  <a:tcPr marL="0" marR="0" marT="7143"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dirty="0">
                          <a:ln>
                            <a:noFill/>
                          </a:ln>
                          <a:solidFill>
                            <a:srgbClr val="FF0000"/>
                          </a:solidFill>
                          <a:effectLst/>
                          <a:highlight>
                            <a:srgbClr val="FFFF00"/>
                          </a:highlight>
                        </a:rPr>
                        <a:t>ITC B (Basic cover)</a:t>
                      </a:r>
                      <a:endParaRPr kumimoji="0" lang="en-US" altLang="en-US" sz="1100" b="0" i="0" u="none" strike="noStrike" cap="none" normalizeH="0" baseline="0" dirty="0">
                        <a:ln>
                          <a:noFill/>
                        </a:ln>
                        <a:solidFill>
                          <a:srgbClr val="FF0000"/>
                        </a:solidFill>
                        <a:effectLst/>
                        <a:highlight>
                          <a:srgbClr val="FFFF00"/>
                        </a:highlight>
                        <a:latin typeface="Times New Roman" panose="02020603050405020304" pitchFamily="18" charset="0"/>
                        <a:cs typeface="Times New Roman" panose="02020603050405020304" pitchFamily="18" charset="0"/>
                      </a:endParaRPr>
                    </a:p>
                  </a:txBody>
                  <a:tcPr marL="0" marR="0" marT="7143" marB="0" horzOverflow="overflow"/>
                </a:tc>
                <a:extLst>
                  <a:ext uri="{0D108BD9-81ED-4DB2-BD59-A6C34878D82A}">
                    <a16:rowId xmlns:a16="http://schemas.microsoft.com/office/drawing/2014/main" val="10000"/>
                  </a:ext>
                </a:extLst>
              </a:tr>
              <a:tr h="1691189">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u="none" strike="noStrike" cap="none" normalizeH="0" baseline="0" dirty="0">
                          <a:ln>
                            <a:noFill/>
                          </a:ln>
                          <a:solidFill>
                            <a:schemeClr val="tx1"/>
                          </a:solidFill>
                          <a:effectLst/>
                        </a:rPr>
                        <a:t>Risk Covered</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6429"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u="none" strike="noStrike" cap="none" normalizeH="0" baseline="0" dirty="0">
                          <a:ln>
                            <a:noFill/>
                          </a:ln>
                          <a:solidFill>
                            <a:schemeClr val="tx1"/>
                          </a:solidFill>
                          <a:effectLst/>
                        </a:rPr>
                        <a:t>All risks except as excluded under  clauses 2, 3, 4 &amp; 5.</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6429"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88"/>
                        </a:spcBef>
                        <a:spcAft>
                          <a:spcPct val="0"/>
                        </a:spcAft>
                        <a:buClrTx/>
                        <a:buSzTx/>
                        <a:buFontTx/>
                        <a:buNone/>
                        <a:tabLst/>
                      </a:pPr>
                      <a:r>
                        <a:rPr kumimoji="0" lang="en-US" altLang="en-US" sz="1100" b="0" u="none" strike="noStrike" cap="none" normalizeH="0" baseline="0" dirty="0">
                          <a:ln>
                            <a:noFill/>
                          </a:ln>
                          <a:solidFill>
                            <a:schemeClr val="tx1"/>
                          </a:solidFill>
                          <a:effectLst/>
                        </a:rPr>
                        <a:t>1. Fire or Explosion 2. Lightening 3.  Breakage of bridges 4. Earthquake and  Volcanic eruption 5. Collision with or  by the carrying vehicle / railway  wagon. 6. Overturning or derailment  of the carrying vehicle / railway wagon</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6429" marB="0" horzOverflow="overflow"/>
                </a:tc>
                <a:extLst>
                  <a:ext uri="{0D108BD9-81ED-4DB2-BD59-A6C34878D82A}">
                    <a16:rowId xmlns:a16="http://schemas.microsoft.com/office/drawing/2014/main" val="10001"/>
                  </a:ext>
                </a:extLst>
              </a:tr>
              <a:tr h="2413122">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0" u="none" strike="noStrike" cap="none" normalizeH="0" baseline="0">
                          <a:ln>
                            <a:noFill/>
                          </a:ln>
                          <a:solidFill>
                            <a:schemeClr val="tx1"/>
                          </a:solidFill>
                          <a:effectLst/>
                        </a:rPr>
                        <a:t>Exclusions</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7143"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0" u="none" strike="noStrike" cap="none" normalizeH="0" baseline="0">
                          <a:ln>
                            <a:noFill/>
                          </a:ln>
                          <a:solidFill>
                            <a:schemeClr val="tx1"/>
                          </a:solidFill>
                          <a:effectLst/>
                        </a:rPr>
                        <a:t>1. Wilful Misconduct 2. Ordinary losses</a:t>
                      </a:r>
                    </a:p>
                    <a:p>
                      <a:pPr marL="92075" marR="0" lvl="0" indent="0" algn="l" defTabSz="457200" rtl="0" eaLnBrk="1" fontAlgn="base" latinLnBrk="0" hangingPunct="1">
                        <a:lnSpc>
                          <a:spcPct val="100000"/>
                        </a:lnSpc>
                        <a:spcBef>
                          <a:spcPct val="0"/>
                        </a:spcBef>
                        <a:spcAft>
                          <a:spcPct val="0"/>
                        </a:spcAft>
                        <a:buClrTx/>
                        <a:buSzTx/>
                        <a:buFontTx/>
                        <a:buNone/>
                        <a:tabLst/>
                      </a:pPr>
                      <a:r>
                        <a:rPr kumimoji="0" lang="en-US" altLang="en-US" sz="1100" b="0" u="none" strike="noStrike" cap="none" normalizeH="0" baseline="0">
                          <a:ln>
                            <a:noFill/>
                          </a:ln>
                          <a:solidFill>
                            <a:schemeClr val="tx1"/>
                          </a:solidFill>
                          <a:effectLst/>
                        </a:rPr>
                        <a:t>3. Insufficiency or Unsuitability of  packing 4. Inherent vice 5. loss or  expense caused by delay 6. Atomic or  nuclear weapon or radioactive force 8.  Unseaworthiness of Unfitness of vessel  or land conveyance or containers 9.War  &amp; SRCC (includes terrorism).</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7143"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0" u="none" strike="noStrike" cap="none" normalizeH="0" baseline="0" dirty="0">
                          <a:ln>
                            <a:noFill/>
                          </a:ln>
                          <a:solidFill>
                            <a:schemeClr val="tx1"/>
                          </a:solidFill>
                          <a:effectLst/>
                        </a:rPr>
                        <a:t>Same as ITC A + Deliberate damage or  destruction of subject matter insured by  the wrongful act of any person or  persons</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143" marB="0" horzOverflow="overflow"/>
                </a:tc>
                <a:extLst>
                  <a:ext uri="{0D108BD9-81ED-4DB2-BD59-A6C34878D82A}">
                    <a16:rowId xmlns:a16="http://schemas.microsoft.com/office/drawing/2014/main" val="10002"/>
                  </a:ext>
                </a:extLst>
              </a:tr>
              <a:tr h="312027">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0" u="none" strike="noStrike" cap="none" normalizeH="0" baseline="0" dirty="0">
                          <a:ln>
                            <a:noFill/>
                          </a:ln>
                          <a:solidFill>
                            <a:schemeClr val="tx1"/>
                          </a:solidFill>
                          <a:effectLst/>
                        </a:rPr>
                        <a:t>Duration</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859" marB="0" horzOverflow="overflow"/>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0" u="none" strike="noStrike" cap="none" normalizeH="0" baseline="0" dirty="0">
                          <a:ln>
                            <a:noFill/>
                          </a:ln>
                          <a:solidFill>
                            <a:schemeClr val="tx1"/>
                          </a:solidFill>
                          <a:effectLst/>
                        </a:rPr>
                        <a:t>Common for ITC A &amp; B</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859" marB="0" horzOverflow="overflow"/>
                </a:tc>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tc>
                <a:extLst>
                  <a:ext uri="{0D108BD9-81ED-4DB2-BD59-A6C34878D82A}">
                    <a16:rowId xmlns:a16="http://schemas.microsoft.com/office/drawing/2014/main" val="10003"/>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658BBC38-B631-519A-2366-53DF38534F67}"/>
              </a:ext>
            </a:extLst>
          </p:cNvPr>
          <p:cNvSpPr txBox="1">
            <a:spLocks noGrp="1"/>
          </p:cNvSpPr>
          <p:nvPr>
            <p:ph type="title"/>
          </p:nvPr>
        </p:nvSpPr>
        <p:spPr>
          <a:xfrm>
            <a:off x="1384700" y="239752"/>
            <a:ext cx="6082900" cy="318838"/>
          </a:xfrm>
        </p:spPr>
        <p:txBody>
          <a:bodyPr vert="horz" wrap="square" lIns="0" tIns="7144" rIns="0" bIns="0" rtlCol="0" anchor="t" anchorCtr="0">
            <a:spAutoFit/>
          </a:bodyPr>
          <a:lstStyle/>
          <a:p>
            <a:pPr marL="7144" defTabSz="342897">
              <a:spcBef>
                <a:spcPts val="56"/>
              </a:spcBef>
              <a:defRPr/>
            </a:pPr>
            <a:r>
              <a:rPr sz="2025" spc="-83" dirty="0">
                <a:solidFill>
                  <a:srgbClr val="696363"/>
                </a:solidFill>
                <a:latin typeface="Trebuchet MS"/>
                <a:cs typeface="Trebuchet MS"/>
              </a:rPr>
              <a:t>Institute </a:t>
            </a:r>
            <a:r>
              <a:rPr sz="2025" spc="-79" dirty="0">
                <a:solidFill>
                  <a:srgbClr val="696363"/>
                </a:solidFill>
                <a:latin typeface="Trebuchet MS"/>
                <a:cs typeface="Trebuchet MS"/>
              </a:rPr>
              <a:t>War </a:t>
            </a:r>
            <a:r>
              <a:rPr sz="2025" spc="-143" dirty="0">
                <a:solidFill>
                  <a:srgbClr val="696363"/>
                </a:solidFill>
                <a:latin typeface="Trebuchet MS"/>
                <a:cs typeface="Trebuchet MS"/>
              </a:rPr>
              <a:t>/ </a:t>
            </a:r>
            <a:r>
              <a:rPr sz="2025" spc="-63" dirty="0">
                <a:solidFill>
                  <a:srgbClr val="696363"/>
                </a:solidFill>
                <a:latin typeface="Trebuchet MS"/>
                <a:cs typeface="Trebuchet MS"/>
              </a:rPr>
              <a:t>Strike </a:t>
            </a:r>
            <a:r>
              <a:rPr sz="2025" spc="-23" dirty="0">
                <a:solidFill>
                  <a:srgbClr val="696363"/>
                </a:solidFill>
                <a:latin typeface="Trebuchet MS"/>
                <a:cs typeface="Trebuchet MS"/>
              </a:rPr>
              <a:t>Clause </a:t>
            </a:r>
            <a:r>
              <a:rPr sz="2025" spc="-15" dirty="0">
                <a:solidFill>
                  <a:srgbClr val="696363"/>
                </a:solidFill>
                <a:latin typeface="Trebuchet MS"/>
                <a:cs typeface="Trebuchet MS"/>
              </a:rPr>
              <a:t>and </a:t>
            </a:r>
            <a:r>
              <a:rPr sz="2025" spc="31" dirty="0">
                <a:solidFill>
                  <a:srgbClr val="696363"/>
                </a:solidFill>
                <a:latin typeface="Trebuchet MS"/>
                <a:cs typeface="Trebuchet MS"/>
              </a:rPr>
              <a:t>SRCC</a:t>
            </a:r>
            <a:r>
              <a:rPr sz="2025" spc="-293" dirty="0">
                <a:solidFill>
                  <a:srgbClr val="696363"/>
                </a:solidFill>
                <a:latin typeface="Trebuchet MS"/>
                <a:cs typeface="Trebuchet MS"/>
              </a:rPr>
              <a:t> </a:t>
            </a:r>
            <a:r>
              <a:rPr sz="2025" spc="-23" dirty="0">
                <a:solidFill>
                  <a:srgbClr val="696363"/>
                </a:solidFill>
                <a:latin typeface="Trebuchet MS"/>
                <a:cs typeface="Trebuchet MS"/>
              </a:rPr>
              <a:t>Clause</a:t>
            </a:r>
            <a:endParaRPr sz="2025" dirty="0">
              <a:latin typeface="Trebuchet MS"/>
              <a:cs typeface="Trebuchet MS"/>
            </a:endParaRPr>
          </a:p>
        </p:txBody>
      </p:sp>
      <p:graphicFrame>
        <p:nvGraphicFramePr>
          <p:cNvPr id="3" name="object 3">
            <a:extLst>
              <a:ext uri="{FF2B5EF4-FFF2-40B4-BE49-F238E27FC236}">
                <a16:creationId xmlns:a16="http://schemas.microsoft.com/office/drawing/2014/main" id="{7534B6F4-5FF6-978E-41EE-4ABE0FEADFED}"/>
              </a:ext>
            </a:extLst>
          </p:cNvPr>
          <p:cNvGraphicFramePr>
            <a:graphicFrameLocks noGrp="1"/>
          </p:cNvGraphicFramePr>
          <p:nvPr>
            <p:extLst>
              <p:ext uri="{D42A27DB-BD31-4B8C-83A1-F6EECF244321}">
                <p14:modId xmlns:p14="http://schemas.microsoft.com/office/powerpoint/2010/main" val="3671060789"/>
              </p:ext>
            </p:extLst>
          </p:nvPr>
        </p:nvGraphicFramePr>
        <p:xfrm>
          <a:off x="1447800" y="615175"/>
          <a:ext cx="6857999" cy="5627649"/>
        </p:xfrm>
        <a:graphic>
          <a:graphicData uri="http://schemas.openxmlformats.org/drawingml/2006/table">
            <a:tbl>
              <a:tblPr>
                <a:tableStyleId>{C083E6E3-FA7D-4D7B-A595-EF9225AFEA82}</a:tableStyleId>
              </a:tblPr>
              <a:tblGrid>
                <a:gridCol w="1714814">
                  <a:extLst>
                    <a:ext uri="{9D8B030D-6E8A-4147-A177-3AD203B41FA5}">
                      <a16:colId xmlns:a16="http://schemas.microsoft.com/office/drawing/2014/main" val="20000"/>
                    </a:ext>
                  </a:extLst>
                </a:gridCol>
                <a:gridCol w="1714814">
                  <a:extLst>
                    <a:ext uri="{9D8B030D-6E8A-4147-A177-3AD203B41FA5}">
                      <a16:colId xmlns:a16="http://schemas.microsoft.com/office/drawing/2014/main" val="20001"/>
                    </a:ext>
                  </a:extLst>
                </a:gridCol>
                <a:gridCol w="1713557">
                  <a:extLst>
                    <a:ext uri="{9D8B030D-6E8A-4147-A177-3AD203B41FA5}">
                      <a16:colId xmlns:a16="http://schemas.microsoft.com/office/drawing/2014/main" val="20002"/>
                    </a:ext>
                  </a:extLst>
                </a:gridCol>
                <a:gridCol w="1714814">
                  <a:extLst>
                    <a:ext uri="{9D8B030D-6E8A-4147-A177-3AD203B41FA5}">
                      <a16:colId xmlns:a16="http://schemas.microsoft.com/office/drawing/2014/main" val="20003"/>
                    </a:ext>
                  </a:extLst>
                </a:gridCol>
              </a:tblGrid>
              <a:tr h="252801">
                <a:tc>
                  <a:txBody>
                    <a:bodyPr/>
                    <a:lstStyle>
                      <a:lvl1pPr>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0"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a:ln>
                            <a:noFill/>
                          </a:ln>
                          <a:solidFill>
                            <a:srgbClr val="FFFFFF"/>
                          </a:solidFill>
                          <a:effectLst/>
                        </a:rPr>
                        <a:t>Institute War Clause</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6787"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a:ln>
                            <a:noFill/>
                          </a:ln>
                          <a:solidFill>
                            <a:srgbClr val="FFFFFF"/>
                          </a:solidFill>
                          <a:effectLst/>
                        </a:rPr>
                        <a:t>Institute Strike Clause</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6787"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a:ln>
                            <a:noFill/>
                          </a:ln>
                          <a:solidFill>
                            <a:srgbClr val="FFFFFF"/>
                          </a:solidFill>
                          <a:effectLst/>
                        </a:rPr>
                        <a:t>SRCC Clause</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6787" marB="0" horzOverflow="overflow">
                    <a:solidFill>
                      <a:schemeClr val="accent1">
                        <a:lumMod val="75000"/>
                      </a:schemeClr>
                    </a:solidFill>
                  </a:tcPr>
                </a:tc>
                <a:extLst>
                  <a:ext uri="{0D108BD9-81ED-4DB2-BD59-A6C34878D82A}">
                    <a16:rowId xmlns:a16="http://schemas.microsoft.com/office/drawing/2014/main" val="10000"/>
                  </a:ext>
                </a:extLst>
              </a:tr>
              <a:tr h="4347878">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1" u="none" strike="noStrike" cap="none" normalizeH="0" baseline="0" dirty="0">
                          <a:ln>
                            <a:noFill/>
                          </a:ln>
                          <a:solidFill>
                            <a:srgbClr val="FFFFFF"/>
                          </a:solidFill>
                          <a:effectLst/>
                        </a:rPr>
                        <a:t>Risk Covered</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144" marB="0" horzOverflow="overflow">
                    <a:solidFill>
                      <a:schemeClr val="accent1">
                        <a:lumMod val="75000"/>
                      </a:schemeClr>
                    </a:solidFill>
                  </a:tcPr>
                </a:tc>
                <a:tc>
                  <a:txBody>
                    <a:bodyPr/>
                    <a:lstStyle>
                      <a:lvl1pPr marL="434975" indent="-344488">
                        <a:spcBef>
                          <a:spcPts val="1000"/>
                        </a:spcBef>
                        <a:buClr>
                          <a:srgbClr val="8AD0D6"/>
                        </a:buClr>
                        <a:buSzPct val="80000"/>
                        <a:buFont typeface="Wingdings 3" panose="05040102010807070707" pitchFamily="18" charset="2"/>
                        <a:tabLst>
                          <a:tab pos="434975" algn="l"/>
                          <a:tab pos="436563" algn="l"/>
                        </a:tabLst>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tabLst>
                          <a:tab pos="434975" algn="l"/>
                          <a:tab pos="436563" algn="l"/>
                        </a:tabLst>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tabLst>
                          <a:tab pos="434975" algn="l"/>
                          <a:tab pos="436563" algn="l"/>
                        </a:tabLst>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tabLst>
                          <a:tab pos="434975" algn="l"/>
                          <a:tab pos="436563" algn="l"/>
                        </a:tabLst>
                        <a:defRPr sz="1200">
                          <a:solidFill>
                            <a:schemeClr val="tx1"/>
                          </a:solidFill>
                          <a:latin typeface="Century Gothic" panose="020B0502020202020204" pitchFamily="34" charset="0"/>
                        </a:defRPr>
                      </a:lvl9pPr>
                    </a:lstStyle>
                    <a:p>
                      <a:pPr marL="434975" marR="0" lvl="0" indent="-344488" algn="l" defTabSz="457200" rtl="0" eaLnBrk="1" fontAlgn="base" latinLnBrk="0" hangingPunct="1">
                        <a:lnSpc>
                          <a:spcPct val="100000"/>
                        </a:lnSpc>
                        <a:spcBef>
                          <a:spcPts val="100"/>
                        </a:spcBef>
                        <a:spcAft>
                          <a:spcPct val="0"/>
                        </a:spcAft>
                        <a:buClrTx/>
                        <a:buSzTx/>
                        <a:buFontTx/>
                        <a:buAutoNum type="arabicPeriod"/>
                        <a:tabLst>
                          <a:tab pos="434975" algn="l"/>
                          <a:tab pos="436563" algn="l"/>
                        </a:tabLst>
                      </a:pPr>
                      <a:r>
                        <a:rPr kumimoji="0" lang="en-US" altLang="en-US" sz="1100" b="0" u="none" strike="noStrike" cap="none" normalizeH="0" baseline="0" dirty="0">
                          <a:ln>
                            <a:noFill/>
                          </a:ln>
                          <a:solidFill>
                            <a:schemeClr val="tx1"/>
                          </a:solidFill>
                          <a:effectLst/>
                        </a:rPr>
                        <a:t>war civil war revolution  rebellion insurrection, or  civil strife arising therefrom,  or any hostile act by or  against a belligerent power</a:t>
                      </a:r>
                    </a:p>
                    <a:p>
                      <a:pPr marL="434975" marR="0" lvl="0" indent="-344488" algn="l" defTabSz="457200" rtl="0" eaLnBrk="1" fontAlgn="base" latinLnBrk="0" hangingPunct="1">
                        <a:lnSpc>
                          <a:spcPct val="100000"/>
                        </a:lnSpc>
                        <a:spcBef>
                          <a:spcPct val="0"/>
                        </a:spcBef>
                        <a:spcAft>
                          <a:spcPct val="0"/>
                        </a:spcAft>
                        <a:buClrTx/>
                        <a:buSzTx/>
                        <a:buFont typeface="Times New Roman" panose="02020603050405020304" pitchFamily="18" charset="0"/>
                        <a:buAutoNum type="arabicPeriod"/>
                        <a:tabLst>
                          <a:tab pos="434975" algn="l"/>
                          <a:tab pos="436563" algn="l"/>
                        </a:tabLst>
                      </a:pPr>
                      <a:r>
                        <a:rPr kumimoji="0" lang="en-US" altLang="en-US" sz="1100" b="0" u="none" strike="noStrike" cap="none" normalizeH="0" baseline="0" dirty="0">
                          <a:ln>
                            <a:noFill/>
                          </a:ln>
                          <a:solidFill>
                            <a:schemeClr val="tx1"/>
                          </a:solidFill>
                          <a:effectLst/>
                        </a:rPr>
                        <a:t>	capture seizure arrest  restraint or detainment,  arising from risks covered  under 1.above, and the  consequences thereof or any  attempt thereat</a:t>
                      </a:r>
                    </a:p>
                    <a:p>
                      <a:pPr marL="434975" marR="0" lvl="0" indent="-344488" algn="l" defTabSz="457200" rtl="0" eaLnBrk="1" fontAlgn="base" latinLnBrk="0" hangingPunct="1">
                        <a:lnSpc>
                          <a:spcPct val="100000"/>
                        </a:lnSpc>
                        <a:spcBef>
                          <a:spcPct val="0"/>
                        </a:spcBef>
                        <a:spcAft>
                          <a:spcPct val="0"/>
                        </a:spcAft>
                        <a:buClrTx/>
                        <a:buSzTx/>
                        <a:buFontTx/>
                        <a:buAutoNum type="arabicPeriod"/>
                        <a:tabLst>
                          <a:tab pos="434975" algn="l"/>
                          <a:tab pos="436563" algn="l"/>
                        </a:tabLst>
                      </a:pPr>
                      <a:r>
                        <a:rPr kumimoji="0" lang="en-US" altLang="en-US" sz="1100" b="0" u="none" strike="noStrike" cap="none" normalizeH="0" baseline="0" dirty="0">
                          <a:ln>
                            <a:noFill/>
                          </a:ln>
                          <a:solidFill>
                            <a:schemeClr val="tx1"/>
                          </a:solidFill>
                          <a:effectLst/>
                        </a:rPr>
                        <a:t>derelict mines torpedoes  bombs or other derelict  weapons of war.</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144"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tabLst>
                          <a:tab pos="304800" algn="l"/>
                        </a:tabLst>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tabLst>
                          <a:tab pos="304800" algn="l"/>
                        </a:tabLst>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tabLst>
                          <a:tab pos="304800" algn="l"/>
                        </a:tabLst>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tabLst>
                          <a:tab pos="304800" algn="l"/>
                        </a:tabLst>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AutoNum type="arabicPeriod"/>
                        <a:tabLst>
                          <a:tab pos="304800" algn="l"/>
                        </a:tabLst>
                      </a:pPr>
                      <a:r>
                        <a:rPr kumimoji="0" lang="en-US" altLang="en-US" sz="1100" b="0" u="none" strike="noStrike" cap="none" normalizeH="0" baseline="0" dirty="0">
                          <a:ln>
                            <a:noFill/>
                          </a:ln>
                          <a:solidFill>
                            <a:schemeClr val="tx1"/>
                          </a:solidFill>
                          <a:effectLst/>
                        </a:rPr>
                        <a:t>strikers, locked-out  workmen, or persons taking  part in </a:t>
                      </a:r>
                      <a:r>
                        <a:rPr kumimoji="0" lang="en-US" altLang="en-US" sz="1100" b="0" u="none" strike="noStrike" cap="none" normalizeH="0" baseline="0" dirty="0" err="1">
                          <a:ln>
                            <a:noFill/>
                          </a:ln>
                          <a:solidFill>
                            <a:schemeClr val="tx1"/>
                          </a:solidFill>
                          <a:effectLst/>
                        </a:rPr>
                        <a:t>labour</a:t>
                      </a:r>
                      <a:r>
                        <a:rPr kumimoji="0" lang="en-US" altLang="en-US" sz="1100" b="0" u="none" strike="noStrike" cap="none" normalizeH="0" baseline="0" dirty="0">
                          <a:ln>
                            <a:noFill/>
                          </a:ln>
                          <a:solidFill>
                            <a:schemeClr val="tx1"/>
                          </a:solidFill>
                          <a:effectLst/>
                        </a:rPr>
                        <a:t> disturbances, riots  or civil commotions</a:t>
                      </a:r>
                    </a:p>
                    <a:p>
                      <a:pPr marL="92075" marR="0" lvl="0" indent="0" algn="l" defTabSz="457200" rtl="0" eaLnBrk="1" fontAlgn="base" latinLnBrk="0" hangingPunct="1">
                        <a:lnSpc>
                          <a:spcPct val="100000"/>
                        </a:lnSpc>
                        <a:spcBef>
                          <a:spcPct val="0"/>
                        </a:spcBef>
                        <a:spcAft>
                          <a:spcPct val="0"/>
                        </a:spcAft>
                        <a:buClrTx/>
                        <a:buSzTx/>
                        <a:buFontTx/>
                        <a:buAutoNum type="arabicPeriod"/>
                        <a:tabLst>
                          <a:tab pos="304800" algn="l"/>
                        </a:tabLst>
                      </a:pPr>
                      <a:r>
                        <a:rPr kumimoji="0" lang="en-US" altLang="en-US" sz="1100" b="0" u="none" strike="noStrike" cap="none" normalizeH="0" baseline="0" dirty="0">
                          <a:ln>
                            <a:noFill/>
                          </a:ln>
                          <a:solidFill>
                            <a:schemeClr val="tx1"/>
                          </a:solidFill>
                          <a:effectLst/>
                        </a:rPr>
                        <a:t>any act of terrorism being an  act of any person acting on  behalf of, or in connection with,  any </a:t>
                      </a:r>
                      <a:r>
                        <a:rPr kumimoji="0" lang="en-US" altLang="en-US" sz="1100" b="0" u="none" strike="noStrike" cap="none" normalizeH="0" baseline="0" dirty="0" err="1">
                          <a:ln>
                            <a:noFill/>
                          </a:ln>
                          <a:solidFill>
                            <a:schemeClr val="tx1"/>
                          </a:solidFill>
                          <a:effectLst/>
                        </a:rPr>
                        <a:t>organisation</a:t>
                      </a:r>
                      <a:r>
                        <a:rPr kumimoji="0" lang="en-US" altLang="en-US" sz="1100" b="0" u="none" strike="noStrike" cap="none" normalizeH="0" baseline="0" dirty="0">
                          <a:ln>
                            <a:noFill/>
                          </a:ln>
                          <a:solidFill>
                            <a:schemeClr val="tx1"/>
                          </a:solidFill>
                          <a:effectLst/>
                        </a:rPr>
                        <a:t> which carries  out activities directed towards  the overthrowing or influencing,  by force or violence, of any  government whether or not  legally constituted</a:t>
                      </a:r>
                    </a:p>
                    <a:p>
                      <a:pPr marL="92075" marR="0" lvl="0" indent="0" algn="l" defTabSz="457200" rtl="0" eaLnBrk="1" fontAlgn="base" latinLnBrk="0" hangingPunct="1">
                        <a:lnSpc>
                          <a:spcPct val="100000"/>
                        </a:lnSpc>
                        <a:spcBef>
                          <a:spcPts val="13"/>
                        </a:spcBef>
                        <a:spcAft>
                          <a:spcPct val="0"/>
                        </a:spcAft>
                        <a:buClrTx/>
                        <a:buSzTx/>
                        <a:buFontTx/>
                        <a:buAutoNum type="arabicPeriod"/>
                        <a:tabLst>
                          <a:tab pos="304800" algn="l"/>
                        </a:tabLst>
                      </a:pPr>
                      <a:r>
                        <a:rPr kumimoji="0" lang="en-US" altLang="en-US" sz="1100" b="0" u="none" strike="noStrike" cap="none" normalizeH="0" baseline="0" dirty="0">
                          <a:ln>
                            <a:noFill/>
                          </a:ln>
                          <a:solidFill>
                            <a:schemeClr val="tx1"/>
                          </a:solidFill>
                          <a:effectLst/>
                        </a:rPr>
                        <a:t>any person acting from a  political, ideological or religious  motive.</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144"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00"/>
                        </a:spcBef>
                        <a:spcAft>
                          <a:spcPct val="0"/>
                        </a:spcAft>
                        <a:buClrTx/>
                        <a:buSzTx/>
                        <a:buFontTx/>
                        <a:buNone/>
                        <a:tabLst/>
                      </a:pPr>
                      <a:r>
                        <a:rPr kumimoji="0" lang="en-US" altLang="en-US" sz="1100" b="0" u="none" strike="noStrike" cap="none" normalizeH="0" baseline="0" dirty="0">
                          <a:ln>
                            <a:noFill/>
                          </a:ln>
                          <a:solidFill>
                            <a:schemeClr val="tx1"/>
                          </a:solidFill>
                          <a:effectLst/>
                        </a:rPr>
                        <a:t>Same as Inst. Strike Clause +  Loss / damage caused by  intervention of government  authorities (for </a:t>
                      </a:r>
                      <a:r>
                        <a:rPr kumimoji="0" lang="en-US" altLang="en-US" sz="1100" b="0" u="none" strike="noStrike" cap="none" normalizeH="0" baseline="0" dirty="0" err="1">
                          <a:ln>
                            <a:noFill/>
                          </a:ln>
                          <a:solidFill>
                            <a:schemeClr val="tx1"/>
                          </a:solidFill>
                          <a:effectLst/>
                        </a:rPr>
                        <a:t>e.g</a:t>
                      </a:r>
                      <a:r>
                        <a:rPr kumimoji="0" lang="en-US" altLang="en-US" sz="1100" b="0" u="none" strike="noStrike" cap="none" normalizeH="0" baseline="0" dirty="0">
                          <a:ln>
                            <a:noFill/>
                          </a:ln>
                          <a:solidFill>
                            <a:schemeClr val="tx1"/>
                          </a:solidFill>
                          <a:effectLst/>
                        </a:rPr>
                        <a:t>, armed &amp;  paramilitary forces, police force,  fire brigade etc.) in connection  with curbing &amp; stopping what  are covered by clauses 1 to 3.</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7144" marB="0" horzOverflow="overflow">
                    <a:solidFill>
                      <a:schemeClr val="accent1">
                        <a:lumMod val="75000"/>
                      </a:schemeClr>
                    </a:solidFill>
                  </a:tcPr>
                </a:tc>
                <a:extLst>
                  <a:ext uri="{0D108BD9-81ED-4DB2-BD59-A6C34878D82A}">
                    <a16:rowId xmlns:a16="http://schemas.microsoft.com/office/drawing/2014/main" val="10001"/>
                  </a:ext>
                </a:extLst>
              </a:tr>
              <a:tr h="1026970">
                <a:tc>
                  <a:txBody>
                    <a:bodyPr/>
                    <a:lstStyle>
                      <a:lvl1pPr marL="90488">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0488"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1" u="none" strike="noStrike" cap="none" normalizeH="0" baseline="0">
                          <a:ln>
                            <a:noFill/>
                          </a:ln>
                          <a:solidFill>
                            <a:srgbClr val="FFFFFF"/>
                          </a:solidFill>
                          <a:effectLst/>
                        </a:rPr>
                        <a:t>Exclusions</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8215"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0" u="none" strike="noStrike" cap="none" normalizeH="0" baseline="0" dirty="0">
                          <a:ln>
                            <a:noFill/>
                          </a:ln>
                          <a:solidFill>
                            <a:schemeClr val="tx1"/>
                          </a:solidFill>
                          <a:effectLst/>
                        </a:rPr>
                        <a:t>Same as ICC A + any claim  based upon loss of or frustration  of the voyage or adventure</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8215"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0" u="none" strike="noStrike" cap="none" normalizeH="0" baseline="0">
                          <a:ln>
                            <a:noFill/>
                          </a:ln>
                          <a:solidFill>
                            <a:schemeClr val="tx1"/>
                          </a:solidFill>
                          <a:effectLst/>
                        </a:rPr>
                        <a:t>Same as ICC A + any claim  based upon loss of or frustration  of the voyage or adventure</a:t>
                      </a:r>
                      <a:endParaRPr kumimoji="0" lang="en-US" altLang="en-US" sz="11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marL="0" marR="0" marT="8215" marB="0" horzOverflow="overflow">
                    <a:solidFill>
                      <a:schemeClr val="accent1">
                        <a:lumMod val="75000"/>
                      </a:schemeClr>
                    </a:solidFill>
                  </a:tcPr>
                </a:tc>
                <a:tc>
                  <a:txBody>
                    <a:bodyPr/>
                    <a:lstStyle>
                      <a:lvl1pPr marL="92075">
                        <a:spcBef>
                          <a:spcPts val="1000"/>
                        </a:spcBef>
                        <a:buClr>
                          <a:srgbClr val="8AD0D6"/>
                        </a:buClr>
                        <a:buSzPct val="80000"/>
                        <a:buFont typeface="Wingdings 3" panose="05040102010807070707" pitchFamily="18" charset="2"/>
                        <a:defRPr>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defRPr sz="1600">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defRPr sz="14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defRPr sz="1200">
                          <a:solidFill>
                            <a:schemeClr val="tx1"/>
                          </a:solidFill>
                          <a:latin typeface="Century Gothic" panose="020B0502020202020204" pitchFamily="34" charset="0"/>
                        </a:defRPr>
                      </a:lvl5pPr>
                      <a:lvl6pPr marL="25146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6pPr>
                      <a:lvl7pPr marL="29718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7pPr>
                      <a:lvl8pPr marL="34290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8pPr>
                      <a:lvl9pPr marL="3886200" indent="-228600" defTabSz="457200" fontAlgn="base">
                        <a:spcBef>
                          <a:spcPts val="1000"/>
                        </a:spcBef>
                        <a:spcAft>
                          <a:spcPct val="0"/>
                        </a:spcAft>
                        <a:buClr>
                          <a:srgbClr val="8AD0D6"/>
                        </a:buClr>
                        <a:buSzPct val="80000"/>
                        <a:buFont typeface="Wingdings 3" panose="05040102010807070707" pitchFamily="18" charset="2"/>
                        <a:defRPr sz="1200">
                          <a:solidFill>
                            <a:schemeClr val="tx1"/>
                          </a:solidFill>
                          <a:latin typeface="Century Gothic" panose="020B0502020202020204" pitchFamily="34" charset="0"/>
                        </a:defRPr>
                      </a:lvl9pPr>
                    </a:lstStyle>
                    <a:p>
                      <a:pPr marL="92075" marR="0" lvl="0" indent="0" algn="l" defTabSz="457200" rtl="0" eaLnBrk="1" fontAlgn="base" latinLnBrk="0" hangingPunct="1">
                        <a:lnSpc>
                          <a:spcPct val="100000"/>
                        </a:lnSpc>
                        <a:spcBef>
                          <a:spcPts val="113"/>
                        </a:spcBef>
                        <a:spcAft>
                          <a:spcPct val="0"/>
                        </a:spcAft>
                        <a:buClrTx/>
                        <a:buSzTx/>
                        <a:buFontTx/>
                        <a:buNone/>
                        <a:tabLst/>
                      </a:pPr>
                      <a:r>
                        <a:rPr kumimoji="0" lang="en-US" altLang="en-US" sz="1100" b="0" u="none" strike="noStrike" cap="none" normalizeH="0" baseline="0" dirty="0">
                          <a:ln>
                            <a:noFill/>
                          </a:ln>
                          <a:solidFill>
                            <a:schemeClr val="tx1"/>
                          </a:solidFill>
                          <a:effectLst/>
                        </a:rPr>
                        <a:t>Loss caused by delay, inherent  vice, any consequential or  indirect loss, war, caused by  shortage or withholding of</a:t>
                      </a:r>
                      <a:endParaRPr kumimoji="0" lang="en-US"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txBody>
                  <a:tcPr marL="0" marR="0" marT="8215" marB="0" horzOverflow="overflow">
                    <a:solidFill>
                      <a:schemeClr val="accent1">
                        <a:lumMod val="75000"/>
                      </a:schemeClr>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Institute War Clauses (Cargo)</a:t>
            </a:r>
          </a:p>
        </p:txBody>
      </p:sp>
      <p:sp>
        <p:nvSpPr>
          <p:cNvPr id="3" name="Content Placeholder 2"/>
          <p:cNvSpPr>
            <a:spLocks noGrp="1"/>
          </p:cNvSpPr>
          <p:nvPr>
            <p:ph idx="1"/>
          </p:nvPr>
        </p:nvSpPr>
        <p:spPr/>
        <p:txBody>
          <a:bodyPr>
            <a:normAutofit fontScale="92500" lnSpcReduction="10000"/>
          </a:bodyPr>
          <a:lstStyle/>
          <a:p>
            <a:r>
              <a:rPr lang="en-US" dirty="0"/>
              <a:t>War, civil war, revolution, rebellion, insurrection or civil strife arising there from, or any hostile act by or against a belligerent power;</a:t>
            </a:r>
          </a:p>
          <a:p>
            <a:r>
              <a:rPr lang="en-US" dirty="0"/>
              <a:t>Capture, seizure, arrest, restraint or detainment arising from risks covered under point mentioned above i.e. warlike only;</a:t>
            </a:r>
          </a:p>
          <a:p>
            <a:r>
              <a:rPr lang="en-US" dirty="0"/>
              <a:t>Derelict (meaning abandoned or drifting) mines, torpedoes, bombs or other derelict weapons of war.</a:t>
            </a:r>
          </a:p>
          <a:p>
            <a:r>
              <a:rPr lang="en-US" dirty="0"/>
              <a:t>General Average and Salvage Charges incurred to avoid loss from a risk covered</a:t>
            </a:r>
          </a:p>
          <a:p>
            <a:r>
              <a:rPr lang="en-US" i="1" dirty="0">
                <a:solidFill>
                  <a:srgbClr val="FF0000"/>
                </a:solidFill>
              </a:rPr>
              <a:t>Exclusion - This does not cover frustration of voyage</a:t>
            </a:r>
            <a:r>
              <a:rPr lang="en-US" dirty="0"/>
              <a:t>.</a:t>
            </a:r>
          </a:p>
          <a:p>
            <a:pPr>
              <a:buNone/>
            </a:pPr>
            <a:r>
              <a:rPr lang="en-US" dirty="0"/>
              <a:t>    </a:t>
            </a:r>
            <a:r>
              <a:rPr lang="en-US" i="1" dirty="0">
                <a:solidFill>
                  <a:srgbClr val="FF0000"/>
                </a:solidFill>
              </a:rPr>
              <a:t>Other exclusions are same as ICC A, B &amp; C</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Duration of Cover is ICC &amp; IWC</a:t>
            </a:r>
          </a:p>
        </p:txBody>
      </p:sp>
      <p:sp>
        <p:nvSpPr>
          <p:cNvPr id="3" name="Content Placeholder 2"/>
          <p:cNvSpPr>
            <a:spLocks noGrp="1"/>
          </p:cNvSpPr>
          <p:nvPr>
            <p:ph idx="1"/>
          </p:nvPr>
        </p:nvSpPr>
        <p:spPr/>
        <p:txBody>
          <a:bodyPr/>
          <a:lstStyle/>
          <a:p>
            <a:r>
              <a:rPr lang="en-US" dirty="0"/>
              <a:t>In case of ICC the duration of cover is </a:t>
            </a:r>
            <a:r>
              <a:rPr lang="en-US" b="1" dirty="0"/>
              <a:t>60 days</a:t>
            </a:r>
            <a:r>
              <a:rPr lang="en-US" dirty="0"/>
              <a:t>. </a:t>
            </a:r>
          </a:p>
          <a:p>
            <a:r>
              <a:rPr lang="en-US" dirty="0"/>
              <a:t>The risk ceases upon completion of </a:t>
            </a:r>
            <a:r>
              <a:rPr lang="en-US" b="1" dirty="0"/>
              <a:t>60 days </a:t>
            </a:r>
            <a:r>
              <a:rPr lang="en-US" dirty="0"/>
              <a:t>of discharge over side of the insured goods from the vessel.</a:t>
            </a:r>
          </a:p>
          <a:p>
            <a:endParaRPr lang="en-US" dirty="0"/>
          </a:p>
          <a:p>
            <a:r>
              <a:rPr lang="en-US" dirty="0"/>
              <a:t>In case of IWC the duration of cover is </a:t>
            </a:r>
            <a:r>
              <a:rPr lang="en-US" b="1" dirty="0"/>
              <a:t>15 days</a:t>
            </a:r>
          </a:p>
          <a:p>
            <a:r>
              <a:rPr lang="en-US" dirty="0"/>
              <a:t>If the vessel arrives at destination port and unloading of goods is delayed, war cover ceases to exist after </a:t>
            </a:r>
            <a:r>
              <a:rPr lang="en-US" b="1" dirty="0"/>
              <a:t>15 days.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Institute Strikes Clauses (Cargo)</a:t>
            </a:r>
          </a:p>
        </p:txBody>
      </p:sp>
      <p:sp>
        <p:nvSpPr>
          <p:cNvPr id="3" name="Content Placeholder 2"/>
          <p:cNvSpPr>
            <a:spLocks noGrp="1"/>
          </p:cNvSpPr>
          <p:nvPr>
            <p:ph idx="1"/>
          </p:nvPr>
        </p:nvSpPr>
        <p:spPr/>
        <p:txBody>
          <a:bodyPr/>
          <a:lstStyle/>
          <a:p>
            <a:r>
              <a:rPr lang="en-US" dirty="0"/>
              <a:t>Loss due to Strikers, locked-out workmen or persons taking part in labor disturbances, riots and civil commotions;</a:t>
            </a:r>
          </a:p>
          <a:p>
            <a:pPr>
              <a:buNone/>
            </a:pPr>
            <a:endParaRPr lang="en-US" dirty="0"/>
          </a:p>
          <a:p>
            <a:r>
              <a:rPr lang="en-US" dirty="0"/>
              <a:t>Any person acting from political motive.</a:t>
            </a:r>
          </a:p>
          <a:p>
            <a:pPr>
              <a:buNone/>
            </a:pPr>
            <a:endParaRPr lang="en-US" dirty="0"/>
          </a:p>
          <a:p>
            <a:r>
              <a:rPr lang="en-US" dirty="0"/>
              <a:t>General Average and Salvage Charges incurred to avoid loss from a risk covered</a:t>
            </a:r>
          </a:p>
          <a:p>
            <a:r>
              <a:rPr lang="en-US" i="1" dirty="0"/>
              <a:t>Duration of cover – limited to 60 days.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99DB56B-BB09-C350-CBD2-2D4B2EF0ECE9}"/>
              </a:ext>
            </a:extLst>
          </p:cNvPr>
          <p:cNvSpPr>
            <a:spLocks noGrp="1" noChangeArrowheads="1"/>
          </p:cNvSpPr>
          <p:nvPr>
            <p:ph type="title"/>
          </p:nvPr>
        </p:nvSpPr>
        <p:spPr/>
        <p:txBody>
          <a:bodyPr/>
          <a:lstStyle/>
          <a:p>
            <a:pPr eaLnBrk="1" hangingPunct="1"/>
            <a:r>
              <a:rPr lang="en-US" altLang="en-US">
                <a:cs typeface="Calibri" panose="020F0502020204030204" pitchFamily="34" charset="0"/>
              </a:rPr>
              <a:t>Peculiarities of Marine Insurance</a:t>
            </a:r>
          </a:p>
        </p:txBody>
      </p:sp>
      <p:sp>
        <p:nvSpPr>
          <p:cNvPr id="9219" name="Rectangle 3">
            <a:extLst>
              <a:ext uri="{FF2B5EF4-FFF2-40B4-BE49-F238E27FC236}">
                <a16:creationId xmlns:a16="http://schemas.microsoft.com/office/drawing/2014/main" id="{564E3280-D7C3-DA30-EB79-8231FDA54522}"/>
              </a:ext>
            </a:extLst>
          </p:cNvPr>
          <p:cNvSpPr>
            <a:spLocks noGrp="1" noChangeArrowheads="1"/>
          </p:cNvSpPr>
          <p:nvPr>
            <p:ph idx="1"/>
          </p:nvPr>
        </p:nvSpPr>
        <p:spPr/>
        <p:txBody>
          <a:bodyPr>
            <a:normAutofit/>
          </a:bodyPr>
          <a:lstStyle/>
          <a:p>
            <a:pPr eaLnBrk="1" hangingPunct="1">
              <a:lnSpc>
                <a:spcPct val="90000"/>
              </a:lnSpc>
            </a:pPr>
            <a:r>
              <a:rPr lang="en-US" altLang="en-US" sz="1800" dirty="0">
                <a:latin typeface="Calibri" panose="020F0502020204030204" pitchFamily="34" charset="0"/>
                <a:cs typeface="Calibri" panose="020F0502020204030204" pitchFamily="34" charset="0"/>
              </a:rPr>
              <a:t>Governed by a special Act called “Marine Insurance Act 1963”</a:t>
            </a:r>
          </a:p>
          <a:p>
            <a:pPr eaLnBrk="1" hangingPunct="1">
              <a:lnSpc>
                <a:spcPct val="90000"/>
              </a:lnSpc>
            </a:pPr>
            <a:r>
              <a:rPr lang="en-US" altLang="en-US" sz="1800" dirty="0">
                <a:latin typeface="Calibri" panose="020F0502020204030204" pitchFamily="34" charset="0"/>
                <a:cs typeface="Calibri" panose="020F0502020204030204" pitchFamily="34" charset="0"/>
              </a:rPr>
              <a:t>Cargo policies are freely assignable</a:t>
            </a:r>
          </a:p>
          <a:p>
            <a:pPr eaLnBrk="1" hangingPunct="1">
              <a:lnSpc>
                <a:spcPct val="90000"/>
              </a:lnSpc>
            </a:pPr>
            <a:r>
              <a:rPr lang="en-US" altLang="en-US" sz="1800" dirty="0">
                <a:latin typeface="Calibri" panose="020F0502020204030204" pitchFamily="34" charset="0"/>
                <a:cs typeface="Calibri" panose="020F0502020204030204" pitchFamily="34" charset="0"/>
              </a:rPr>
              <a:t>Insurable interest is a must at the time of loss </a:t>
            </a:r>
          </a:p>
          <a:p>
            <a:pPr eaLnBrk="1" hangingPunct="1">
              <a:lnSpc>
                <a:spcPct val="90000"/>
              </a:lnSpc>
            </a:pPr>
            <a:r>
              <a:rPr lang="en-US" altLang="en-US" sz="1800" dirty="0">
                <a:latin typeface="Calibri" panose="020F0502020204030204" pitchFamily="34" charset="0"/>
                <a:cs typeface="Calibri" panose="020F0502020204030204" pitchFamily="34" charset="0"/>
              </a:rPr>
              <a:t>Utmost Good Faith is a  statutory obligation on the insured as per the Act</a:t>
            </a:r>
          </a:p>
          <a:p>
            <a:pPr eaLnBrk="1" hangingPunct="1">
              <a:lnSpc>
                <a:spcPct val="90000"/>
              </a:lnSpc>
            </a:pPr>
            <a:r>
              <a:rPr lang="en-US" altLang="en-US" sz="1800" dirty="0">
                <a:latin typeface="Calibri" panose="020F0502020204030204" pitchFamily="34" charset="0"/>
                <a:cs typeface="Calibri" panose="020F0502020204030204" pitchFamily="34" charset="0"/>
              </a:rPr>
              <a:t>“Inco Terms” is only an indication “who can insure” – </a:t>
            </a:r>
            <a:r>
              <a:rPr lang="en-US" altLang="en-US" sz="1351" dirty="0">
                <a:latin typeface="Calibri" panose="020F0502020204030204" pitchFamily="34" charset="0"/>
                <a:cs typeface="Calibri" panose="020F0502020204030204" pitchFamily="34" charset="0"/>
              </a:rPr>
              <a:t>FOB, C&amp;F, CIF, EX-WORKS, FC (FREE CARRIER), FAS, CPT(CARRIAGE PAID TO),CIP(CARRIAGE INSURANCE PAID) ,  DDU(DELIVERY DUTY UNPAID), DDP (DELIVERED DUTY PAID), ETC</a:t>
            </a:r>
            <a:r>
              <a:rPr lang="en-US" altLang="en-US" dirty="0">
                <a:latin typeface="Calibri" panose="020F0502020204030204" pitchFamily="34" charset="0"/>
                <a:cs typeface="Calibri" panose="020F0502020204030204" pitchFamily="34" charset="0"/>
              </a:rPr>
              <a:t>.</a:t>
            </a:r>
          </a:p>
          <a:p>
            <a:pPr eaLnBrk="1" hangingPunct="1">
              <a:lnSpc>
                <a:spcPct val="90000"/>
              </a:lnSpc>
              <a:buFontTx/>
              <a:buNone/>
            </a:pPr>
            <a:endParaRPr lang="en-US" altLang="en-US" sz="1800" dirty="0"/>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Exclusions under Inst. Strikes Clauses</a:t>
            </a:r>
          </a:p>
        </p:txBody>
      </p:sp>
      <p:sp>
        <p:nvSpPr>
          <p:cNvPr id="3" name="Content Placeholder 2"/>
          <p:cNvSpPr>
            <a:spLocks noGrp="1"/>
          </p:cNvSpPr>
          <p:nvPr>
            <p:ph idx="1"/>
          </p:nvPr>
        </p:nvSpPr>
        <p:spPr/>
        <p:txBody>
          <a:bodyPr/>
          <a:lstStyle/>
          <a:p>
            <a:r>
              <a:rPr lang="en-US" dirty="0"/>
              <a:t>Losses arising out of shortage, absence or withholding of labor resulting from strikes, lockout.</a:t>
            </a:r>
          </a:p>
          <a:p>
            <a:pPr>
              <a:buNone/>
            </a:pPr>
            <a:endParaRPr lang="en-US" dirty="0"/>
          </a:p>
          <a:p>
            <a:r>
              <a:rPr lang="en-US" dirty="0"/>
              <a:t>Losses arising out of frustration of voyage.</a:t>
            </a:r>
          </a:p>
          <a:p>
            <a:endParaRPr lang="en-US" dirty="0"/>
          </a:p>
          <a:p>
            <a:r>
              <a:rPr lang="en-US" dirty="0"/>
              <a:t>Other exclusions are exactly the same as ICC A, B &amp; C</a:t>
            </a:r>
          </a:p>
          <a:p>
            <a:endParaRPr lang="en-US" dirty="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Institute Cargo Clauses (Air)</a:t>
            </a:r>
          </a:p>
        </p:txBody>
      </p:sp>
      <p:sp>
        <p:nvSpPr>
          <p:cNvPr id="3" name="Content Placeholder 2"/>
          <p:cNvSpPr>
            <a:spLocks noGrp="1"/>
          </p:cNvSpPr>
          <p:nvPr>
            <p:ph idx="1"/>
          </p:nvPr>
        </p:nvSpPr>
        <p:spPr/>
        <p:txBody>
          <a:bodyPr/>
          <a:lstStyle/>
          <a:p>
            <a:r>
              <a:rPr lang="en-US" dirty="0"/>
              <a:t>Except that General Average and Salvage Charges and Both to Blame Collision Clauses as they are not related to Air transit, all the covers remain the same as ICC A.</a:t>
            </a:r>
          </a:p>
          <a:p>
            <a:r>
              <a:rPr lang="en-US" dirty="0"/>
              <a:t>Charges reasonably and properly incurred to avert or minimize an insured loss and preserve and exercise recovery rights are also covered.</a:t>
            </a:r>
          </a:p>
          <a:p>
            <a:r>
              <a:rPr lang="en-US" b="1" dirty="0"/>
              <a:t>Exclusions – </a:t>
            </a:r>
            <a:r>
              <a:rPr lang="en-US" dirty="0"/>
              <a:t>SAME AS</a:t>
            </a:r>
            <a:r>
              <a:rPr lang="en-US" b="1" dirty="0"/>
              <a:t> ICC (A)</a:t>
            </a:r>
          </a:p>
          <a:p>
            <a:r>
              <a:rPr lang="en-US" b="1" dirty="0"/>
              <a:t>Duration Clause – </a:t>
            </a:r>
            <a:r>
              <a:rPr lang="en-US" dirty="0"/>
              <a:t>Cover ceases on completion of 30 days once the goods are delivered at the aircraft terminal.</a:t>
            </a:r>
            <a:endParaRPr lang="en-US" b="1" dirty="0"/>
          </a:p>
          <a:p>
            <a:pPr>
              <a:buNone/>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Institute War Clauses (Air Cargo)</a:t>
            </a:r>
            <a:endParaRPr lang="en-US" dirty="0"/>
          </a:p>
        </p:txBody>
      </p:sp>
      <p:sp>
        <p:nvSpPr>
          <p:cNvPr id="3" name="Content Placeholder 2"/>
          <p:cNvSpPr>
            <a:spLocks noGrp="1"/>
          </p:cNvSpPr>
          <p:nvPr>
            <p:ph idx="1"/>
          </p:nvPr>
        </p:nvSpPr>
        <p:spPr/>
        <p:txBody>
          <a:bodyPr/>
          <a:lstStyle/>
          <a:p>
            <a:r>
              <a:rPr lang="en-US" dirty="0"/>
              <a:t>Coverage is exactly the same as Marine Cargo Institute War Clause.</a:t>
            </a:r>
          </a:p>
          <a:p>
            <a:endParaRPr lang="en-US" dirty="0"/>
          </a:p>
          <a:p>
            <a:r>
              <a:rPr lang="en-US" dirty="0"/>
              <a:t>Exclusions are the same as IWC (Cargo)</a:t>
            </a:r>
          </a:p>
          <a:p>
            <a:pPr>
              <a:buNone/>
            </a:pPr>
            <a:endParaRPr lang="en-US" dirty="0"/>
          </a:p>
          <a:p>
            <a:r>
              <a:rPr lang="en-US" dirty="0"/>
              <a:t>Duration of cover – same as IWC (Cargo) </a:t>
            </a:r>
            <a:r>
              <a:rPr lang="en-US" b="1" dirty="0"/>
              <a:t>– 15 days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b="1" dirty="0"/>
              <a:t>Institute Strikes Clauses (Air Cargo)</a:t>
            </a:r>
            <a:endParaRPr lang="en-US" sz="4400" dirty="0"/>
          </a:p>
        </p:txBody>
      </p:sp>
      <p:sp>
        <p:nvSpPr>
          <p:cNvPr id="3" name="Content Placeholder 2"/>
          <p:cNvSpPr>
            <a:spLocks noGrp="1"/>
          </p:cNvSpPr>
          <p:nvPr>
            <p:ph idx="1"/>
          </p:nvPr>
        </p:nvSpPr>
        <p:spPr/>
        <p:txBody>
          <a:bodyPr/>
          <a:lstStyle/>
          <a:p>
            <a:r>
              <a:rPr lang="en-US" dirty="0"/>
              <a:t>Coverage is exactly the same as Marine Cargo Institute Strikes Clause.</a:t>
            </a:r>
          </a:p>
          <a:p>
            <a:endParaRPr lang="en-US" dirty="0"/>
          </a:p>
          <a:p>
            <a:r>
              <a:rPr lang="en-US" dirty="0"/>
              <a:t>Exclusions are the same as ISC (Cargo)</a:t>
            </a:r>
          </a:p>
          <a:p>
            <a:pPr>
              <a:buNone/>
            </a:pPr>
            <a:endParaRPr lang="en-US" dirty="0"/>
          </a:p>
          <a:p>
            <a:r>
              <a:rPr lang="en-US" dirty="0"/>
              <a:t>Duration of cover – same as ISC (Cargo) </a:t>
            </a:r>
            <a:r>
              <a:rPr lang="en-US" b="1" dirty="0"/>
              <a:t>– 30 days</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C2DCAE00-54DA-4F67-065C-A673D9E911AE}"/>
              </a:ext>
            </a:extLst>
          </p:cNvPr>
          <p:cNvSpPr>
            <a:spLocks noGrp="1" noChangeArrowheads="1"/>
          </p:cNvSpPr>
          <p:nvPr>
            <p:ph type="title"/>
          </p:nvPr>
        </p:nvSpPr>
        <p:spPr/>
        <p:txBody>
          <a:bodyPr>
            <a:normAutofit/>
          </a:bodyPr>
          <a:lstStyle/>
          <a:p>
            <a:pPr eaLnBrk="1" hangingPunct="1"/>
            <a:r>
              <a:rPr lang="en-US" altLang="en-US" sz="2100"/>
              <a:t>TIME LIMITS AS PER TRANSIT CLAUSES OF VARIOUS CARGO CLAUSES</a:t>
            </a:r>
          </a:p>
        </p:txBody>
      </p:sp>
      <p:sp>
        <p:nvSpPr>
          <p:cNvPr id="55299" name="Rectangle 3">
            <a:extLst>
              <a:ext uri="{FF2B5EF4-FFF2-40B4-BE49-F238E27FC236}">
                <a16:creationId xmlns:a16="http://schemas.microsoft.com/office/drawing/2014/main" id="{72988307-B962-174C-D9D3-56CD55304E0F}"/>
              </a:ext>
            </a:extLst>
          </p:cNvPr>
          <p:cNvSpPr>
            <a:spLocks noGrp="1" noChangeArrowheads="1"/>
          </p:cNvSpPr>
          <p:nvPr>
            <p:ph idx="1"/>
          </p:nvPr>
        </p:nvSpPr>
        <p:spPr/>
        <p:txBody>
          <a:bodyPr rtlCol="0">
            <a:normAutofit fontScale="92500" lnSpcReduction="10000"/>
          </a:bodyPr>
          <a:lstStyle/>
          <a:p>
            <a:pPr marL="257174" indent="-257174" defTabSz="342897">
              <a:lnSpc>
                <a:spcPct val="80000"/>
              </a:lnSpc>
              <a:buClr>
                <a:schemeClr val="bg2">
                  <a:lumMod val="40000"/>
                  <a:lumOff val="60000"/>
                </a:schemeClr>
              </a:buClr>
              <a:buNone/>
              <a:defRPr/>
            </a:pPr>
            <a:endParaRPr lang="en-US" sz="1200" dirty="0"/>
          </a:p>
          <a:p>
            <a:pPr marL="257174" indent="-257174" defTabSz="342897">
              <a:lnSpc>
                <a:spcPct val="80000"/>
              </a:lnSpc>
              <a:buClr>
                <a:schemeClr val="bg2">
                  <a:lumMod val="40000"/>
                  <a:lumOff val="60000"/>
                </a:schemeClr>
              </a:buClr>
              <a:defRPr/>
            </a:pPr>
            <a:r>
              <a:rPr lang="en-US" sz="1351" dirty="0"/>
              <a:t>ICC A ,B AND C                    60  DAYS</a:t>
            </a:r>
          </a:p>
          <a:p>
            <a:pPr marL="257174" indent="-257174" defTabSz="342897">
              <a:lnSpc>
                <a:spcPct val="80000"/>
              </a:lnSpc>
              <a:buClr>
                <a:schemeClr val="bg2">
                  <a:lumMod val="40000"/>
                  <a:lumOff val="60000"/>
                </a:schemeClr>
              </a:buClr>
              <a:defRPr/>
            </a:pPr>
            <a:r>
              <a:rPr lang="en-US" sz="1351" dirty="0"/>
              <a:t>ICC AIR CARGO                    30 DAYS</a:t>
            </a:r>
          </a:p>
          <a:p>
            <a:pPr marL="257174" indent="-257174" defTabSz="342897">
              <a:lnSpc>
                <a:spcPct val="80000"/>
              </a:lnSpc>
              <a:buClr>
                <a:schemeClr val="bg2">
                  <a:lumMod val="40000"/>
                  <a:lumOff val="60000"/>
                </a:schemeClr>
              </a:buClr>
              <a:defRPr/>
            </a:pPr>
            <a:r>
              <a:rPr lang="en-US" sz="1351" dirty="0"/>
              <a:t>INLAND TRANSIT                  7 DAYS</a:t>
            </a:r>
          </a:p>
          <a:p>
            <a:pPr marL="257174" indent="-257174" defTabSz="342897">
              <a:lnSpc>
                <a:spcPct val="80000"/>
              </a:lnSpc>
              <a:buClr>
                <a:schemeClr val="bg2">
                  <a:lumMod val="40000"/>
                  <a:lumOff val="60000"/>
                </a:schemeClr>
              </a:buClr>
              <a:defRPr/>
            </a:pPr>
            <a:r>
              <a:rPr lang="en-US" sz="1351" dirty="0"/>
              <a:t>WAR CLAUSES (SEA)     WATERBORNE</a:t>
            </a:r>
          </a:p>
          <a:p>
            <a:pPr marL="257174" indent="-257174" defTabSz="342897">
              <a:lnSpc>
                <a:spcPct val="80000"/>
              </a:lnSpc>
              <a:buClr>
                <a:schemeClr val="bg2">
                  <a:lumMod val="40000"/>
                  <a:lumOff val="60000"/>
                </a:schemeClr>
              </a:buClr>
              <a:defRPr/>
            </a:pPr>
            <a:r>
              <a:rPr lang="en-US" sz="1351" dirty="0"/>
              <a:t>WAR CLAUSES (AIR)     ON DISCHARGE           </a:t>
            </a:r>
          </a:p>
          <a:p>
            <a:pPr marL="257174" indent="-257174" defTabSz="342897">
              <a:lnSpc>
                <a:spcPct val="80000"/>
              </a:lnSpc>
              <a:buClr>
                <a:schemeClr val="bg2">
                  <a:lumMod val="40000"/>
                  <a:lumOff val="60000"/>
                </a:schemeClr>
              </a:buClr>
              <a:defRPr/>
            </a:pPr>
            <a:r>
              <a:rPr lang="en-US" sz="1351" dirty="0"/>
              <a:t>STRIKE CLAUSE(SEA)           60 DAYS </a:t>
            </a:r>
          </a:p>
          <a:p>
            <a:pPr marL="257174" indent="-257174" defTabSz="342897">
              <a:lnSpc>
                <a:spcPct val="80000"/>
              </a:lnSpc>
              <a:buClr>
                <a:schemeClr val="bg2">
                  <a:lumMod val="40000"/>
                  <a:lumOff val="60000"/>
                </a:schemeClr>
              </a:buClr>
              <a:defRPr/>
            </a:pPr>
            <a:r>
              <a:rPr lang="en-US" sz="1351" dirty="0"/>
              <a:t>SRRIKE CLAUSE(AIR)           30 DAYS  </a:t>
            </a:r>
          </a:p>
          <a:p>
            <a:pPr marL="257174" indent="-257174" defTabSz="342897">
              <a:lnSpc>
                <a:spcPct val="80000"/>
              </a:lnSpc>
              <a:buClr>
                <a:schemeClr val="bg2">
                  <a:lumMod val="40000"/>
                  <a:lumOff val="60000"/>
                </a:schemeClr>
              </a:buClr>
              <a:defRPr/>
            </a:pPr>
            <a:r>
              <a:rPr lang="en-US" sz="1351" dirty="0"/>
              <a:t>SRCC                                   7 DAYS</a:t>
            </a:r>
          </a:p>
          <a:p>
            <a:pPr marL="257174" indent="-257174" defTabSz="342897">
              <a:lnSpc>
                <a:spcPct val="80000"/>
              </a:lnSpc>
              <a:buClr>
                <a:schemeClr val="bg2">
                  <a:lumMod val="40000"/>
                  <a:lumOff val="60000"/>
                </a:schemeClr>
              </a:buClr>
              <a:defRPr/>
            </a:pPr>
            <a:r>
              <a:rPr lang="en-US" sz="1351" dirty="0"/>
              <a:t>COAL                                  60 DAYS </a:t>
            </a:r>
          </a:p>
          <a:p>
            <a:pPr marL="257174" indent="-257174" defTabSz="342897">
              <a:lnSpc>
                <a:spcPct val="80000"/>
              </a:lnSpc>
              <a:buClr>
                <a:schemeClr val="bg2">
                  <a:lumMod val="40000"/>
                  <a:lumOff val="60000"/>
                </a:schemeClr>
              </a:buClr>
              <a:defRPr/>
            </a:pPr>
            <a:r>
              <a:rPr lang="en-US" sz="1351" dirty="0"/>
              <a:t>JUTE                                   15 DAYS</a:t>
            </a:r>
          </a:p>
          <a:p>
            <a:pPr marL="257174" indent="-257174" defTabSz="342897">
              <a:lnSpc>
                <a:spcPct val="80000"/>
              </a:lnSpc>
              <a:buClr>
                <a:schemeClr val="bg2">
                  <a:lumMod val="40000"/>
                  <a:lumOff val="60000"/>
                </a:schemeClr>
              </a:buClr>
              <a:defRPr/>
            </a:pPr>
            <a:r>
              <a:rPr lang="en-US" sz="1351" dirty="0"/>
              <a:t>NATURAL RUBBER                30 DAYS</a:t>
            </a:r>
          </a:p>
          <a:p>
            <a:pPr marL="257174" indent="-257174" defTabSz="342897">
              <a:lnSpc>
                <a:spcPct val="80000"/>
              </a:lnSpc>
              <a:buClr>
                <a:schemeClr val="bg2">
                  <a:lumMod val="40000"/>
                  <a:lumOff val="60000"/>
                </a:schemeClr>
              </a:buClr>
              <a:defRPr/>
            </a:pPr>
            <a:r>
              <a:rPr lang="en-US" sz="1351" dirty="0"/>
              <a:t>TIMBER                               60 DAYS</a:t>
            </a:r>
          </a:p>
          <a:p>
            <a:pPr marL="257174" indent="-257174" defTabSz="342897">
              <a:lnSpc>
                <a:spcPct val="80000"/>
              </a:lnSpc>
              <a:buClr>
                <a:schemeClr val="bg2">
                  <a:lumMod val="40000"/>
                  <a:lumOff val="60000"/>
                </a:schemeClr>
              </a:buClr>
              <a:defRPr/>
            </a:pPr>
            <a:r>
              <a:rPr lang="en-US" sz="1351" dirty="0"/>
              <a:t>BULK OIL                             60 DAYS</a:t>
            </a:r>
          </a:p>
          <a:p>
            <a:pPr marL="257174" indent="-257174" defTabSz="342897">
              <a:lnSpc>
                <a:spcPct val="80000"/>
              </a:lnSpc>
              <a:buClr>
                <a:schemeClr val="bg2">
                  <a:lumMod val="40000"/>
                  <a:lumOff val="60000"/>
                </a:schemeClr>
              </a:buClr>
              <a:buNone/>
              <a:defRPr/>
            </a:pPr>
            <a:r>
              <a:rPr lang="en-US" sz="1200" dirty="0"/>
              <a:t>                      </a:t>
            </a:r>
          </a:p>
          <a:p>
            <a:pPr marL="257174" indent="-257174" defTabSz="342897">
              <a:lnSpc>
                <a:spcPct val="80000"/>
              </a:lnSpc>
              <a:buClr>
                <a:schemeClr val="bg2">
                  <a:lumMod val="40000"/>
                  <a:lumOff val="60000"/>
                </a:schemeClr>
              </a:buClr>
              <a:buNone/>
              <a:defRPr/>
            </a:pPr>
            <a:r>
              <a:rPr lang="en-US" sz="1200" dirty="0"/>
              <a:t>                           </a:t>
            </a: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Institute Trade Clause </a:t>
            </a:r>
          </a:p>
        </p:txBody>
      </p:sp>
      <p:sp>
        <p:nvSpPr>
          <p:cNvPr id="3" name="Content Placeholder 2"/>
          <p:cNvSpPr>
            <a:spLocks noGrp="1"/>
          </p:cNvSpPr>
          <p:nvPr>
            <p:ph idx="1"/>
          </p:nvPr>
        </p:nvSpPr>
        <p:spPr/>
        <p:txBody>
          <a:bodyPr/>
          <a:lstStyle/>
          <a:p>
            <a:r>
              <a:rPr lang="en-US" b="1" dirty="0"/>
              <a:t>Institute Cargo Clauses </a:t>
            </a:r>
            <a:r>
              <a:rPr lang="en-US" dirty="0"/>
              <a:t>take care of cargoes of general nature, whereas, </a:t>
            </a:r>
          </a:p>
          <a:p>
            <a:pPr>
              <a:buNone/>
            </a:pPr>
            <a:r>
              <a:rPr lang="en-US" b="1" dirty="0"/>
              <a:t>    Institute Trade Clauses </a:t>
            </a:r>
            <a:r>
              <a:rPr lang="en-US" dirty="0"/>
              <a:t>deal with</a:t>
            </a:r>
            <a:r>
              <a:rPr lang="en-US" b="1" dirty="0"/>
              <a:t> </a:t>
            </a:r>
            <a:r>
              <a:rPr lang="en-US" dirty="0"/>
              <a:t>number of commodities which require special clauses to provide for the particular hazards.</a:t>
            </a:r>
          </a:p>
          <a:p>
            <a:r>
              <a:rPr lang="en-US" dirty="0"/>
              <a:t>The Clauses have been drafted by </a:t>
            </a:r>
            <a:r>
              <a:rPr lang="en-US" i="1" dirty="0"/>
              <a:t>Institute of London Underwriters </a:t>
            </a:r>
            <a:r>
              <a:rPr lang="en-US" dirty="0"/>
              <a:t>in agreement with the concerned Trade Associations.</a:t>
            </a:r>
          </a:p>
          <a:p>
            <a:pPr>
              <a:buNone/>
            </a:pPr>
            <a:endParaRPr lang="en-US" dirty="0"/>
          </a:p>
          <a:p>
            <a:pPr>
              <a:buNone/>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Institute coal clauses</a:t>
            </a:r>
            <a:endParaRPr lang="en-US" dirty="0"/>
          </a:p>
        </p:txBody>
      </p:sp>
      <p:sp>
        <p:nvSpPr>
          <p:cNvPr id="3" name="Content Placeholder 2"/>
          <p:cNvSpPr>
            <a:spLocks noGrp="1"/>
          </p:cNvSpPr>
          <p:nvPr>
            <p:ph idx="1"/>
          </p:nvPr>
        </p:nvSpPr>
        <p:spPr/>
        <p:txBody>
          <a:bodyPr/>
          <a:lstStyle/>
          <a:p>
            <a:pPr>
              <a:buNone/>
            </a:pPr>
            <a:endParaRPr lang="en-US" dirty="0"/>
          </a:p>
          <a:p>
            <a:r>
              <a:rPr lang="en-US" dirty="0"/>
              <a:t>The clause says that the cover is exactly similar to that of ICC (B), however, in addition it also covers</a:t>
            </a:r>
          </a:p>
          <a:p>
            <a:pPr>
              <a:buNone/>
            </a:pPr>
            <a:endParaRPr lang="en-US" dirty="0"/>
          </a:p>
          <a:p>
            <a:pPr marL="514350" indent="-514350">
              <a:buFont typeface="+mj-lt"/>
              <a:buAutoNum type="arabicPeriod"/>
            </a:pPr>
            <a:r>
              <a:rPr lang="en-US" dirty="0"/>
              <a:t>Fire and Explosion due to spontaneous combustion</a:t>
            </a:r>
          </a:p>
          <a:p>
            <a:pPr marL="514350" indent="-514350">
              <a:buNone/>
            </a:pPr>
            <a:endParaRPr lang="en-US" dirty="0"/>
          </a:p>
          <a:p>
            <a:pPr marL="514350" indent="-514350">
              <a:buFont typeface="+mj-lt"/>
              <a:buAutoNum type="arabicPeriod"/>
            </a:pPr>
            <a:r>
              <a:rPr lang="en-US" dirty="0"/>
              <a:t>Fire due to inherent vice.</a:t>
            </a: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Institute Jute Clauses</a:t>
            </a:r>
          </a:p>
        </p:txBody>
      </p:sp>
      <p:sp>
        <p:nvSpPr>
          <p:cNvPr id="3" name="Content Placeholder 2"/>
          <p:cNvSpPr>
            <a:spLocks noGrp="1"/>
          </p:cNvSpPr>
          <p:nvPr>
            <p:ph idx="1"/>
          </p:nvPr>
        </p:nvSpPr>
        <p:spPr/>
        <p:txBody>
          <a:bodyPr/>
          <a:lstStyle/>
          <a:p>
            <a:pPr>
              <a:buNone/>
            </a:pPr>
            <a:r>
              <a:rPr lang="en-US" dirty="0"/>
              <a:t>Cover is similar to ICC (B) with following differences</a:t>
            </a:r>
          </a:p>
          <a:p>
            <a:r>
              <a:rPr lang="en-US" dirty="0"/>
              <a:t>EQ, Volcanic eruption and lightning –not covered</a:t>
            </a:r>
          </a:p>
          <a:p>
            <a:r>
              <a:rPr lang="en-US" dirty="0"/>
              <a:t>Cover is attached if the subject matter insured in jute only.</a:t>
            </a:r>
          </a:p>
          <a:p>
            <a:r>
              <a:rPr lang="en-US" b="1" dirty="0"/>
              <a:t>Duration of cover </a:t>
            </a:r>
            <a:r>
              <a:rPr lang="en-US" dirty="0"/>
              <a:t>is reduced to </a:t>
            </a:r>
            <a:r>
              <a:rPr lang="en-US" b="1" dirty="0"/>
              <a:t>30 days </a:t>
            </a:r>
            <a:r>
              <a:rPr lang="en-US" dirty="0"/>
              <a:t>(otherwise it is 60 days in ICC Clauses)once the goods are unloaded at port.</a:t>
            </a:r>
          </a:p>
          <a:p>
            <a:r>
              <a:rPr lang="en-US" dirty="0"/>
              <a:t>Termination of contract of carriage is reduced to </a:t>
            </a:r>
            <a:r>
              <a:rPr lang="en-US" b="1" dirty="0"/>
              <a:t>15 days</a:t>
            </a:r>
          </a:p>
          <a:p>
            <a:endParaRPr lang="en-US" dirty="0"/>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Institute Bulk Oil Clause</a:t>
            </a:r>
          </a:p>
        </p:txBody>
      </p:sp>
      <p:sp>
        <p:nvSpPr>
          <p:cNvPr id="3" name="Content Placeholder 2"/>
          <p:cNvSpPr>
            <a:spLocks noGrp="1"/>
          </p:cNvSpPr>
          <p:nvPr>
            <p:ph idx="1"/>
          </p:nvPr>
        </p:nvSpPr>
        <p:spPr/>
        <p:txBody>
          <a:bodyPr/>
          <a:lstStyle/>
          <a:p>
            <a:pPr>
              <a:buNone/>
            </a:pPr>
            <a:r>
              <a:rPr lang="en-US" dirty="0"/>
              <a:t>Cover can be provided under ICC A, B or C or under IBOC. Covers are identical and in addition we can cover</a:t>
            </a:r>
          </a:p>
          <a:p>
            <a:r>
              <a:rPr lang="en-US" dirty="0"/>
              <a:t>Leakage during transshipment</a:t>
            </a:r>
          </a:p>
          <a:p>
            <a:r>
              <a:rPr lang="en-US" dirty="0"/>
              <a:t>Losses due to negligence</a:t>
            </a:r>
          </a:p>
          <a:p>
            <a:r>
              <a:rPr lang="en-US" dirty="0"/>
              <a:t>Contamination</a:t>
            </a:r>
          </a:p>
          <a:p>
            <a:pPr>
              <a:buNone/>
            </a:pPr>
            <a:r>
              <a:rPr lang="en-US" b="1" dirty="0"/>
              <a:t>Exclusions</a:t>
            </a:r>
            <a:r>
              <a:rPr lang="en-US" dirty="0"/>
              <a:t> :- Same as ICC clauses except the one related to Packing as it does not apply here.</a:t>
            </a:r>
          </a:p>
          <a:p>
            <a:pPr>
              <a:buNone/>
            </a:pPr>
            <a:r>
              <a:rPr lang="en-US" b="1" dirty="0"/>
              <a:t>Duration of Cover – 30 days</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Coffee Policies</a:t>
            </a:r>
          </a:p>
        </p:txBody>
      </p:sp>
      <p:sp>
        <p:nvSpPr>
          <p:cNvPr id="3" name="Content Placeholder 2"/>
          <p:cNvSpPr>
            <a:spLocks noGrp="1"/>
          </p:cNvSpPr>
          <p:nvPr>
            <p:ph idx="1"/>
          </p:nvPr>
        </p:nvSpPr>
        <p:spPr/>
        <p:txBody>
          <a:bodyPr>
            <a:normAutofit/>
          </a:bodyPr>
          <a:lstStyle/>
          <a:p>
            <a:r>
              <a:rPr lang="en-US" dirty="0"/>
              <a:t>Initially there was a coffee package insurance policy which was discontinued and instead different policies are issued during different stages of the coffee making. They are as follow :-</a:t>
            </a:r>
          </a:p>
          <a:p>
            <a:r>
              <a:rPr lang="en-US" b="1" dirty="0"/>
              <a:t>Full Package Policy</a:t>
            </a:r>
            <a:r>
              <a:rPr lang="en-US" dirty="0"/>
              <a:t> (120 days storage)</a:t>
            </a:r>
          </a:p>
          <a:p>
            <a:r>
              <a:rPr lang="en-US" b="1" dirty="0"/>
              <a:t>Policy covering Plucking and transit to curing house </a:t>
            </a:r>
            <a:r>
              <a:rPr lang="en-US" dirty="0"/>
              <a:t>(60 days storage)</a:t>
            </a:r>
          </a:p>
          <a:p>
            <a:r>
              <a:rPr lang="en-US" b="1" dirty="0"/>
              <a:t>Transit from Curing houses to FOB point </a:t>
            </a:r>
            <a:r>
              <a:rPr lang="en-US" dirty="0"/>
              <a:t>(60 days storage)</a:t>
            </a:r>
          </a:p>
          <a:p>
            <a:r>
              <a:rPr lang="en-US" b="1" dirty="0"/>
              <a:t>Curing House to Buyers anywhere in India </a:t>
            </a:r>
            <a:r>
              <a:rPr lang="en-US" dirty="0"/>
              <a:t>(60 days storage)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DA21A7DD-FBE7-19FF-7B3A-6DF1BD16A5D6}"/>
              </a:ext>
            </a:extLst>
          </p:cNvPr>
          <p:cNvSpPr>
            <a:spLocks noGrp="1" noChangeArrowheads="1"/>
          </p:cNvSpPr>
          <p:nvPr>
            <p:ph type="title"/>
          </p:nvPr>
        </p:nvSpPr>
        <p:spPr/>
        <p:txBody>
          <a:bodyPr>
            <a:normAutofit/>
          </a:bodyPr>
          <a:lstStyle/>
          <a:p>
            <a:pPr eaLnBrk="1" hangingPunct="1"/>
            <a:r>
              <a:rPr lang="en-US" altLang="en-US" sz="2700"/>
              <a:t>Indemnity – Under marine insurance</a:t>
            </a:r>
          </a:p>
        </p:txBody>
      </p:sp>
      <p:sp>
        <p:nvSpPr>
          <p:cNvPr id="115715" name="Rectangle 3">
            <a:extLst>
              <a:ext uri="{FF2B5EF4-FFF2-40B4-BE49-F238E27FC236}">
                <a16:creationId xmlns:a16="http://schemas.microsoft.com/office/drawing/2014/main" id="{783FBE3A-D67C-421E-1D2A-3005D3185F08}"/>
              </a:ext>
            </a:extLst>
          </p:cNvPr>
          <p:cNvSpPr>
            <a:spLocks noGrp="1" noChangeArrowheads="1"/>
          </p:cNvSpPr>
          <p:nvPr>
            <p:ph idx="1"/>
          </p:nvPr>
        </p:nvSpPr>
        <p:spPr/>
        <p:txBody>
          <a:bodyPr rtlCol="0">
            <a:normAutofit/>
          </a:bodyPr>
          <a:lstStyle/>
          <a:p>
            <a:pPr marL="257174" indent="-257174" defTabSz="342897">
              <a:buClr>
                <a:schemeClr val="bg2">
                  <a:lumMod val="40000"/>
                  <a:lumOff val="60000"/>
                </a:schemeClr>
              </a:buClr>
              <a:defRPr/>
            </a:pPr>
            <a:r>
              <a:rPr lang="en-US" sz="2100" dirty="0"/>
              <a:t>In the manner and to the extent agreed</a:t>
            </a:r>
          </a:p>
          <a:p>
            <a:pPr marL="257174" indent="-257174" defTabSz="342897">
              <a:buClr>
                <a:schemeClr val="bg2">
                  <a:lumMod val="40000"/>
                  <a:lumOff val="60000"/>
                </a:schemeClr>
              </a:buClr>
              <a:defRPr/>
            </a:pPr>
            <a:r>
              <a:rPr lang="en-US" sz="2100" dirty="0"/>
              <a:t>Normally CIF plus 10% which is intended to include the general overheads and perhaps a margin of profit</a:t>
            </a:r>
          </a:p>
          <a:p>
            <a:pPr marL="257174" indent="-257174" defTabSz="342897">
              <a:buClr>
                <a:schemeClr val="bg2">
                  <a:lumMod val="40000"/>
                  <a:lumOff val="60000"/>
                </a:schemeClr>
              </a:buClr>
              <a:defRPr/>
            </a:pPr>
            <a:r>
              <a:rPr lang="en-US" sz="2100" dirty="0"/>
              <a:t>Provides a commercial or modified form of indemnity</a:t>
            </a:r>
          </a:p>
          <a:p>
            <a:pPr marL="257174" indent="-257174" defTabSz="342897">
              <a:buClr>
                <a:schemeClr val="bg2">
                  <a:lumMod val="40000"/>
                  <a:lumOff val="60000"/>
                </a:schemeClr>
              </a:buClr>
              <a:defRPr/>
            </a:pPr>
            <a:r>
              <a:rPr lang="en-US" sz="2100" dirty="0"/>
              <a:t>Value agreed in case of total loss</a:t>
            </a:r>
          </a:p>
        </p:txBody>
      </p:sp>
    </p:spTree>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Coffee Policy </a:t>
            </a:r>
          </a:p>
        </p:txBody>
      </p:sp>
      <p:sp>
        <p:nvSpPr>
          <p:cNvPr id="3" name="Content Placeholder 2"/>
          <p:cNvSpPr>
            <a:spLocks noGrp="1"/>
          </p:cNvSpPr>
          <p:nvPr>
            <p:ph idx="1"/>
          </p:nvPr>
        </p:nvSpPr>
        <p:spPr/>
        <p:txBody>
          <a:bodyPr/>
          <a:lstStyle/>
          <a:p>
            <a:r>
              <a:rPr lang="en-US" dirty="0"/>
              <a:t>Risk Covered – Same as ITC A (SRCC can be covered at additional premium)</a:t>
            </a:r>
          </a:p>
          <a:p>
            <a:pPr>
              <a:buNone/>
            </a:pPr>
            <a:endParaRPr lang="en-US" dirty="0"/>
          </a:p>
          <a:p>
            <a:r>
              <a:rPr lang="en-US" dirty="0"/>
              <a:t>Basis of Settlement of Claim  - Market Value Basis</a:t>
            </a:r>
          </a:p>
          <a:p>
            <a:pPr>
              <a:buNone/>
            </a:pPr>
            <a:endParaRPr lang="en-US" dirty="0"/>
          </a:p>
          <a:p>
            <a:r>
              <a:rPr lang="en-US" dirty="0"/>
              <a:t>Duration of Cover – 120 days for Type 1 Policy and 60 days for Type 2, 3 and 4 Policies</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Policy for Cardamom Estates</a:t>
            </a:r>
          </a:p>
        </p:txBody>
      </p:sp>
      <p:sp>
        <p:nvSpPr>
          <p:cNvPr id="3" name="Content Placeholder 2"/>
          <p:cNvSpPr>
            <a:spLocks noGrp="1"/>
          </p:cNvSpPr>
          <p:nvPr>
            <p:ph idx="1"/>
          </p:nvPr>
        </p:nvSpPr>
        <p:spPr/>
        <p:txBody>
          <a:bodyPr>
            <a:normAutofit/>
          </a:bodyPr>
          <a:lstStyle/>
          <a:p>
            <a:pPr>
              <a:buNone/>
            </a:pPr>
            <a:r>
              <a:rPr lang="en-US" dirty="0"/>
              <a:t>There are 3 types of policies for the same</a:t>
            </a:r>
          </a:p>
          <a:p>
            <a:r>
              <a:rPr lang="en-US" b="1" dirty="0"/>
              <a:t>Full Package Policy </a:t>
            </a:r>
            <a:r>
              <a:rPr lang="en-US" dirty="0"/>
              <a:t>– 120 days storage</a:t>
            </a:r>
          </a:p>
          <a:p>
            <a:pPr>
              <a:buNone/>
            </a:pPr>
            <a:endParaRPr lang="en-US" dirty="0"/>
          </a:p>
          <a:p>
            <a:r>
              <a:rPr lang="en-US" b="1" dirty="0"/>
              <a:t>Policies covering Picking to owners/auctioneers godown </a:t>
            </a:r>
            <a:r>
              <a:rPr lang="en-US" dirty="0"/>
              <a:t>(90 days storage)</a:t>
            </a:r>
          </a:p>
          <a:p>
            <a:pPr>
              <a:buNone/>
            </a:pPr>
            <a:endParaRPr lang="en-US" dirty="0"/>
          </a:p>
          <a:p>
            <a:r>
              <a:rPr lang="en-US" b="1" dirty="0"/>
              <a:t>Transit Policies</a:t>
            </a:r>
          </a:p>
          <a:p>
            <a:r>
              <a:rPr lang="en-US" b="1" i="1" dirty="0"/>
              <a:t>Risk Covered – </a:t>
            </a:r>
            <a:r>
              <a:rPr lang="en-US" i="1" dirty="0"/>
              <a:t>same as Coffee Policies</a:t>
            </a:r>
          </a:p>
          <a:p>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Package Policy for Rubber Estates</a:t>
            </a:r>
          </a:p>
        </p:txBody>
      </p:sp>
      <p:sp>
        <p:nvSpPr>
          <p:cNvPr id="3" name="Content Placeholder 2"/>
          <p:cNvSpPr>
            <a:spLocks noGrp="1"/>
          </p:cNvSpPr>
          <p:nvPr>
            <p:ph idx="1"/>
          </p:nvPr>
        </p:nvSpPr>
        <p:spPr/>
        <p:txBody>
          <a:bodyPr/>
          <a:lstStyle/>
          <a:p>
            <a:pPr>
              <a:buNone/>
            </a:pPr>
            <a:r>
              <a:rPr lang="en-US" dirty="0"/>
              <a:t>There are 3 types of Policies :=</a:t>
            </a:r>
          </a:p>
          <a:p>
            <a:r>
              <a:rPr lang="en-US" dirty="0"/>
              <a:t>Full Package Policy (120 days storage)</a:t>
            </a:r>
          </a:p>
          <a:p>
            <a:r>
              <a:rPr lang="en-US" dirty="0"/>
              <a:t>Full Package Policy </a:t>
            </a:r>
            <a:r>
              <a:rPr lang="en-US" dirty="0" err="1"/>
              <a:t>upto</a:t>
            </a:r>
            <a:r>
              <a:rPr lang="en-US" dirty="0"/>
              <a:t> FOB point (120 days)</a:t>
            </a:r>
          </a:p>
          <a:p>
            <a:r>
              <a:rPr lang="en-US" dirty="0"/>
              <a:t>Transit Policy of Centrifuged Latex</a:t>
            </a:r>
          </a:p>
          <a:p>
            <a:endParaRPr lang="en-US" dirty="0"/>
          </a:p>
          <a:p>
            <a:r>
              <a:rPr lang="en-US" dirty="0"/>
              <a:t>Risk Covered – ITC A</a:t>
            </a:r>
          </a:p>
          <a:p>
            <a:r>
              <a:rPr lang="en-US" dirty="0"/>
              <a:t>Duration of Cover – 120 days</a:t>
            </a:r>
          </a:p>
          <a:p>
            <a:r>
              <a:rPr lang="en-US" dirty="0"/>
              <a:t>Basis of settlement – Market Value basis</a:t>
            </a:r>
          </a:p>
          <a:p>
            <a:endParaRPr lang="en-US" dirty="0"/>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Tea Crop Insurance</a:t>
            </a:r>
          </a:p>
        </p:txBody>
      </p:sp>
      <p:sp>
        <p:nvSpPr>
          <p:cNvPr id="3" name="Content Placeholder 2"/>
          <p:cNvSpPr>
            <a:spLocks noGrp="1"/>
          </p:cNvSpPr>
          <p:nvPr>
            <p:ph idx="1"/>
          </p:nvPr>
        </p:nvSpPr>
        <p:spPr/>
        <p:txBody>
          <a:bodyPr/>
          <a:lstStyle/>
          <a:p>
            <a:r>
              <a:rPr lang="en-US" dirty="0"/>
              <a:t>Insurance is issued on </a:t>
            </a:r>
            <a:r>
              <a:rPr lang="en-US" dirty="0" err="1"/>
              <a:t>gardenwise</a:t>
            </a:r>
            <a:r>
              <a:rPr lang="en-US" dirty="0"/>
              <a:t> basis</a:t>
            </a:r>
          </a:p>
          <a:p>
            <a:r>
              <a:rPr lang="en-US" b="1" dirty="0"/>
              <a:t>Coverage </a:t>
            </a:r>
            <a:r>
              <a:rPr lang="en-US" dirty="0"/>
              <a:t>:- Inland Transits are subject to Inland Transit (Rail or Road) – Clause ‘A’ and Inland Transit (Inland Vessels) Clause, as applicable. Overseas shipments are subject to ICC (A) or Institute Cargo Clauses (Air)</a:t>
            </a:r>
          </a:p>
          <a:p>
            <a:r>
              <a:rPr lang="en-US" b="1" dirty="0"/>
              <a:t>Exclusion</a:t>
            </a:r>
            <a:r>
              <a:rPr lang="en-US" dirty="0"/>
              <a:t> :- Loss due to absence or shortage, fault, negligence, trade loss, holdup, </a:t>
            </a:r>
          </a:p>
          <a:p>
            <a:r>
              <a:rPr lang="en-US" dirty="0"/>
              <a:t>No coverage for standing crops other than hail, however, the liability is limited to 50%</a:t>
            </a:r>
          </a:p>
          <a:p>
            <a:pPr>
              <a:buNone/>
            </a:pP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INCIDENTAL CLAUSES </a:t>
            </a:r>
          </a:p>
        </p:txBody>
      </p:sp>
      <p:sp>
        <p:nvSpPr>
          <p:cNvPr id="3" name="Content Placeholder 2"/>
          <p:cNvSpPr>
            <a:spLocks noGrp="1"/>
          </p:cNvSpPr>
          <p:nvPr>
            <p:ph idx="1"/>
          </p:nvPr>
        </p:nvSpPr>
        <p:spPr/>
        <p:txBody>
          <a:bodyPr/>
          <a:lstStyle/>
          <a:p>
            <a:pPr marL="0" indent="0">
              <a:buNone/>
            </a:pPr>
            <a:endParaRPr lang="en-US" dirty="0"/>
          </a:p>
          <a:p>
            <a:r>
              <a:rPr lang="en-US" b="1" dirty="0"/>
              <a:t>Institute Replacement Clause </a:t>
            </a:r>
            <a:r>
              <a:rPr lang="en-US" dirty="0"/>
              <a:t>(for new machines)</a:t>
            </a:r>
          </a:p>
          <a:p>
            <a:r>
              <a:rPr lang="en-US" b="1" dirty="0"/>
              <a:t>Pair and Set Clause (</a:t>
            </a:r>
            <a:r>
              <a:rPr lang="en-US" dirty="0"/>
              <a:t>U/W limits the liability to the lost or damaged part)</a:t>
            </a:r>
          </a:p>
          <a:p>
            <a:r>
              <a:rPr lang="en-US" b="1" dirty="0"/>
              <a:t>Cutting Clause </a:t>
            </a:r>
            <a:r>
              <a:rPr lang="en-US" dirty="0"/>
              <a:t>(for pipes, damaged portion cut off)</a:t>
            </a:r>
          </a:p>
          <a:p>
            <a:r>
              <a:rPr lang="en-US" b="1" dirty="0"/>
              <a:t>Label Clause, Brand and trademark clause,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INCIDENTAL CLAUSES</a:t>
            </a:r>
          </a:p>
        </p:txBody>
      </p:sp>
      <p:sp>
        <p:nvSpPr>
          <p:cNvPr id="3" name="Content Placeholder 2"/>
          <p:cNvSpPr>
            <a:spLocks noGrp="1"/>
          </p:cNvSpPr>
          <p:nvPr>
            <p:ph idx="1"/>
          </p:nvPr>
        </p:nvSpPr>
        <p:spPr/>
        <p:txBody>
          <a:bodyPr/>
          <a:lstStyle/>
          <a:p>
            <a:r>
              <a:rPr lang="en-US" b="1" dirty="0"/>
              <a:t>Concealed Damage Clause (</a:t>
            </a:r>
            <a:r>
              <a:rPr lang="en-US" dirty="0"/>
              <a:t>applicable up to 30 days)</a:t>
            </a:r>
          </a:p>
          <a:p>
            <a:r>
              <a:rPr lang="en-US" b="1" dirty="0"/>
              <a:t>Debris Removal Clause (</a:t>
            </a:r>
            <a:r>
              <a:rPr lang="en-US" dirty="0"/>
              <a:t>cost of removal of debris)</a:t>
            </a:r>
          </a:p>
          <a:p>
            <a:r>
              <a:rPr lang="en-US" b="1" dirty="0"/>
              <a:t>Picking Clause (</a:t>
            </a:r>
            <a:r>
              <a:rPr lang="en-US" dirty="0"/>
              <a:t>applicable to cotton bales</a:t>
            </a:r>
            <a:r>
              <a:rPr lang="en-US" b="1" dirty="0"/>
              <a:t>) </a:t>
            </a:r>
          </a:p>
          <a:p>
            <a:r>
              <a:rPr lang="en-US" b="1" dirty="0"/>
              <a:t>Garbling Clause </a:t>
            </a:r>
            <a:r>
              <a:rPr lang="en-US" dirty="0"/>
              <a:t>(applicable to cleansing and sifting of tobacco)</a:t>
            </a:r>
          </a:p>
          <a:p>
            <a:pPr marL="0" indent="0">
              <a:buNone/>
            </a:pPr>
            <a:endParaRPr lang="en-US" b="1" dirty="0"/>
          </a:p>
          <a:p>
            <a:r>
              <a:rPr lang="en-US" b="1" dirty="0"/>
              <a:t>Shut out Cargo Clause </a:t>
            </a:r>
          </a:p>
          <a:p>
            <a:pPr>
              <a:buNone/>
            </a:pPr>
            <a:endParaRPr lang="en-US"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5E5A74AD-9815-BAC4-BCCD-AE7A70EE4005}"/>
              </a:ext>
            </a:extLst>
          </p:cNvPr>
          <p:cNvSpPr>
            <a:spLocks noGrp="1" noChangeArrowheads="1"/>
          </p:cNvSpPr>
          <p:nvPr>
            <p:ph type="title"/>
          </p:nvPr>
        </p:nvSpPr>
        <p:spPr>
          <a:xfrm>
            <a:off x="1143000" y="857254"/>
            <a:ext cx="6858000" cy="342900"/>
          </a:xfrm>
        </p:spPr>
        <p:txBody>
          <a:bodyPr rtlCol="0">
            <a:normAutofit fontScale="90000"/>
          </a:bodyPr>
          <a:lstStyle/>
          <a:p>
            <a:pPr algn="ctr" defTabSz="342897">
              <a:defRPr/>
            </a:pPr>
            <a:r>
              <a:rPr lang="en-US" altLang="en-US" sz="2100" b="1"/>
              <a:t>ICC—A/B/C—Duration-Transit Clause</a:t>
            </a:r>
          </a:p>
        </p:txBody>
      </p:sp>
      <p:sp>
        <p:nvSpPr>
          <p:cNvPr id="59395" name="Rectangle 3">
            <a:extLst>
              <a:ext uri="{FF2B5EF4-FFF2-40B4-BE49-F238E27FC236}">
                <a16:creationId xmlns:a16="http://schemas.microsoft.com/office/drawing/2014/main" id="{4A458804-1FC5-F369-D1E5-9DFB2718185A}"/>
              </a:ext>
            </a:extLst>
          </p:cNvPr>
          <p:cNvSpPr>
            <a:spLocks noGrp="1" noChangeArrowheads="1"/>
          </p:cNvSpPr>
          <p:nvPr>
            <p:ph idx="1"/>
          </p:nvPr>
        </p:nvSpPr>
        <p:spPr>
          <a:xfrm>
            <a:off x="1085854" y="1543050"/>
            <a:ext cx="6915151" cy="4514851"/>
          </a:xfrm>
        </p:spPr>
        <p:txBody>
          <a:bodyPr rtlCol="0">
            <a:normAutofit fontScale="70000" lnSpcReduction="20000"/>
          </a:bodyPr>
          <a:lstStyle/>
          <a:p>
            <a:pPr marL="257174" indent="-257174" defTabSz="342897">
              <a:buClr>
                <a:schemeClr val="bg2">
                  <a:lumMod val="40000"/>
                  <a:lumOff val="60000"/>
                </a:schemeClr>
              </a:buClr>
              <a:buNone/>
              <a:defRPr/>
            </a:pPr>
            <a:r>
              <a:rPr lang="en-US" altLang="en-US" b="1" dirty="0"/>
              <a:t>8. 8.1 Subject to Clause 11 below, this insurance attaches from the time the subject-matter insured is first </a:t>
            </a:r>
            <a:r>
              <a:rPr lang="en-US" altLang="en-US" dirty="0"/>
              <a:t>moved in the warehouse or at the place of storage (at the place named in the contract of insurance) for the purpose of the immediate loading into or onto the carrying vehicle or other conveyance for the commencement of </a:t>
            </a:r>
            <a:r>
              <a:rPr lang="en-US" altLang="en-US" dirty="0" err="1"/>
              <a:t>transit,continues</a:t>
            </a:r>
            <a:r>
              <a:rPr lang="en-US" altLang="en-US" dirty="0"/>
              <a:t> during the ordinary course of transit and terminates either--</a:t>
            </a:r>
          </a:p>
          <a:p>
            <a:pPr marL="257174" indent="-257174" defTabSz="342897">
              <a:buClr>
                <a:schemeClr val="bg2">
                  <a:lumMod val="40000"/>
                  <a:lumOff val="60000"/>
                </a:schemeClr>
              </a:buClr>
              <a:buNone/>
              <a:defRPr/>
            </a:pPr>
            <a:r>
              <a:rPr lang="en-US" altLang="en-US" dirty="0"/>
              <a:t>8.1.1)-- on completion of unloading from the carrying vehicle or other conveyance in or at the final warehouse or place of storage at the destination named in the contract of </a:t>
            </a:r>
            <a:r>
              <a:rPr lang="en-US" altLang="en-US" dirty="0" err="1"/>
              <a:t>insurance,or</a:t>
            </a:r>
            <a:endParaRPr lang="en-US" altLang="en-US" dirty="0"/>
          </a:p>
          <a:p>
            <a:pPr marL="257174" indent="-257174" defTabSz="342897">
              <a:buClr>
                <a:schemeClr val="bg2">
                  <a:lumMod val="40000"/>
                  <a:lumOff val="60000"/>
                </a:schemeClr>
              </a:buClr>
              <a:buNone/>
              <a:defRPr/>
            </a:pPr>
            <a:r>
              <a:rPr lang="en-US" altLang="en-US" dirty="0"/>
              <a:t>8.1.2)--- on completion of unloading from the carrying vehicle or other conveyance in or at any other warehouse or place of storage, whether prior to or at the destination named in the contract of  insurance, which the Assured or their employees elect to use either for storage other than in the ordinary course of transit or for allocation or distribution, or</a:t>
            </a:r>
          </a:p>
          <a:p>
            <a:pPr marL="257174" indent="-257174" defTabSz="342897">
              <a:buClr>
                <a:schemeClr val="bg2">
                  <a:lumMod val="40000"/>
                  <a:lumOff val="60000"/>
                </a:schemeClr>
              </a:buClr>
              <a:buNone/>
              <a:defRPr/>
            </a:pPr>
            <a:r>
              <a:rPr lang="en-US" altLang="en-US" dirty="0"/>
              <a:t>8.1.3)--- when the Assured or their employees elect to use any carrying vehicle or other conveyance or any container for storage other than in the ordinary course of transit or</a:t>
            </a:r>
          </a:p>
          <a:p>
            <a:pPr marL="257174" indent="-257174" defTabSz="342897">
              <a:buClr>
                <a:schemeClr val="bg2">
                  <a:lumMod val="40000"/>
                  <a:lumOff val="60000"/>
                </a:schemeClr>
              </a:buClr>
              <a:buNone/>
              <a:defRPr/>
            </a:pPr>
            <a:r>
              <a:rPr lang="en-US" altLang="en-US" dirty="0"/>
              <a:t>8.1.4</a:t>
            </a:r>
            <a:r>
              <a:rPr lang="en-US" altLang="en-US" b="1" dirty="0">
                <a:solidFill>
                  <a:srgbClr val="C00000"/>
                </a:solidFill>
              </a:rPr>
              <a:t>)--- on the expiry of 60 days after completion of discharge </a:t>
            </a:r>
            <a:r>
              <a:rPr lang="en-US" altLang="en-US" dirty="0"/>
              <a:t>overside of the subject-matter insured from the oversea vessel at the final port of discharge,</a:t>
            </a:r>
          </a:p>
          <a:p>
            <a:pPr marL="257174" indent="-257174" defTabSz="342897">
              <a:buClr>
                <a:schemeClr val="bg2">
                  <a:lumMod val="40000"/>
                  <a:lumOff val="60000"/>
                </a:schemeClr>
              </a:buClr>
              <a:buNone/>
              <a:defRPr/>
            </a:pPr>
            <a:r>
              <a:rPr lang="en-US" altLang="en-US" dirty="0"/>
              <a:t>                                                                           -------------whichever shall first occur</a:t>
            </a:r>
          </a:p>
        </p:txBody>
      </p:sp>
    </p:spTree>
  </p:cSld>
  <p:clrMapOvr>
    <a:masterClrMapping/>
  </p:clrMapOvr>
  <p:transition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additive="base">
                                        <p:cTn id="7" dur="500" fill="hold"/>
                                        <p:tgtEl>
                                          <p:spTgt spid="59394"/>
                                        </p:tgtEl>
                                        <p:attrNameLst>
                                          <p:attrName>ppt_x</p:attrName>
                                        </p:attrNameLst>
                                      </p:cBhvr>
                                      <p:tavLst>
                                        <p:tav tm="0">
                                          <p:val>
                                            <p:strVal val="#ppt_x"/>
                                          </p:val>
                                        </p:tav>
                                        <p:tav tm="100000">
                                          <p:val>
                                            <p:strVal val="#ppt_x"/>
                                          </p:val>
                                        </p:tav>
                                      </p:tavLst>
                                    </p:anim>
                                    <p:anim calcmode="lin" valueType="num">
                                      <p:cBhvr additive="base">
                                        <p:cTn id="8" dur="500" fill="hold"/>
                                        <p:tgtEl>
                                          <p:spTgt spid="5939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9395">
                                            <p:txEl>
                                              <p:pRg st="0" end="0"/>
                                            </p:txEl>
                                          </p:spTgt>
                                        </p:tgtEl>
                                        <p:attrNameLst>
                                          <p:attrName>style.visibility</p:attrName>
                                        </p:attrNameLst>
                                      </p:cBhvr>
                                      <p:to>
                                        <p:strVal val="visible"/>
                                      </p:to>
                                    </p:set>
                                    <p:anim calcmode="lin" valueType="num">
                                      <p:cBhvr additive="base">
                                        <p:cTn id="13" dur="500" fill="hold"/>
                                        <p:tgtEl>
                                          <p:spTgt spid="593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9395">
                                            <p:txEl>
                                              <p:pRg st="1" end="1"/>
                                            </p:txEl>
                                          </p:spTgt>
                                        </p:tgtEl>
                                        <p:attrNameLst>
                                          <p:attrName>style.visibility</p:attrName>
                                        </p:attrNameLst>
                                      </p:cBhvr>
                                      <p:to>
                                        <p:strVal val="visible"/>
                                      </p:to>
                                    </p:set>
                                    <p:anim calcmode="lin" valueType="num">
                                      <p:cBhvr additive="base">
                                        <p:cTn id="19" dur="500" fill="hold"/>
                                        <p:tgtEl>
                                          <p:spTgt spid="593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93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9395">
                                            <p:txEl>
                                              <p:pRg st="2" end="2"/>
                                            </p:txEl>
                                          </p:spTgt>
                                        </p:tgtEl>
                                        <p:attrNameLst>
                                          <p:attrName>style.visibility</p:attrName>
                                        </p:attrNameLst>
                                      </p:cBhvr>
                                      <p:to>
                                        <p:strVal val="visible"/>
                                      </p:to>
                                    </p:set>
                                    <p:anim calcmode="lin" valueType="num">
                                      <p:cBhvr additive="base">
                                        <p:cTn id="25" dur="500" fill="hold"/>
                                        <p:tgtEl>
                                          <p:spTgt spid="5939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939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59395">
                                            <p:txEl>
                                              <p:pRg st="3" end="3"/>
                                            </p:txEl>
                                          </p:spTgt>
                                        </p:tgtEl>
                                        <p:attrNameLst>
                                          <p:attrName>style.visibility</p:attrName>
                                        </p:attrNameLst>
                                      </p:cBhvr>
                                      <p:to>
                                        <p:strVal val="visible"/>
                                      </p:to>
                                    </p:set>
                                    <p:anim calcmode="lin" valueType="num">
                                      <p:cBhvr additive="base">
                                        <p:cTn id="31" dur="500" fill="hold"/>
                                        <p:tgtEl>
                                          <p:spTgt spid="5939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939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9395">
                                            <p:txEl>
                                              <p:pRg st="4" end="4"/>
                                            </p:txEl>
                                          </p:spTgt>
                                        </p:tgtEl>
                                        <p:attrNameLst>
                                          <p:attrName>style.visibility</p:attrName>
                                        </p:attrNameLst>
                                      </p:cBhvr>
                                      <p:to>
                                        <p:strVal val="visible"/>
                                      </p:to>
                                    </p:set>
                                    <p:anim calcmode="lin" valueType="num">
                                      <p:cBhvr additive="base">
                                        <p:cTn id="37" dur="500" fill="hold"/>
                                        <p:tgtEl>
                                          <p:spTgt spid="5939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939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59395">
                                            <p:txEl>
                                              <p:pRg st="5" end="5"/>
                                            </p:txEl>
                                          </p:spTgt>
                                        </p:tgtEl>
                                        <p:attrNameLst>
                                          <p:attrName>style.visibility</p:attrName>
                                        </p:attrNameLst>
                                      </p:cBhvr>
                                      <p:to>
                                        <p:strVal val="visible"/>
                                      </p:to>
                                    </p:set>
                                    <p:anim calcmode="lin" valueType="num">
                                      <p:cBhvr additive="base">
                                        <p:cTn id="43" dur="500" fill="hold"/>
                                        <p:tgtEl>
                                          <p:spTgt spid="59395">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939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020DE00B-5DAD-6AF3-B375-66D0D57394FD}"/>
              </a:ext>
            </a:extLst>
          </p:cNvPr>
          <p:cNvSpPr>
            <a:spLocks noGrp="1" noChangeArrowheads="1"/>
          </p:cNvSpPr>
          <p:nvPr>
            <p:ph type="title"/>
          </p:nvPr>
        </p:nvSpPr>
        <p:spPr>
          <a:xfrm>
            <a:off x="1143000" y="857254"/>
            <a:ext cx="6858000" cy="514351"/>
          </a:xfrm>
        </p:spPr>
        <p:txBody>
          <a:bodyPr>
            <a:normAutofit/>
          </a:bodyPr>
          <a:lstStyle/>
          <a:p>
            <a:pPr algn="ctr" eaLnBrk="1" hangingPunct="1"/>
            <a:r>
              <a:rPr lang="en-US" altLang="en-US" sz="2700" b="1"/>
              <a:t>I</a:t>
            </a:r>
            <a:r>
              <a:rPr lang="en-US" altLang="en-US" sz="2100" b="1"/>
              <a:t>CC—A/B/C—Duration-Transit Clause…contd.</a:t>
            </a:r>
          </a:p>
        </p:txBody>
      </p:sp>
      <p:sp>
        <p:nvSpPr>
          <p:cNvPr id="60419" name="Rectangle 3">
            <a:extLst>
              <a:ext uri="{FF2B5EF4-FFF2-40B4-BE49-F238E27FC236}">
                <a16:creationId xmlns:a16="http://schemas.microsoft.com/office/drawing/2014/main" id="{3864C23D-FF0E-5C8F-111D-D79CE467D2A1}"/>
              </a:ext>
            </a:extLst>
          </p:cNvPr>
          <p:cNvSpPr>
            <a:spLocks noGrp="1" noChangeArrowheads="1"/>
          </p:cNvSpPr>
          <p:nvPr>
            <p:ph idx="1"/>
          </p:nvPr>
        </p:nvSpPr>
        <p:spPr>
          <a:xfrm>
            <a:off x="1143000" y="1485901"/>
            <a:ext cx="6858000" cy="4514851"/>
          </a:xfrm>
        </p:spPr>
        <p:txBody>
          <a:bodyPr rtlCol="0">
            <a:normAutofit fontScale="92500" lnSpcReduction="10000"/>
          </a:bodyPr>
          <a:lstStyle/>
          <a:p>
            <a:pPr marL="257174" indent="-257174" defTabSz="342897">
              <a:buClr>
                <a:schemeClr val="bg2">
                  <a:lumMod val="40000"/>
                  <a:lumOff val="60000"/>
                </a:schemeClr>
              </a:buClr>
              <a:defRPr/>
            </a:pPr>
            <a:r>
              <a:rPr lang="en-US" altLang="en-US" sz="1800" dirty="0"/>
              <a:t>8.2 If, after discharge overside from the oversea vessel at the final port of discharge, but prior to termination of this insurance, the subject-matter insured is to be forwarded to a destination other than that to which it is insured, this insurance, whilst remaining subject to termination as provided in Clauses 8.1.1 to 8.1.4 , </a:t>
            </a:r>
            <a:r>
              <a:rPr lang="en-US" altLang="en-US" sz="1800" i="1" dirty="0">
                <a:solidFill>
                  <a:srgbClr val="C00000"/>
                </a:solidFill>
              </a:rPr>
              <a:t>shall not extend beyond the time the subject-matter insured is first moved for the purpose of the commencement of transit to such other destination.</a:t>
            </a:r>
          </a:p>
          <a:p>
            <a:pPr marL="257174" indent="-257174" defTabSz="342897">
              <a:buClr>
                <a:schemeClr val="bg2">
                  <a:lumMod val="40000"/>
                  <a:lumOff val="60000"/>
                </a:schemeClr>
              </a:buClr>
              <a:defRPr/>
            </a:pPr>
            <a:r>
              <a:rPr lang="en-US" altLang="en-US" sz="1800" dirty="0"/>
              <a:t>8.3 This insurance shall remain in force (subject to termination as provided for in Clauses 8.1.1 to 8.1.4 above and to the provisions of Clause 9 ) during </a:t>
            </a:r>
            <a:r>
              <a:rPr lang="en-US" altLang="en-US" sz="1800" i="1" dirty="0">
                <a:solidFill>
                  <a:srgbClr val="C00000"/>
                </a:solidFill>
              </a:rPr>
              <a:t>delay beyond the control of the Assured, any  deviation, forced discharge, reshipment or </a:t>
            </a:r>
            <a:r>
              <a:rPr lang="en-US" altLang="en-US" sz="1800" i="1" dirty="0" err="1">
                <a:solidFill>
                  <a:srgbClr val="C00000"/>
                </a:solidFill>
              </a:rPr>
              <a:t>transhipment</a:t>
            </a:r>
            <a:r>
              <a:rPr lang="en-US" altLang="en-US" sz="1800" i="1" dirty="0">
                <a:solidFill>
                  <a:srgbClr val="C00000"/>
                </a:solidFill>
              </a:rPr>
              <a:t> and</a:t>
            </a:r>
          </a:p>
          <a:p>
            <a:pPr marL="257174" indent="-257174" defTabSz="342897">
              <a:buClr>
                <a:schemeClr val="bg2">
                  <a:lumMod val="40000"/>
                  <a:lumOff val="60000"/>
                </a:schemeClr>
              </a:buClr>
              <a:defRPr/>
            </a:pPr>
            <a:r>
              <a:rPr lang="en-US" altLang="en-US" sz="1800" i="1" dirty="0">
                <a:solidFill>
                  <a:srgbClr val="C00000"/>
                </a:solidFill>
              </a:rPr>
              <a:t>during any variation of the adventure arising from the exercise of a liberty granted to carriers under the contract of carriage.</a:t>
            </a:r>
          </a:p>
          <a:p>
            <a:pPr marL="257174" indent="-257174" defTabSz="342897">
              <a:lnSpc>
                <a:spcPct val="90000"/>
              </a:lnSpc>
              <a:buClr>
                <a:schemeClr val="bg2">
                  <a:lumMod val="40000"/>
                  <a:lumOff val="60000"/>
                </a:schemeClr>
              </a:buClr>
              <a:buNone/>
              <a:defRPr/>
            </a:pPr>
            <a:endParaRPr lang="en-US" altLang="en-US" dirty="0">
              <a:solidFill>
                <a:srgbClr val="C00000"/>
              </a:solidFill>
            </a:endParaRPr>
          </a:p>
        </p:txBody>
      </p:sp>
    </p:spTree>
  </p:cSld>
  <p:clrMapOvr>
    <a:masterClrMapping/>
  </p:clrMapOvr>
  <p:transition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0419">
                                            <p:txEl>
                                              <p:pRg st="0" end="0"/>
                                            </p:txEl>
                                          </p:spTgt>
                                        </p:tgtEl>
                                        <p:attrNameLst>
                                          <p:attrName>style.visibility</p:attrName>
                                        </p:attrNameLst>
                                      </p:cBhvr>
                                      <p:to>
                                        <p:strVal val="visible"/>
                                      </p:to>
                                    </p:set>
                                    <p:anim calcmode="lin" valueType="num">
                                      <p:cBhvr additive="base">
                                        <p:cTn id="13" dur="500" fill="hold"/>
                                        <p:tgtEl>
                                          <p:spTgt spid="6041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41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60419">
                                            <p:txEl>
                                              <p:pRg st="1" end="1"/>
                                            </p:txEl>
                                          </p:spTgt>
                                        </p:tgtEl>
                                        <p:attrNameLst>
                                          <p:attrName>style.visibility</p:attrName>
                                        </p:attrNameLst>
                                      </p:cBhvr>
                                      <p:to>
                                        <p:strVal val="visible"/>
                                      </p:to>
                                    </p:set>
                                    <p:anim calcmode="lin" valueType="num">
                                      <p:cBhvr additive="base">
                                        <p:cTn id="19" dur="500" fill="hold"/>
                                        <p:tgtEl>
                                          <p:spTgt spid="6041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041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60419">
                                            <p:txEl>
                                              <p:pRg st="2" end="2"/>
                                            </p:txEl>
                                          </p:spTgt>
                                        </p:tgtEl>
                                        <p:attrNameLst>
                                          <p:attrName>style.visibility</p:attrName>
                                        </p:attrNameLst>
                                      </p:cBhvr>
                                      <p:to>
                                        <p:strVal val="visible"/>
                                      </p:to>
                                    </p:set>
                                    <p:anim calcmode="lin" valueType="num">
                                      <p:cBhvr additive="base">
                                        <p:cTn id="25" dur="500" fill="hold"/>
                                        <p:tgtEl>
                                          <p:spTgt spid="6041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041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FAD60B44-3C95-5F52-CBC3-1F1DC8CE9AB3}"/>
              </a:ext>
            </a:extLst>
          </p:cNvPr>
          <p:cNvSpPr>
            <a:spLocks noGrp="1" noChangeArrowheads="1"/>
          </p:cNvSpPr>
          <p:nvPr>
            <p:ph type="title"/>
          </p:nvPr>
        </p:nvSpPr>
        <p:spPr>
          <a:xfrm>
            <a:off x="1143000" y="857254"/>
            <a:ext cx="6858000" cy="514351"/>
          </a:xfrm>
        </p:spPr>
        <p:txBody>
          <a:bodyPr>
            <a:normAutofit/>
          </a:bodyPr>
          <a:lstStyle/>
          <a:p>
            <a:pPr algn="ctr" eaLnBrk="1" hangingPunct="1"/>
            <a:r>
              <a:rPr lang="en-US" altLang="en-US" sz="2400" b="1">
                <a:solidFill>
                  <a:srgbClr val="C00000"/>
                </a:solidFill>
              </a:rPr>
              <a:t>Section 47/48</a:t>
            </a:r>
            <a:r>
              <a:rPr lang="en-US" altLang="en-US" sz="2400"/>
              <a:t>--Change of Voyage/Deviation</a:t>
            </a:r>
          </a:p>
        </p:txBody>
      </p:sp>
      <p:sp>
        <p:nvSpPr>
          <p:cNvPr id="48131" name="Content Placeholder 2">
            <a:extLst>
              <a:ext uri="{FF2B5EF4-FFF2-40B4-BE49-F238E27FC236}">
                <a16:creationId xmlns:a16="http://schemas.microsoft.com/office/drawing/2014/main" id="{F8174CA6-1571-DEC2-2BE9-F6DF877FC399}"/>
              </a:ext>
            </a:extLst>
          </p:cNvPr>
          <p:cNvSpPr>
            <a:spLocks noGrp="1"/>
          </p:cNvSpPr>
          <p:nvPr>
            <p:ph idx="1"/>
          </p:nvPr>
        </p:nvSpPr>
        <p:spPr>
          <a:xfrm>
            <a:off x="1143000" y="1428751"/>
            <a:ext cx="6858000" cy="4572000"/>
          </a:xfrm>
        </p:spPr>
        <p:txBody>
          <a:bodyPr rtlCol="0">
            <a:normAutofit fontScale="92500" lnSpcReduction="10000"/>
          </a:bodyPr>
          <a:lstStyle/>
          <a:p>
            <a:pPr marL="257174" indent="-257174" defTabSz="342897">
              <a:buClr>
                <a:schemeClr val="bg2">
                  <a:lumMod val="40000"/>
                  <a:lumOff val="60000"/>
                </a:schemeClr>
              </a:buClr>
              <a:defRPr/>
            </a:pPr>
            <a:r>
              <a:rPr lang="en-US" sz="1800" b="1" dirty="0"/>
              <a:t>47.Change of voyage- </a:t>
            </a:r>
          </a:p>
          <a:p>
            <a:pPr marL="257174" indent="-257174" defTabSz="342897">
              <a:buClr>
                <a:schemeClr val="bg2">
                  <a:lumMod val="40000"/>
                  <a:lumOff val="60000"/>
                </a:schemeClr>
              </a:buClr>
              <a:buNone/>
              <a:defRPr/>
            </a:pPr>
            <a:r>
              <a:rPr lang="en-US" sz="1351" dirty="0"/>
              <a:t>(1) Where, after the commencement of the risk, the destination of the ship is voluntarily changed from the destination contemplated by the policy, there is said to be a change of voyage.</a:t>
            </a:r>
          </a:p>
          <a:p>
            <a:pPr marL="257174" indent="-257174" defTabSz="342897">
              <a:buClr>
                <a:schemeClr val="bg2">
                  <a:lumMod val="40000"/>
                  <a:lumOff val="60000"/>
                </a:schemeClr>
              </a:buClr>
              <a:buNone/>
              <a:defRPr/>
            </a:pPr>
            <a:r>
              <a:rPr lang="en-US" sz="1351" dirty="0"/>
              <a:t>(2) Unless the policy otherwise provides, where there is a change of voyage, </a:t>
            </a:r>
            <a:r>
              <a:rPr lang="en-US" sz="1351" i="1" dirty="0">
                <a:solidFill>
                  <a:srgbClr val="0070C0"/>
                </a:solidFill>
              </a:rPr>
              <a:t>the insurer is discharged from liability as from the time of change, that is to say, as from the time when the determination to change it is manifested</a:t>
            </a:r>
            <a:r>
              <a:rPr lang="en-US" sz="1351" dirty="0"/>
              <a:t>; and it is immaterial that the ship may not in fact have left the course of voyage contemplated by the policy when the loss occurs.</a:t>
            </a:r>
          </a:p>
          <a:p>
            <a:pPr marL="257174" indent="-257174" defTabSz="342897">
              <a:buClr>
                <a:schemeClr val="bg2">
                  <a:lumMod val="40000"/>
                  <a:lumOff val="60000"/>
                </a:schemeClr>
              </a:buClr>
              <a:defRPr/>
            </a:pPr>
            <a:r>
              <a:rPr lang="en-US" sz="1800" b="1" dirty="0"/>
              <a:t>48.Deviation.- </a:t>
            </a:r>
          </a:p>
          <a:p>
            <a:pPr marL="342891" indent="-342891" defTabSz="342897">
              <a:buClr>
                <a:schemeClr val="bg2">
                  <a:lumMod val="40000"/>
                  <a:lumOff val="60000"/>
                </a:schemeClr>
              </a:buClr>
              <a:buFont typeface="Wingdings 2" panose="05020102010507070707" pitchFamily="18" charset="2"/>
              <a:buAutoNum type="arabicParenBoth"/>
              <a:defRPr/>
            </a:pPr>
            <a:r>
              <a:rPr lang="en-US" sz="1351" dirty="0"/>
              <a:t>Where a ship, without lawful excuse, deviates from the voyage contemplated by the policy, </a:t>
            </a:r>
            <a:r>
              <a:rPr lang="en-US" sz="1351" i="1" dirty="0">
                <a:solidFill>
                  <a:srgbClr val="0070C0"/>
                </a:solidFill>
              </a:rPr>
              <a:t>the insurer in discharged from liability as from the time of deviation, and it is immaterial that the ship may have regained her route before any loss occurs</a:t>
            </a:r>
            <a:r>
              <a:rPr lang="en-US" sz="1351" dirty="0"/>
              <a:t>.</a:t>
            </a:r>
          </a:p>
          <a:p>
            <a:pPr marL="257174" indent="-257174" defTabSz="342897">
              <a:buClr>
                <a:schemeClr val="bg2">
                  <a:lumMod val="40000"/>
                  <a:lumOff val="60000"/>
                </a:schemeClr>
              </a:buClr>
              <a:buNone/>
              <a:defRPr/>
            </a:pPr>
            <a:r>
              <a:rPr lang="en-US" sz="1351" dirty="0"/>
              <a:t>2) There is a deviation from the voyage contemplated by the policy-</a:t>
            </a:r>
          </a:p>
          <a:p>
            <a:pPr marL="257174" indent="-257174" defTabSz="342897">
              <a:buClr>
                <a:schemeClr val="bg2">
                  <a:lumMod val="40000"/>
                  <a:lumOff val="60000"/>
                </a:schemeClr>
              </a:buClr>
              <a:buNone/>
              <a:defRPr/>
            </a:pPr>
            <a:r>
              <a:rPr lang="en-US" sz="1351" i="1" dirty="0">
                <a:solidFill>
                  <a:srgbClr val="C00000"/>
                </a:solidFill>
              </a:rPr>
              <a:t>(a) where the course of the voyage is specifically designated by the policy, and that course is departed from; or</a:t>
            </a:r>
          </a:p>
          <a:p>
            <a:pPr marL="257174" indent="-257174" defTabSz="342897">
              <a:buClr>
                <a:schemeClr val="bg2">
                  <a:lumMod val="40000"/>
                  <a:lumOff val="60000"/>
                </a:schemeClr>
              </a:buClr>
              <a:buNone/>
              <a:defRPr/>
            </a:pPr>
            <a:r>
              <a:rPr lang="en-US" sz="1351" i="1" dirty="0">
                <a:solidFill>
                  <a:srgbClr val="C00000"/>
                </a:solidFill>
              </a:rPr>
              <a:t>(b) where the course of the voyage is not specifically designated by the policy, but the usual and customary course is departed from.</a:t>
            </a:r>
          </a:p>
          <a:p>
            <a:pPr marL="257174" indent="-257174" defTabSz="342897">
              <a:buClr>
                <a:schemeClr val="bg2">
                  <a:lumMod val="40000"/>
                  <a:lumOff val="60000"/>
                </a:schemeClr>
              </a:buClr>
              <a:buNone/>
              <a:defRPr/>
            </a:pPr>
            <a:r>
              <a:rPr lang="en-US" sz="1351" i="1" dirty="0">
                <a:solidFill>
                  <a:srgbClr val="C00000"/>
                </a:solidFill>
              </a:rPr>
              <a:t>(3) The intention to deviate is immaterial; there must be a deviation in fact to discharge the insurer from his liability under the contract.</a:t>
            </a:r>
          </a:p>
          <a:p>
            <a:pPr marL="342891" indent="-342891" defTabSz="342897">
              <a:buClr>
                <a:schemeClr val="bg2">
                  <a:lumMod val="40000"/>
                  <a:lumOff val="60000"/>
                </a:schemeClr>
              </a:buClr>
              <a:buFont typeface="Wingdings 2" panose="05020102010507070707" pitchFamily="18" charset="2"/>
              <a:buAutoNum type="arabicParenBoth"/>
              <a:defRPr/>
            </a:pPr>
            <a:endParaRPr lang="en-US" sz="1200" dirty="0"/>
          </a:p>
          <a:p>
            <a:pPr marL="257174" indent="-257174" defTabSz="342897">
              <a:buClr>
                <a:schemeClr val="bg2">
                  <a:lumMod val="40000"/>
                  <a:lumOff val="60000"/>
                </a:schemeClr>
              </a:buClr>
              <a:buNone/>
              <a:defRPr/>
            </a:pPr>
            <a:endParaRPr lang="en-US" sz="1200" i="1" dirty="0">
              <a:solidFill>
                <a:srgbClr val="C00000"/>
              </a:solidFill>
            </a:endParaRP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7302397D-5882-088E-20C7-4522E149A611}"/>
              </a:ext>
            </a:extLst>
          </p:cNvPr>
          <p:cNvSpPr>
            <a:spLocks noGrp="1" noChangeArrowheads="1"/>
          </p:cNvSpPr>
          <p:nvPr>
            <p:ph type="title"/>
          </p:nvPr>
        </p:nvSpPr>
        <p:spPr>
          <a:xfrm>
            <a:off x="1143000" y="857254"/>
            <a:ext cx="6858000" cy="342900"/>
          </a:xfrm>
        </p:spPr>
        <p:txBody>
          <a:bodyPr rtlCol="0">
            <a:normAutofit fontScale="90000"/>
          </a:bodyPr>
          <a:lstStyle/>
          <a:p>
            <a:pPr algn="ctr" defTabSz="342897">
              <a:defRPr/>
            </a:pPr>
            <a:r>
              <a:rPr lang="en-US" altLang="en-US" sz="2100" b="1"/>
              <a:t>ICC—A/B/C—Termination of Contract of Carriage</a:t>
            </a:r>
          </a:p>
        </p:txBody>
      </p:sp>
      <p:sp>
        <p:nvSpPr>
          <p:cNvPr id="33795" name="Content Placeholder 4">
            <a:extLst>
              <a:ext uri="{FF2B5EF4-FFF2-40B4-BE49-F238E27FC236}">
                <a16:creationId xmlns:a16="http://schemas.microsoft.com/office/drawing/2014/main" id="{23CC3BB0-9A16-22BD-FDD5-CA56B56D62A3}"/>
              </a:ext>
            </a:extLst>
          </p:cNvPr>
          <p:cNvSpPr>
            <a:spLocks noGrp="1"/>
          </p:cNvSpPr>
          <p:nvPr>
            <p:ph idx="1"/>
          </p:nvPr>
        </p:nvSpPr>
        <p:spPr>
          <a:xfrm>
            <a:off x="971550" y="1485901"/>
            <a:ext cx="7029451" cy="4514851"/>
          </a:xfrm>
        </p:spPr>
        <p:txBody>
          <a:bodyPr rtlCol="0">
            <a:normAutofit fontScale="92500" lnSpcReduction="20000"/>
          </a:bodyPr>
          <a:lstStyle/>
          <a:p>
            <a:pPr marL="257174" indent="-257174" defTabSz="342897">
              <a:buClr>
                <a:schemeClr val="bg2">
                  <a:lumMod val="40000"/>
                  <a:lumOff val="60000"/>
                </a:schemeClr>
              </a:buClr>
              <a:defRPr/>
            </a:pPr>
            <a:r>
              <a:rPr lang="en-US" altLang="en-US" sz="1800" b="1" dirty="0"/>
              <a:t>9. If owing to circumstances beyond the control of the Assured ,either the contract of carriage is terminated at a</a:t>
            </a:r>
          </a:p>
          <a:p>
            <a:pPr marL="257174" indent="-257174" defTabSz="342897">
              <a:buClr>
                <a:schemeClr val="bg2">
                  <a:lumMod val="40000"/>
                  <a:lumOff val="60000"/>
                </a:schemeClr>
              </a:buClr>
              <a:buNone/>
              <a:defRPr/>
            </a:pPr>
            <a:r>
              <a:rPr lang="en-US" altLang="en-US" sz="1800" dirty="0"/>
              <a:t>    port or place other than the destination named therein or the transit is otherwise terminated before unloading of the subject-matter insured as provided for in Clause 8 above, then this insurance shall also terminate </a:t>
            </a:r>
            <a:r>
              <a:rPr lang="en-US" altLang="en-US" sz="1800" i="1" dirty="0">
                <a:solidFill>
                  <a:srgbClr val="C00000"/>
                </a:solidFill>
              </a:rPr>
              <a:t>unless prompt notice is given to the Insurers and continuation of cover is requested when this insurance shall remain in force, subject to an additional premium if required by the Insurers, either--</a:t>
            </a:r>
          </a:p>
          <a:p>
            <a:pPr marL="257174" indent="-257174" defTabSz="342897">
              <a:buClr>
                <a:schemeClr val="bg2">
                  <a:lumMod val="40000"/>
                  <a:lumOff val="60000"/>
                </a:schemeClr>
              </a:buClr>
              <a:buNone/>
              <a:defRPr/>
            </a:pPr>
            <a:r>
              <a:rPr lang="en-US" altLang="en-US" sz="1800" dirty="0"/>
              <a:t>9.1 until the subject-matter insured is sold and delivered at such port or place, or, unless otherwise specially agreed, until the expiry of 60 days after arrival of the subject-matter insured at such port or place, whichever shall first </a:t>
            </a:r>
            <a:r>
              <a:rPr lang="en-US" altLang="en-US" sz="1800" dirty="0" err="1"/>
              <a:t>occur,or</a:t>
            </a:r>
            <a:endParaRPr lang="en-US" altLang="en-US" sz="1800" dirty="0"/>
          </a:p>
          <a:p>
            <a:pPr marL="257174" indent="-257174" defTabSz="342897">
              <a:buClr>
                <a:schemeClr val="bg2">
                  <a:lumMod val="40000"/>
                  <a:lumOff val="60000"/>
                </a:schemeClr>
              </a:buClr>
              <a:buNone/>
              <a:defRPr/>
            </a:pPr>
            <a:r>
              <a:rPr lang="en-US" altLang="en-US" sz="1800" dirty="0"/>
              <a:t>9.2 if the subject-matter insured is forwarded within the said period of 60 days (or any agreed extension thereof) to the destination named in the contract of insurance or to any other destination, until terminated in accordance with the provisions of Clause 8</a:t>
            </a:r>
          </a:p>
        </p:txBody>
      </p:sp>
    </p:spTree>
  </p:cSld>
  <p:clrMapOvr>
    <a:masterClrMapping/>
  </p:clrMapOvr>
  <p:transition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additive="base">
                                        <p:cTn id="7" dur="500" fill="hold"/>
                                        <p:tgtEl>
                                          <p:spTgt spid="61442"/>
                                        </p:tgtEl>
                                        <p:attrNameLst>
                                          <p:attrName>ppt_x</p:attrName>
                                        </p:attrNameLst>
                                      </p:cBhvr>
                                      <p:tavLst>
                                        <p:tav tm="0">
                                          <p:val>
                                            <p:strVal val="#ppt_x"/>
                                          </p:val>
                                        </p:tav>
                                        <p:tav tm="100000">
                                          <p:val>
                                            <p:strVal val="#ppt_x"/>
                                          </p:val>
                                        </p:tav>
                                      </p:tavLst>
                                    </p:anim>
                                    <p:anim calcmode="lin" valueType="num">
                                      <p:cBhvr additive="base">
                                        <p:cTn id="8" dur="500" fill="hold"/>
                                        <p:tgtEl>
                                          <p:spTgt spid="614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3795">
                                            <p:txEl>
                                              <p:pRg st="0" end="0"/>
                                            </p:txEl>
                                          </p:spTgt>
                                        </p:tgtEl>
                                        <p:attrNameLst>
                                          <p:attrName>style.visibility</p:attrName>
                                        </p:attrNameLst>
                                      </p:cBhvr>
                                      <p:to>
                                        <p:strVal val="visible"/>
                                      </p:to>
                                    </p:set>
                                    <p:anim calcmode="lin" valueType="num">
                                      <p:cBhvr additive="base">
                                        <p:cTn id="13"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3795">
                                            <p:txEl>
                                              <p:pRg st="1" end="1"/>
                                            </p:txEl>
                                          </p:spTgt>
                                        </p:tgtEl>
                                        <p:attrNameLst>
                                          <p:attrName>style.visibility</p:attrName>
                                        </p:attrNameLst>
                                      </p:cBhvr>
                                      <p:to>
                                        <p:strVal val="visible"/>
                                      </p:to>
                                    </p:set>
                                    <p:anim calcmode="lin" valueType="num">
                                      <p:cBhvr additive="base">
                                        <p:cTn id="19"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3795">
                                            <p:txEl>
                                              <p:pRg st="2" end="2"/>
                                            </p:txEl>
                                          </p:spTgt>
                                        </p:tgtEl>
                                        <p:attrNameLst>
                                          <p:attrName>style.visibility</p:attrName>
                                        </p:attrNameLst>
                                      </p:cBhvr>
                                      <p:to>
                                        <p:strVal val="visible"/>
                                      </p:to>
                                    </p:set>
                                    <p:anim calcmode="lin" valueType="num">
                                      <p:cBhvr additive="base">
                                        <p:cTn id="25" dur="500" fill="hold"/>
                                        <p:tgtEl>
                                          <p:spTgt spid="3379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3795">
                                            <p:txEl>
                                              <p:pRg st="3" end="3"/>
                                            </p:txEl>
                                          </p:spTgt>
                                        </p:tgtEl>
                                        <p:attrNameLst>
                                          <p:attrName>style.visibility</p:attrName>
                                        </p:attrNameLst>
                                      </p:cBhvr>
                                      <p:to>
                                        <p:strVal val="visible"/>
                                      </p:to>
                                    </p:set>
                                    <p:anim calcmode="lin" valueType="num">
                                      <p:cBhvr additive="base">
                                        <p:cTn id="31"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379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3379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41673523-5D58-92DE-0FBB-92196C15A9C4}"/>
              </a:ext>
            </a:extLst>
          </p:cNvPr>
          <p:cNvSpPr>
            <a:spLocks noGrp="1" noChangeArrowheads="1"/>
          </p:cNvSpPr>
          <p:nvPr>
            <p:ph type="title"/>
          </p:nvPr>
        </p:nvSpPr>
        <p:spPr/>
        <p:txBody>
          <a:bodyPr>
            <a:normAutofit/>
          </a:bodyPr>
          <a:lstStyle/>
          <a:p>
            <a:pPr eaLnBrk="1" hangingPunct="1"/>
            <a:r>
              <a:rPr lang="en-US" altLang="en-US" sz="2400"/>
              <a:t>STANDARD FORM OF MARINE POLICY</a:t>
            </a:r>
          </a:p>
        </p:txBody>
      </p:sp>
      <p:sp>
        <p:nvSpPr>
          <p:cNvPr id="7176" name="Rectangle 8">
            <a:extLst>
              <a:ext uri="{FF2B5EF4-FFF2-40B4-BE49-F238E27FC236}">
                <a16:creationId xmlns:a16="http://schemas.microsoft.com/office/drawing/2014/main" id="{782CBA2F-B0E9-ABC6-85D9-84496FE7C3BF}"/>
              </a:ext>
            </a:extLst>
          </p:cNvPr>
          <p:cNvSpPr>
            <a:spLocks noGrp="1" noChangeArrowheads="1"/>
          </p:cNvSpPr>
          <p:nvPr>
            <p:ph idx="1"/>
          </p:nvPr>
        </p:nvSpPr>
        <p:spPr/>
        <p:txBody>
          <a:bodyPr rtlCol="0">
            <a:normAutofit/>
          </a:bodyPr>
          <a:lstStyle/>
          <a:p>
            <a:pPr marL="257174" indent="-257174" defTabSz="342897">
              <a:lnSpc>
                <a:spcPct val="90000"/>
              </a:lnSpc>
              <a:buClr>
                <a:schemeClr val="tx1"/>
              </a:buClr>
              <a:defRPr/>
            </a:pPr>
            <a:r>
              <a:rPr lang="en-US" sz="1800" dirty="0"/>
              <a:t>The current policy form (MAR)contains no insuring conditions. </a:t>
            </a:r>
          </a:p>
          <a:p>
            <a:pPr marL="257174" indent="-257174" defTabSz="342897">
              <a:lnSpc>
                <a:spcPct val="90000"/>
              </a:lnSpc>
              <a:buClr>
                <a:schemeClr val="tx1"/>
              </a:buClr>
              <a:defRPr/>
            </a:pPr>
            <a:r>
              <a:rPr lang="en-US" sz="1800" dirty="0"/>
              <a:t>The terms and conditions are setout in the appropriate Institute Cargo Clauses and other Clauses</a:t>
            </a:r>
          </a:p>
          <a:p>
            <a:pPr marL="257174" indent="-257174" defTabSz="342897">
              <a:lnSpc>
                <a:spcPct val="90000"/>
              </a:lnSpc>
              <a:buClr>
                <a:schemeClr val="tx1"/>
              </a:buClr>
              <a:defRPr/>
            </a:pPr>
            <a:r>
              <a:rPr lang="en-US" sz="1800" dirty="0"/>
              <a:t>Policy is issued for covering individual consignment from named starting point to final destination point</a:t>
            </a:r>
          </a:p>
          <a:p>
            <a:pPr marL="257174" indent="-257174" defTabSz="342897">
              <a:lnSpc>
                <a:spcPct val="90000"/>
              </a:lnSpc>
              <a:buClr>
                <a:schemeClr val="tx1"/>
              </a:buClr>
              <a:defRPr/>
            </a:pPr>
            <a:r>
              <a:rPr lang="en-US" sz="1800" dirty="0"/>
              <a:t>It should be stamped as required by the Indian Stamp  Act.</a:t>
            </a:r>
          </a:p>
          <a:p>
            <a:pPr marL="257174" indent="-257174" defTabSz="342897">
              <a:lnSpc>
                <a:spcPct val="90000"/>
              </a:lnSpc>
              <a:buClr>
                <a:schemeClr val="tx1"/>
              </a:buClr>
              <a:defRPr/>
            </a:pPr>
            <a:r>
              <a:rPr lang="en-US" sz="1800" dirty="0"/>
              <a:t>A contract of marine insurance shall not be admitted as evidence unless it is embodied in a marine policy in accordance  with  the Marine Insurance Act 1963(Sec. 24)</a:t>
            </a:r>
          </a:p>
        </p:txBody>
      </p:sp>
    </p:spTree>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7FFF359A-154E-1D6C-C19B-9E809B262B0F}"/>
              </a:ext>
            </a:extLst>
          </p:cNvPr>
          <p:cNvSpPr>
            <a:spLocks noGrp="1" noChangeArrowheads="1"/>
          </p:cNvSpPr>
          <p:nvPr>
            <p:ph type="title"/>
          </p:nvPr>
        </p:nvSpPr>
        <p:spPr>
          <a:xfrm>
            <a:off x="1143000" y="857254"/>
            <a:ext cx="6858000" cy="514351"/>
          </a:xfrm>
        </p:spPr>
        <p:txBody>
          <a:bodyPr rtlCol="0">
            <a:normAutofit fontScale="90000"/>
          </a:bodyPr>
          <a:lstStyle/>
          <a:p>
            <a:pPr algn="ctr" defTabSz="342897">
              <a:defRPr/>
            </a:pPr>
            <a:r>
              <a:rPr lang="en-US" altLang="en-US" sz="2400" b="1"/>
              <a:t>MINIMISING LOSSES/WAIVER/AVOIDANCE OF DELAY</a:t>
            </a:r>
          </a:p>
        </p:txBody>
      </p:sp>
      <p:sp>
        <p:nvSpPr>
          <p:cNvPr id="36867" name="Content Placeholder 2">
            <a:extLst>
              <a:ext uri="{FF2B5EF4-FFF2-40B4-BE49-F238E27FC236}">
                <a16:creationId xmlns:a16="http://schemas.microsoft.com/office/drawing/2014/main" id="{52B03AA1-E1ED-B1F1-D1F0-59BD7C900EA6}"/>
              </a:ext>
            </a:extLst>
          </p:cNvPr>
          <p:cNvSpPr>
            <a:spLocks noGrp="1"/>
          </p:cNvSpPr>
          <p:nvPr>
            <p:ph idx="1"/>
          </p:nvPr>
        </p:nvSpPr>
        <p:spPr>
          <a:xfrm>
            <a:off x="1143000" y="1371604"/>
            <a:ext cx="6858000" cy="4629151"/>
          </a:xfrm>
        </p:spPr>
        <p:txBody>
          <a:bodyPr rtlCol="0">
            <a:normAutofit lnSpcReduction="10000"/>
          </a:bodyPr>
          <a:lstStyle/>
          <a:p>
            <a:pPr marL="257174" indent="-257174" defTabSz="342897">
              <a:buClr>
                <a:schemeClr val="bg2">
                  <a:lumMod val="40000"/>
                  <a:lumOff val="60000"/>
                </a:schemeClr>
              </a:buClr>
              <a:defRPr/>
            </a:pPr>
            <a:r>
              <a:rPr lang="en-US" altLang="en-US" b="1" dirty="0"/>
              <a:t>MINIMISING LOSSES--</a:t>
            </a:r>
            <a:r>
              <a:rPr lang="en-US" altLang="en-US" dirty="0"/>
              <a:t>Duty of Assured</a:t>
            </a:r>
          </a:p>
          <a:p>
            <a:pPr marL="257174" indent="-257174" defTabSz="342897">
              <a:buClr>
                <a:schemeClr val="bg2">
                  <a:lumMod val="40000"/>
                  <a:lumOff val="60000"/>
                </a:schemeClr>
              </a:buClr>
              <a:buNone/>
              <a:defRPr/>
            </a:pPr>
            <a:r>
              <a:rPr lang="en-US" altLang="en-US" b="1" dirty="0"/>
              <a:t>16.It is the duty of the Assured and their employees and agents in respect of loss recoverable hereunder--</a:t>
            </a:r>
          </a:p>
          <a:p>
            <a:pPr marL="257174" indent="-257174" defTabSz="342897">
              <a:buClr>
                <a:schemeClr val="bg2">
                  <a:lumMod val="40000"/>
                  <a:lumOff val="60000"/>
                </a:schemeClr>
              </a:buClr>
              <a:buNone/>
              <a:defRPr/>
            </a:pPr>
            <a:r>
              <a:rPr lang="en-US" altLang="en-US" dirty="0"/>
              <a:t>    </a:t>
            </a:r>
            <a:r>
              <a:rPr lang="en-US" altLang="en-US" i="1" dirty="0">
                <a:solidFill>
                  <a:srgbClr val="C00000"/>
                </a:solidFill>
              </a:rPr>
              <a:t>16.1 to take such measures as may be reasonable for the purpose of averting or </a:t>
            </a:r>
            <a:r>
              <a:rPr lang="en-US" altLang="en-US" i="1" dirty="0" err="1">
                <a:solidFill>
                  <a:srgbClr val="C00000"/>
                </a:solidFill>
              </a:rPr>
              <a:t>minimising</a:t>
            </a:r>
            <a:r>
              <a:rPr lang="en-US" altLang="en-US" i="1" dirty="0">
                <a:solidFill>
                  <a:srgbClr val="C00000"/>
                </a:solidFill>
              </a:rPr>
              <a:t> such loss, and</a:t>
            </a:r>
          </a:p>
          <a:p>
            <a:pPr marL="257174" indent="-257174" defTabSz="342897">
              <a:buClr>
                <a:schemeClr val="bg2">
                  <a:lumMod val="40000"/>
                  <a:lumOff val="60000"/>
                </a:schemeClr>
              </a:buClr>
              <a:buNone/>
              <a:defRPr/>
            </a:pPr>
            <a:r>
              <a:rPr lang="en-US" altLang="en-US" i="1" dirty="0">
                <a:solidFill>
                  <a:srgbClr val="C00000"/>
                </a:solidFill>
              </a:rPr>
              <a:t>    16.2 to ensure that all rights against carriers, bailees or other third parties are properly preserved and exercised</a:t>
            </a:r>
          </a:p>
          <a:p>
            <a:pPr marL="257174" indent="-257174" defTabSz="342897">
              <a:buClr>
                <a:schemeClr val="bg2">
                  <a:lumMod val="40000"/>
                  <a:lumOff val="60000"/>
                </a:schemeClr>
              </a:buClr>
              <a:buNone/>
              <a:defRPr/>
            </a:pPr>
            <a:r>
              <a:rPr lang="en-US" altLang="en-US" dirty="0"/>
              <a:t>    -------and the Insurers will, in addition to any loss recoverable hereunder, reimburse the Assured for any charges properly and reasonably incurred in pursuance of these duties.</a:t>
            </a: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A0EAA71E-BB7E-709D-C29E-928E6316D579}"/>
              </a:ext>
            </a:extLst>
          </p:cNvPr>
          <p:cNvSpPr>
            <a:spLocks noGrp="1" noChangeArrowheads="1"/>
          </p:cNvSpPr>
          <p:nvPr>
            <p:ph type="title"/>
          </p:nvPr>
        </p:nvSpPr>
        <p:spPr>
          <a:xfrm>
            <a:off x="1143000" y="857254"/>
            <a:ext cx="6858000" cy="742951"/>
          </a:xfrm>
        </p:spPr>
        <p:txBody>
          <a:bodyPr rtlCol="0">
            <a:normAutofit fontScale="90000"/>
          </a:bodyPr>
          <a:lstStyle/>
          <a:p>
            <a:pPr algn="ctr" defTabSz="342897">
              <a:defRPr/>
            </a:pPr>
            <a:r>
              <a:rPr lang="en-US" altLang="en-US" sz="3300" b="1"/>
              <a:t>EXCLUSIONS UNDER ICC-A CLAUSE</a:t>
            </a:r>
          </a:p>
        </p:txBody>
      </p:sp>
      <p:pic>
        <p:nvPicPr>
          <p:cNvPr id="62467" name="Picture 4">
            <a:extLst>
              <a:ext uri="{FF2B5EF4-FFF2-40B4-BE49-F238E27FC236}">
                <a16:creationId xmlns:a16="http://schemas.microsoft.com/office/drawing/2014/main" id="{81FA65F6-9635-C51E-9540-A761B39312C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71601" y="1828800"/>
            <a:ext cx="1771651" cy="1371600"/>
          </a:xfrm>
          <a:noFill/>
        </p:spPr>
      </p:pic>
      <p:pic>
        <p:nvPicPr>
          <p:cNvPr id="23556" name="Picture 4">
            <a:extLst>
              <a:ext uri="{FF2B5EF4-FFF2-40B4-BE49-F238E27FC236}">
                <a16:creationId xmlns:a16="http://schemas.microsoft.com/office/drawing/2014/main" id="{2B7464ED-7318-2C2D-7596-4878D92F2D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154" y="1885950"/>
            <a:ext cx="1957388"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3557" name="Picture 5">
            <a:extLst>
              <a:ext uri="{FF2B5EF4-FFF2-40B4-BE49-F238E27FC236}">
                <a16:creationId xmlns:a16="http://schemas.microsoft.com/office/drawing/2014/main" id="{3F68B836-3AC9-3199-B32C-D3F3F6F85D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3623" y="1885957"/>
            <a:ext cx="1907381" cy="135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3558" name="Picture 6">
            <a:extLst>
              <a:ext uri="{FF2B5EF4-FFF2-40B4-BE49-F238E27FC236}">
                <a16:creationId xmlns:a16="http://schemas.microsoft.com/office/drawing/2014/main" id="{3663FFF4-2F03-F116-F890-B8F230BFF4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1" y="4229101"/>
            <a:ext cx="2000251" cy="177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3559" name="Picture 8">
            <a:extLst>
              <a:ext uri="{FF2B5EF4-FFF2-40B4-BE49-F238E27FC236}">
                <a16:creationId xmlns:a16="http://schemas.microsoft.com/office/drawing/2014/main" id="{A3183D6A-D280-C717-25BD-898EDC7A3B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54" y="4229101"/>
            <a:ext cx="1943100" cy="1771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3560" name="Picture 9">
            <a:extLst>
              <a:ext uri="{FF2B5EF4-FFF2-40B4-BE49-F238E27FC236}">
                <a16:creationId xmlns:a16="http://schemas.microsoft.com/office/drawing/2014/main" id="{FB055ED4-9460-1D71-2E9B-A87042D7797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3600" y="4286254"/>
            <a:ext cx="2057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diamond(in)">
                                      <p:cBhvr>
                                        <p:cTn id="7" dur="2000"/>
                                        <p:tgtEl>
                                          <p:spTgt spid="2355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nodeType="clickEffect">
                                  <p:stCondLst>
                                    <p:cond delay="0"/>
                                  </p:stCondLst>
                                  <p:childTnLst>
                                    <p:set>
                                      <p:cBhvr>
                                        <p:cTn id="11" dur="1" fill="hold">
                                          <p:stCondLst>
                                            <p:cond delay="0"/>
                                          </p:stCondLst>
                                        </p:cTn>
                                        <p:tgtEl>
                                          <p:spTgt spid="23557"/>
                                        </p:tgtEl>
                                        <p:attrNameLst>
                                          <p:attrName>style.visibility</p:attrName>
                                        </p:attrNameLst>
                                      </p:cBhvr>
                                      <p:to>
                                        <p:strVal val="visible"/>
                                      </p:to>
                                    </p:set>
                                    <p:anim calcmode="lin" valueType="num">
                                      <p:cBhvr additive="base">
                                        <p:cTn id="12" dur="500" fill="hold"/>
                                        <p:tgtEl>
                                          <p:spTgt spid="23557"/>
                                        </p:tgtEl>
                                        <p:attrNameLst>
                                          <p:attrName>ppt_x</p:attrName>
                                        </p:attrNameLst>
                                      </p:cBhvr>
                                      <p:tavLst>
                                        <p:tav tm="0">
                                          <p:val>
                                            <p:strVal val="1+#ppt_w/2"/>
                                          </p:val>
                                        </p:tav>
                                        <p:tav tm="100000">
                                          <p:val>
                                            <p:strVal val="#ppt_x"/>
                                          </p:val>
                                        </p:tav>
                                      </p:tavLst>
                                    </p:anim>
                                    <p:anim calcmode="lin" valueType="num">
                                      <p:cBhvr additive="base">
                                        <p:cTn id="13"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23558"/>
                                        </p:tgtEl>
                                        <p:attrNameLst>
                                          <p:attrName>style.visibility</p:attrName>
                                        </p:attrNameLst>
                                      </p:cBhvr>
                                      <p:to>
                                        <p:strVal val="visible"/>
                                      </p:to>
                                    </p:set>
                                    <p:anim calcmode="lin" valueType="num">
                                      <p:cBhvr additive="base">
                                        <p:cTn id="18" dur="500" fill="hold"/>
                                        <p:tgtEl>
                                          <p:spTgt spid="23558"/>
                                        </p:tgtEl>
                                        <p:attrNameLst>
                                          <p:attrName>ppt_x</p:attrName>
                                        </p:attrNameLst>
                                      </p:cBhvr>
                                      <p:tavLst>
                                        <p:tav tm="0">
                                          <p:val>
                                            <p:strVal val="0-#ppt_w/2"/>
                                          </p:val>
                                        </p:tav>
                                        <p:tav tm="100000">
                                          <p:val>
                                            <p:strVal val="#ppt_x"/>
                                          </p:val>
                                        </p:tav>
                                      </p:tavLst>
                                    </p:anim>
                                    <p:anim calcmode="lin" valueType="num">
                                      <p:cBhvr additive="base">
                                        <p:cTn id="19" dur="500" fill="hold"/>
                                        <p:tgtEl>
                                          <p:spTgt spid="23558"/>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nodeType="clickEffect">
                                  <p:stCondLst>
                                    <p:cond delay="0"/>
                                  </p:stCondLst>
                                  <p:childTnLst>
                                    <p:set>
                                      <p:cBhvr>
                                        <p:cTn id="23" dur="1" fill="hold">
                                          <p:stCondLst>
                                            <p:cond delay="0"/>
                                          </p:stCondLst>
                                        </p:cTn>
                                        <p:tgtEl>
                                          <p:spTgt spid="23559"/>
                                        </p:tgtEl>
                                        <p:attrNameLst>
                                          <p:attrName>style.visibility</p:attrName>
                                        </p:attrNameLst>
                                      </p:cBhvr>
                                      <p:to>
                                        <p:strVal val="visible"/>
                                      </p:to>
                                    </p:set>
                                    <p:animEffect transition="in" filter="checkerboard(across)">
                                      <p:cBhvr>
                                        <p:cTn id="24" dur="500"/>
                                        <p:tgtEl>
                                          <p:spTgt spid="2355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nodeType="clickEffect">
                                  <p:stCondLst>
                                    <p:cond delay="0"/>
                                  </p:stCondLst>
                                  <p:childTnLst>
                                    <p:set>
                                      <p:cBhvr>
                                        <p:cTn id="28" dur="1" fill="hold">
                                          <p:stCondLst>
                                            <p:cond delay="0"/>
                                          </p:stCondLst>
                                        </p:cTn>
                                        <p:tgtEl>
                                          <p:spTgt spid="23560"/>
                                        </p:tgtEl>
                                        <p:attrNameLst>
                                          <p:attrName>style.visibility</p:attrName>
                                        </p:attrNameLst>
                                      </p:cBhvr>
                                      <p:to>
                                        <p:strVal val="visible"/>
                                      </p:to>
                                    </p:set>
                                    <p:anim calcmode="lin" valueType="num">
                                      <p:cBhvr additive="base">
                                        <p:cTn id="29" dur="500" fill="hold"/>
                                        <p:tgtEl>
                                          <p:spTgt spid="23560"/>
                                        </p:tgtEl>
                                        <p:attrNameLst>
                                          <p:attrName>ppt_x</p:attrName>
                                        </p:attrNameLst>
                                      </p:cBhvr>
                                      <p:tavLst>
                                        <p:tav tm="0">
                                          <p:val>
                                            <p:strVal val="1+#ppt_w/2"/>
                                          </p:val>
                                        </p:tav>
                                        <p:tav tm="100000">
                                          <p:val>
                                            <p:strVal val="#ppt_x"/>
                                          </p:val>
                                        </p:tav>
                                      </p:tavLst>
                                    </p:anim>
                                    <p:anim calcmode="lin" valueType="num">
                                      <p:cBhvr additive="base">
                                        <p:cTn id="30" dur="500" fill="hold"/>
                                        <p:tgtEl>
                                          <p:spTgt spid="235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3">
            <a:extLst>
              <a:ext uri="{FF2B5EF4-FFF2-40B4-BE49-F238E27FC236}">
                <a16:creationId xmlns:a16="http://schemas.microsoft.com/office/drawing/2014/main" id="{4DD35ABB-7BB1-94E5-4D15-CBA883635DF1}"/>
              </a:ext>
            </a:extLst>
          </p:cNvPr>
          <p:cNvSpPr>
            <a:spLocks noGrp="1" noChangeArrowheads="1"/>
          </p:cNvSpPr>
          <p:nvPr>
            <p:ph type="title"/>
          </p:nvPr>
        </p:nvSpPr>
        <p:spPr>
          <a:xfrm>
            <a:off x="1143000" y="857250"/>
            <a:ext cx="6858000" cy="400051"/>
          </a:xfrm>
        </p:spPr>
        <p:txBody>
          <a:bodyPr>
            <a:normAutofit fontScale="90000"/>
          </a:bodyPr>
          <a:lstStyle/>
          <a:p>
            <a:pPr algn="ctr" eaLnBrk="1" hangingPunct="1"/>
            <a:r>
              <a:rPr lang="en-US" altLang="en-US" sz="2100" b="1"/>
              <a:t>RELEVENT EXCLUSIONS UNDER ICC-A CLAUSE</a:t>
            </a:r>
          </a:p>
        </p:txBody>
      </p:sp>
      <p:sp>
        <p:nvSpPr>
          <p:cNvPr id="40963" name="Content Placeholder 4">
            <a:extLst>
              <a:ext uri="{FF2B5EF4-FFF2-40B4-BE49-F238E27FC236}">
                <a16:creationId xmlns:a16="http://schemas.microsoft.com/office/drawing/2014/main" id="{98AC3D85-8896-DB95-E29D-959A60EC275B}"/>
              </a:ext>
            </a:extLst>
          </p:cNvPr>
          <p:cNvSpPr>
            <a:spLocks noGrp="1"/>
          </p:cNvSpPr>
          <p:nvPr>
            <p:ph idx="1"/>
          </p:nvPr>
        </p:nvSpPr>
        <p:spPr>
          <a:xfrm>
            <a:off x="1143000" y="1143004"/>
            <a:ext cx="6858000" cy="4857751"/>
          </a:xfrm>
        </p:spPr>
        <p:txBody>
          <a:bodyPr rtlCol="0">
            <a:normAutofit fontScale="92500" lnSpcReduction="20000"/>
          </a:bodyPr>
          <a:lstStyle/>
          <a:p>
            <a:pPr marL="257174" indent="-257174" defTabSz="342897">
              <a:buClr>
                <a:schemeClr val="bg2">
                  <a:lumMod val="40000"/>
                  <a:lumOff val="60000"/>
                </a:schemeClr>
              </a:buClr>
              <a:buNone/>
              <a:defRPr/>
            </a:pPr>
            <a:r>
              <a:rPr lang="en-US" altLang="en-US" sz="1800" b="1" dirty="0"/>
              <a:t>4. In no case shall this insurance cover--</a:t>
            </a:r>
          </a:p>
          <a:p>
            <a:pPr marL="257174" indent="-257174" defTabSz="342897">
              <a:buClr>
                <a:schemeClr val="bg2">
                  <a:lumMod val="40000"/>
                  <a:lumOff val="60000"/>
                </a:schemeClr>
              </a:buClr>
              <a:buNone/>
              <a:defRPr/>
            </a:pPr>
            <a:r>
              <a:rPr lang="en-US" altLang="en-US" sz="1800" i="1" dirty="0">
                <a:solidFill>
                  <a:srgbClr val="C00000"/>
                </a:solidFill>
              </a:rPr>
              <a:t>4.1 loss damage or expense attributable to </a:t>
            </a:r>
            <a:r>
              <a:rPr lang="en-US" altLang="en-US" sz="1800" i="1" dirty="0" err="1">
                <a:solidFill>
                  <a:srgbClr val="C00000"/>
                </a:solidFill>
              </a:rPr>
              <a:t>wilful</a:t>
            </a:r>
            <a:r>
              <a:rPr lang="en-US" altLang="en-US" sz="1800" i="1" dirty="0">
                <a:solidFill>
                  <a:srgbClr val="C00000"/>
                </a:solidFill>
              </a:rPr>
              <a:t> misconduct of the Assured</a:t>
            </a:r>
          </a:p>
          <a:p>
            <a:pPr marL="257174" indent="-257174" defTabSz="342897">
              <a:buClr>
                <a:schemeClr val="bg2">
                  <a:lumMod val="40000"/>
                  <a:lumOff val="60000"/>
                </a:schemeClr>
              </a:buClr>
              <a:buNone/>
              <a:defRPr/>
            </a:pPr>
            <a:r>
              <a:rPr lang="en-US" altLang="en-US" sz="1800" i="1" dirty="0">
                <a:solidFill>
                  <a:srgbClr val="C00000"/>
                </a:solidFill>
              </a:rPr>
              <a:t>4.2 ordinary leakage, ordinary loss in weight or volume, or ordinary wear and tear of the subject-matter insured</a:t>
            </a:r>
          </a:p>
          <a:p>
            <a:pPr marL="257174" indent="-257174" defTabSz="342897">
              <a:buClr>
                <a:schemeClr val="bg2">
                  <a:lumMod val="40000"/>
                  <a:lumOff val="60000"/>
                </a:schemeClr>
              </a:buClr>
              <a:buNone/>
              <a:defRPr/>
            </a:pPr>
            <a:r>
              <a:rPr lang="en-US" altLang="en-US" sz="1800" i="1" dirty="0">
                <a:solidFill>
                  <a:srgbClr val="C00000"/>
                </a:solidFill>
              </a:rPr>
              <a:t>4.3 loss damage or expense caused by insufficiency or unsuitability of packing or preparation of the subject matter insured to withstand the ordinary incidents of the insured transit where such packing or preparation is carried out by the Assured or their employees or prior to the attachment of this insurance </a:t>
            </a:r>
            <a:r>
              <a:rPr lang="en-US" altLang="en-US" i="1" dirty="0"/>
              <a:t>(for the purpose of these Clauses "packing" shall be deemed to include stowage in a container and "employees" shall not include independent contractors)</a:t>
            </a:r>
          </a:p>
          <a:p>
            <a:pPr marL="257174" indent="-257174" defTabSz="342897">
              <a:buClr>
                <a:schemeClr val="bg2">
                  <a:lumMod val="40000"/>
                  <a:lumOff val="60000"/>
                </a:schemeClr>
              </a:buClr>
              <a:defRPr/>
            </a:pPr>
            <a:r>
              <a:rPr lang="en-US" altLang="en-US" sz="1800" i="1" dirty="0">
                <a:solidFill>
                  <a:srgbClr val="C00000"/>
                </a:solidFill>
              </a:rPr>
              <a:t>4.4 loss damage or expense caused by inherent vice or nature of the subject-matter insured</a:t>
            </a:r>
          </a:p>
          <a:p>
            <a:pPr marL="257174" indent="-257174" defTabSz="342897">
              <a:buClr>
                <a:schemeClr val="bg2">
                  <a:lumMod val="40000"/>
                  <a:lumOff val="60000"/>
                </a:schemeClr>
              </a:buClr>
              <a:defRPr/>
            </a:pPr>
            <a:r>
              <a:rPr lang="en-US" altLang="en-US" sz="1800" i="1" dirty="0">
                <a:solidFill>
                  <a:srgbClr val="C00000"/>
                </a:solidFill>
              </a:rPr>
              <a:t>4.5 loss damage or expense caused by delay, even though the delay be caused by a risk insured against (</a:t>
            </a:r>
            <a:r>
              <a:rPr lang="en-US" altLang="en-US" i="1" dirty="0"/>
              <a:t>except expenses payable under G/A clause</a:t>
            </a:r>
          </a:p>
        </p:txBody>
      </p:sp>
    </p:spTree>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35065C9B-D815-AC46-DAE9-734E774E0857}"/>
              </a:ext>
            </a:extLst>
          </p:cNvPr>
          <p:cNvSpPr>
            <a:spLocks noGrp="1" noChangeArrowheads="1"/>
          </p:cNvSpPr>
          <p:nvPr>
            <p:ph type="title"/>
          </p:nvPr>
        </p:nvSpPr>
        <p:spPr>
          <a:xfrm>
            <a:off x="1143000" y="857254"/>
            <a:ext cx="6858000" cy="514351"/>
          </a:xfrm>
        </p:spPr>
        <p:txBody>
          <a:bodyPr rtlCol="0">
            <a:normAutofit fontScale="90000"/>
          </a:bodyPr>
          <a:lstStyle/>
          <a:p>
            <a:pPr algn="ctr" defTabSz="342897">
              <a:defRPr/>
            </a:pPr>
            <a:r>
              <a:rPr lang="en-US" altLang="en-US" sz="3000" b="1"/>
              <a:t>ICC-A/B/C---ULLAGE LOSSES</a:t>
            </a:r>
          </a:p>
        </p:txBody>
      </p:sp>
      <p:sp>
        <p:nvSpPr>
          <p:cNvPr id="67587" name="Content Placeholder 2">
            <a:extLst>
              <a:ext uri="{FF2B5EF4-FFF2-40B4-BE49-F238E27FC236}">
                <a16:creationId xmlns:a16="http://schemas.microsoft.com/office/drawing/2014/main" id="{8D80A9E8-171E-A260-92C7-66B58A77885B}"/>
              </a:ext>
            </a:extLst>
          </p:cNvPr>
          <p:cNvSpPr>
            <a:spLocks noGrp="1" noChangeArrowheads="1"/>
          </p:cNvSpPr>
          <p:nvPr>
            <p:ph idx="1"/>
          </p:nvPr>
        </p:nvSpPr>
        <p:spPr>
          <a:xfrm>
            <a:off x="1143000" y="1371604"/>
            <a:ext cx="6858000" cy="4629151"/>
          </a:xfrm>
        </p:spPr>
        <p:txBody>
          <a:bodyPr/>
          <a:lstStyle/>
          <a:p>
            <a:pPr eaLnBrk="1" hangingPunct="1"/>
            <a:r>
              <a:rPr lang="en-US" altLang="en-US"/>
              <a:t>4.2 ordinary leakage, ordinary loss in weight or volume, or ordinary wear and tear of the subject-matter insured</a:t>
            </a:r>
          </a:p>
          <a:p>
            <a:pPr eaLnBrk="1" hangingPunct="1"/>
            <a:r>
              <a:rPr lang="en-US" altLang="en-US" i="1"/>
              <a:t> Ordinary loss in weight can arise from some cargoes shedding part of their water content while in transit. Bulk oils and fats may stick to tank walls and pipelines so that the full original quantity can never be delivered. </a:t>
            </a:r>
          </a:p>
          <a:p>
            <a:pPr eaLnBrk="1" hangingPunct="1"/>
            <a:r>
              <a:rPr lang="en-US" altLang="en-US" i="1"/>
              <a:t>In appropriate circumstances policies may specify an excess of say 0.5% to cover normal loss but it is important that clear wording is employed.</a:t>
            </a:r>
            <a:endParaRPr lang="en-US" altLang="en-US"/>
          </a:p>
        </p:txBody>
      </p:sp>
      <p:pic>
        <p:nvPicPr>
          <p:cNvPr id="4" name="Picture 9">
            <a:extLst>
              <a:ext uri="{FF2B5EF4-FFF2-40B4-BE49-F238E27FC236}">
                <a16:creationId xmlns:a16="http://schemas.microsoft.com/office/drawing/2014/main" id="{2CF7E23D-CFB6-7F9B-195E-78B6BBC5D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1" y="4171951"/>
            <a:ext cx="3371851"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5" name="Picture 8">
            <a:extLst>
              <a:ext uri="{FF2B5EF4-FFF2-40B4-BE49-F238E27FC236}">
                <a16:creationId xmlns:a16="http://schemas.microsoft.com/office/drawing/2014/main" id="{18EEBAE0-7EDC-7DA6-E8BE-AA21AF5A3A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4000501"/>
            <a:ext cx="3143251" cy="2000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15448FBE-EEB5-8226-5DD6-F0B6429F5676}"/>
              </a:ext>
            </a:extLst>
          </p:cNvPr>
          <p:cNvSpPr>
            <a:spLocks noGrp="1" noChangeArrowheads="1"/>
          </p:cNvSpPr>
          <p:nvPr>
            <p:ph type="title"/>
          </p:nvPr>
        </p:nvSpPr>
        <p:spPr>
          <a:xfrm>
            <a:off x="1143000" y="857254"/>
            <a:ext cx="6858000" cy="742951"/>
          </a:xfrm>
        </p:spPr>
        <p:txBody>
          <a:bodyPr rtlCol="0">
            <a:normAutofit fontScale="90000"/>
          </a:bodyPr>
          <a:lstStyle/>
          <a:p>
            <a:pPr algn="ctr" defTabSz="342897">
              <a:defRPr/>
            </a:pPr>
            <a:r>
              <a:rPr lang="en-US" altLang="en-US" sz="2400" b="1"/>
              <a:t>INSUFFICIENCY/UNSUITABILITY OF PACKING OR PREPARATION OF SUBJECT MATTER</a:t>
            </a:r>
          </a:p>
        </p:txBody>
      </p:sp>
      <p:sp>
        <p:nvSpPr>
          <p:cNvPr id="45059" name="Content Placeholder 2">
            <a:extLst>
              <a:ext uri="{FF2B5EF4-FFF2-40B4-BE49-F238E27FC236}">
                <a16:creationId xmlns:a16="http://schemas.microsoft.com/office/drawing/2014/main" id="{EF6DF91F-3EBF-12DB-E2EA-50F9285F75CF}"/>
              </a:ext>
            </a:extLst>
          </p:cNvPr>
          <p:cNvSpPr>
            <a:spLocks noGrp="1"/>
          </p:cNvSpPr>
          <p:nvPr>
            <p:ph idx="1"/>
          </p:nvPr>
        </p:nvSpPr>
        <p:spPr>
          <a:xfrm>
            <a:off x="1143000" y="1543054"/>
            <a:ext cx="6858000" cy="4457700"/>
          </a:xfrm>
        </p:spPr>
        <p:txBody>
          <a:bodyPr rtlCol="0">
            <a:normAutofit lnSpcReduction="10000"/>
          </a:bodyPr>
          <a:lstStyle/>
          <a:p>
            <a:pPr marL="257174" indent="-257174" defTabSz="342897">
              <a:buClr>
                <a:schemeClr val="bg2">
                  <a:lumMod val="40000"/>
                  <a:lumOff val="60000"/>
                </a:schemeClr>
              </a:buClr>
              <a:defRPr/>
            </a:pPr>
            <a:r>
              <a:rPr lang="en-US" altLang="en-US" sz="1800"/>
              <a:t>4.3 loss damage or expense caused by insufficiency or unsuitability of packing or preparation of the subject-matter insured to withstand the ordinary incidents of the insured transit where such packing or preparation is carried out </a:t>
            </a:r>
          </a:p>
          <a:p>
            <a:pPr marL="257174" indent="-257174" defTabSz="342897">
              <a:buClr>
                <a:schemeClr val="bg2">
                  <a:lumMod val="40000"/>
                  <a:lumOff val="60000"/>
                </a:schemeClr>
              </a:buClr>
              <a:buNone/>
              <a:defRPr/>
            </a:pPr>
            <a:r>
              <a:rPr lang="en-US" altLang="en-US" sz="1800"/>
              <a:t>    </a:t>
            </a:r>
            <a:r>
              <a:rPr lang="en-US" altLang="en-US" sz="1800">
                <a:solidFill>
                  <a:srgbClr val="C00000"/>
                </a:solidFill>
              </a:rPr>
              <a:t>----by the Assured or their employees or </a:t>
            </a:r>
          </a:p>
          <a:p>
            <a:pPr marL="257174" indent="-257174" defTabSz="342897">
              <a:buClr>
                <a:schemeClr val="bg2">
                  <a:lumMod val="40000"/>
                  <a:lumOff val="60000"/>
                </a:schemeClr>
              </a:buClr>
              <a:buNone/>
              <a:defRPr/>
            </a:pPr>
            <a:r>
              <a:rPr lang="en-US" altLang="en-US" sz="1800">
                <a:solidFill>
                  <a:srgbClr val="C00000"/>
                </a:solidFill>
              </a:rPr>
              <a:t>   -----prior to the attachment of this insurance </a:t>
            </a:r>
          </a:p>
          <a:p>
            <a:pPr marL="257174" indent="-257174" defTabSz="342897">
              <a:buClr>
                <a:schemeClr val="bg2">
                  <a:lumMod val="40000"/>
                  <a:lumOff val="60000"/>
                </a:schemeClr>
              </a:buClr>
              <a:defRPr/>
            </a:pPr>
            <a:r>
              <a:rPr lang="en-US" altLang="en-US" sz="1800"/>
              <a:t>(for the purpose of these Clauses "packing" shall be deemed to include stowage in a container and "employees" shall not include independent contractors)</a:t>
            </a:r>
          </a:p>
          <a:p>
            <a:pPr marL="257174" indent="-257174" defTabSz="342897">
              <a:buClr>
                <a:schemeClr val="bg2">
                  <a:lumMod val="40000"/>
                  <a:lumOff val="60000"/>
                </a:schemeClr>
              </a:buClr>
              <a:defRPr/>
            </a:pPr>
            <a:r>
              <a:rPr lang="en-US" altLang="en-US" sz="1800" i="1"/>
              <a:t> </a:t>
            </a:r>
            <a:r>
              <a:rPr lang="en-US" altLang="en-US" sz="1800" i="1">
                <a:solidFill>
                  <a:srgbClr val="C00000"/>
                </a:solidFill>
              </a:rPr>
              <a:t>This is more logical and more favourable to the assured. The new clause sets out the standard by which any insufficiency or unsuitability is to be judged – the packing or preparation must be sufficient “to withstand the ordinary incidents of the insured transit.”</a:t>
            </a:r>
          </a:p>
          <a:p>
            <a:pPr marL="257174" indent="-257174" defTabSz="342897">
              <a:buClr>
                <a:schemeClr val="bg2">
                  <a:lumMod val="40000"/>
                  <a:lumOff val="60000"/>
                </a:schemeClr>
              </a:buClr>
              <a:defRPr/>
            </a:pPr>
            <a:endParaRPr lang="en-US" altLang="en-US" sz="1800"/>
          </a:p>
        </p:txBody>
      </p:sp>
    </p:spTree>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5483B2E9-02FE-9EF5-98B3-23078D018FCA}"/>
              </a:ext>
            </a:extLst>
          </p:cNvPr>
          <p:cNvSpPr>
            <a:spLocks noGrp="1" noChangeArrowheads="1"/>
          </p:cNvSpPr>
          <p:nvPr>
            <p:ph type="title"/>
          </p:nvPr>
        </p:nvSpPr>
        <p:spPr>
          <a:xfrm>
            <a:off x="1143000" y="857254"/>
            <a:ext cx="6858000" cy="514351"/>
          </a:xfrm>
        </p:spPr>
        <p:txBody>
          <a:bodyPr>
            <a:normAutofit/>
          </a:bodyPr>
          <a:lstStyle/>
          <a:p>
            <a:pPr algn="ctr" eaLnBrk="1" hangingPunct="1"/>
            <a:r>
              <a:rPr lang="en-US" altLang="en-US" sz="2100" b="1"/>
              <a:t>UNSUITABILITY OF PACKING</a:t>
            </a:r>
          </a:p>
        </p:txBody>
      </p:sp>
      <p:sp>
        <p:nvSpPr>
          <p:cNvPr id="47107" name="Content Placeholder 2">
            <a:extLst>
              <a:ext uri="{FF2B5EF4-FFF2-40B4-BE49-F238E27FC236}">
                <a16:creationId xmlns:a16="http://schemas.microsoft.com/office/drawing/2014/main" id="{23FA54E6-22BB-5D89-8187-08117391E77C}"/>
              </a:ext>
            </a:extLst>
          </p:cNvPr>
          <p:cNvSpPr>
            <a:spLocks noGrp="1"/>
          </p:cNvSpPr>
          <p:nvPr>
            <p:ph idx="1"/>
          </p:nvPr>
        </p:nvSpPr>
        <p:spPr>
          <a:xfrm>
            <a:off x="1143000" y="1371604"/>
            <a:ext cx="6858000" cy="4629151"/>
          </a:xfrm>
        </p:spPr>
        <p:txBody>
          <a:bodyPr rtlCol="0">
            <a:normAutofit/>
          </a:bodyPr>
          <a:lstStyle/>
          <a:p>
            <a:pPr marL="257174" indent="-257174" defTabSz="342897">
              <a:buClr>
                <a:schemeClr val="bg2">
                  <a:lumMod val="40000"/>
                  <a:lumOff val="60000"/>
                </a:schemeClr>
              </a:buClr>
              <a:defRPr/>
            </a:pPr>
            <a:r>
              <a:rPr lang="en-US" altLang="en-US" sz="1800" i="1" dirty="0"/>
              <a:t>Unsuitability of packing or preparation can take many forms but a recent example involved the use of damp timber by the company responsible for </a:t>
            </a:r>
            <a:r>
              <a:rPr lang="en-US" altLang="en-US" sz="1800" i="1" dirty="0" err="1"/>
              <a:t>palletising</a:t>
            </a:r>
            <a:r>
              <a:rPr lang="en-US" altLang="en-US" sz="1800" i="1" dirty="0"/>
              <a:t> the goods, after the inland transit, ready to be placed in containers. </a:t>
            </a:r>
          </a:p>
          <a:p>
            <a:pPr marL="257174" indent="-257174" defTabSz="342897">
              <a:buClr>
                <a:schemeClr val="bg2">
                  <a:lumMod val="40000"/>
                  <a:lumOff val="60000"/>
                </a:schemeClr>
              </a:buClr>
              <a:defRPr/>
            </a:pPr>
            <a:r>
              <a:rPr lang="en-US" altLang="en-US" sz="1800" i="1" dirty="0"/>
              <a:t>As a result severe condensation occurred during the voyage which penetrated the bagged Titanium Dioxide. </a:t>
            </a:r>
          </a:p>
          <a:p>
            <a:pPr marL="257174" indent="-257174" defTabSz="342897">
              <a:buClr>
                <a:schemeClr val="bg2">
                  <a:lumMod val="40000"/>
                  <a:lumOff val="60000"/>
                </a:schemeClr>
              </a:buClr>
              <a:defRPr/>
            </a:pPr>
            <a:r>
              <a:rPr lang="en-US" altLang="en-US" sz="1800" i="1" dirty="0"/>
              <a:t>If the </a:t>
            </a:r>
            <a:r>
              <a:rPr lang="en-US" altLang="en-US" sz="1800" i="1" dirty="0" err="1"/>
              <a:t>palletising</a:t>
            </a:r>
            <a:r>
              <a:rPr lang="en-US" altLang="en-US" sz="1800" i="1" dirty="0"/>
              <a:t> had been carried out by the Assured there would have been no claim, but since the </a:t>
            </a:r>
            <a:r>
              <a:rPr lang="en-US" altLang="en-US" sz="1800" i="1" dirty="0" err="1"/>
              <a:t>palletising</a:t>
            </a:r>
            <a:r>
              <a:rPr lang="en-US" altLang="en-US" sz="1800" i="1" dirty="0"/>
              <a:t> was done by a third party during the insured transit the Assured could recover.</a:t>
            </a:r>
          </a:p>
        </p:txBody>
      </p:sp>
    </p:spTree>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8158E3DE-44F6-D830-F3B6-62B9DFD915B9}"/>
              </a:ext>
            </a:extLst>
          </p:cNvPr>
          <p:cNvSpPr>
            <a:spLocks noGrp="1"/>
          </p:cNvSpPr>
          <p:nvPr>
            <p:ph type="title"/>
          </p:nvPr>
        </p:nvSpPr>
        <p:spPr>
          <a:xfrm>
            <a:off x="1143000" y="1143000"/>
            <a:ext cx="6858000" cy="685800"/>
          </a:xfrm>
        </p:spPr>
        <p:txBody>
          <a:bodyPr rtlCol="0">
            <a:normAutofit fontScale="90000"/>
          </a:bodyPr>
          <a:lstStyle/>
          <a:p>
            <a:pPr algn="ctr" defTabSz="342897">
              <a:defRPr/>
            </a:pPr>
            <a:r>
              <a:rPr lang="en-US" b="1" dirty="0"/>
              <a:t>Cargo Losses due to bad Stowage and  Stuffing in Containers </a:t>
            </a:r>
          </a:p>
        </p:txBody>
      </p:sp>
      <p:pic>
        <p:nvPicPr>
          <p:cNvPr id="70659" name="Picture 4">
            <a:extLst>
              <a:ext uri="{FF2B5EF4-FFF2-40B4-BE49-F238E27FC236}">
                <a16:creationId xmlns:a16="http://schemas.microsoft.com/office/drawing/2014/main" id="{8389CA11-E33A-BC0B-3B7F-01F28D4283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14458" y="2286004"/>
            <a:ext cx="1850231" cy="1657351"/>
          </a:xfrm>
          <a:noFill/>
        </p:spPr>
      </p:pic>
      <p:pic>
        <p:nvPicPr>
          <p:cNvPr id="29700" name="Picture 5">
            <a:extLst>
              <a:ext uri="{FF2B5EF4-FFF2-40B4-BE49-F238E27FC236}">
                <a16:creationId xmlns:a16="http://schemas.microsoft.com/office/drawing/2014/main" id="{07E9D488-15B7-1C8C-653E-CAD249F6F4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1854" y="2286003"/>
            <a:ext cx="1885951"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1" name="Picture 6">
            <a:extLst>
              <a:ext uri="{FF2B5EF4-FFF2-40B4-BE49-F238E27FC236}">
                <a16:creationId xmlns:a16="http://schemas.microsoft.com/office/drawing/2014/main" id="{A61ECED1-CBE4-0FF5-6700-46186B1682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2151" y="2457454"/>
            <a:ext cx="20574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2" name="Picture 7">
            <a:extLst>
              <a:ext uri="{FF2B5EF4-FFF2-40B4-BE49-F238E27FC236}">
                <a16:creationId xmlns:a16="http://schemas.microsoft.com/office/drawing/2014/main" id="{136C12F0-582C-FE02-5A96-B38E9164A5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4171951"/>
            <a:ext cx="2057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 name="Picture 4">
            <a:extLst>
              <a:ext uri="{FF2B5EF4-FFF2-40B4-BE49-F238E27FC236}">
                <a16:creationId xmlns:a16="http://schemas.microsoft.com/office/drawing/2014/main" id="{E8E637E5-B126-D852-5C97-39DFDB14CC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29254" y="4171951"/>
            <a:ext cx="2571751"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diamond(in)">
                                      <p:cBhvr>
                                        <p:cTn id="7" dur="2000"/>
                                        <p:tgtEl>
                                          <p:spTgt spid="297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29701"/>
                                        </p:tgtEl>
                                        <p:attrNameLst>
                                          <p:attrName>style.visibility</p:attrName>
                                        </p:attrNameLst>
                                      </p:cBhvr>
                                      <p:to>
                                        <p:strVal val="visible"/>
                                      </p:to>
                                    </p:set>
                                    <p:animEffect transition="in" filter="checkerboard(across)">
                                      <p:cBhvr>
                                        <p:cTn id="12" dur="500"/>
                                        <p:tgtEl>
                                          <p:spTgt spid="2970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29702"/>
                                        </p:tgtEl>
                                        <p:attrNameLst>
                                          <p:attrName>style.visibility</p:attrName>
                                        </p:attrNameLst>
                                      </p:cBhvr>
                                      <p:to>
                                        <p:strVal val="visible"/>
                                      </p:to>
                                    </p:set>
                                    <p:anim calcmode="lin" valueType="num">
                                      <p:cBhvr additive="base">
                                        <p:cTn id="17" dur="500" fill="hold"/>
                                        <p:tgtEl>
                                          <p:spTgt spid="29702"/>
                                        </p:tgtEl>
                                        <p:attrNameLst>
                                          <p:attrName>ppt_x</p:attrName>
                                        </p:attrNameLst>
                                      </p:cBhvr>
                                      <p:tavLst>
                                        <p:tav tm="0">
                                          <p:val>
                                            <p:strVal val="#ppt_x"/>
                                          </p:val>
                                        </p:tav>
                                        <p:tav tm="100000">
                                          <p:val>
                                            <p:strVal val="#ppt_x"/>
                                          </p:val>
                                        </p:tav>
                                      </p:tavLst>
                                    </p:anim>
                                    <p:anim calcmode="lin" valueType="num">
                                      <p:cBhvr additive="base">
                                        <p:cTn id="18"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0294134F-C5DB-888F-7F55-549EE0D7B0B7}"/>
              </a:ext>
            </a:extLst>
          </p:cNvPr>
          <p:cNvSpPr>
            <a:spLocks noGrp="1" noChangeArrowheads="1"/>
          </p:cNvSpPr>
          <p:nvPr>
            <p:ph type="title"/>
          </p:nvPr>
        </p:nvSpPr>
        <p:spPr>
          <a:xfrm>
            <a:off x="1657354" y="857251"/>
            <a:ext cx="5829300" cy="685800"/>
          </a:xfrm>
        </p:spPr>
        <p:txBody>
          <a:bodyPr>
            <a:normAutofit fontScale="90000"/>
          </a:bodyPr>
          <a:lstStyle/>
          <a:p>
            <a:pPr algn="ctr" eaLnBrk="1" hangingPunct="1"/>
            <a:r>
              <a:rPr lang="en-US" altLang="en-US"/>
              <a:t>Case Study</a:t>
            </a:r>
          </a:p>
        </p:txBody>
      </p:sp>
      <p:sp>
        <p:nvSpPr>
          <p:cNvPr id="31747" name="Content Placeholder 2">
            <a:extLst>
              <a:ext uri="{FF2B5EF4-FFF2-40B4-BE49-F238E27FC236}">
                <a16:creationId xmlns:a16="http://schemas.microsoft.com/office/drawing/2014/main" id="{5C091513-564C-4F50-5C08-FDB2838562E3}"/>
              </a:ext>
            </a:extLst>
          </p:cNvPr>
          <p:cNvSpPr>
            <a:spLocks noGrp="1"/>
          </p:cNvSpPr>
          <p:nvPr>
            <p:ph idx="1"/>
          </p:nvPr>
        </p:nvSpPr>
        <p:spPr>
          <a:xfrm>
            <a:off x="1143000" y="1485901"/>
            <a:ext cx="6858000" cy="4514851"/>
          </a:xfrm>
        </p:spPr>
        <p:txBody>
          <a:bodyPr rtlCol="0">
            <a:normAutofit lnSpcReduction="10000"/>
          </a:bodyPr>
          <a:lstStyle/>
          <a:p>
            <a:pPr marL="205735" indent="-205735" defTabSz="342897">
              <a:buClr>
                <a:schemeClr val="accent3"/>
              </a:buClr>
              <a:defRPr/>
            </a:pPr>
            <a:r>
              <a:rPr lang="en-US" i="1" dirty="0">
                <a:solidFill>
                  <a:srgbClr val="C00000"/>
                </a:solidFill>
              </a:rPr>
              <a:t>Cargo:     </a:t>
            </a:r>
            <a:r>
              <a:rPr lang="en-US" dirty="0"/>
              <a:t>Onions in Bags in FCL Containers---Warehouse –to—Warehouse</a:t>
            </a:r>
          </a:p>
          <a:p>
            <a:pPr marL="205735" indent="-205735" defTabSz="342897">
              <a:buClr>
                <a:schemeClr val="accent3"/>
              </a:buClr>
              <a:defRPr/>
            </a:pPr>
            <a:r>
              <a:rPr lang="en-US" i="1" dirty="0">
                <a:solidFill>
                  <a:srgbClr val="C00000"/>
                </a:solidFill>
              </a:rPr>
              <a:t>Voyage:</a:t>
            </a:r>
            <a:r>
              <a:rPr lang="en-US" i="1" dirty="0">
                <a:solidFill>
                  <a:srgbClr val="FFFF00"/>
                </a:solidFill>
              </a:rPr>
              <a:t> </a:t>
            </a:r>
            <a:r>
              <a:rPr lang="en-US" dirty="0"/>
              <a:t> </a:t>
            </a:r>
            <a:r>
              <a:rPr lang="en-US" dirty="0" err="1"/>
              <a:t>Vizag</a:t>
            </a:r>
            <a:r>
              <a:rPr lang="en-US" dirty="0"/>
              <a:t> to </a:t>
            </a:r>
            <a:r>
              <a:rPr lang="en-US" dirty="0" err="1"/>
              <a:t>Klang</a:t>
            </a:r>
            <a:r>
              <a:rPr lang="en-US" dirty="0"/>
              <a:t>, Kuala Lumpur</a:t>
            </a:r>
          </a:p>
          <a:p>
            <a:pPr marL="205735" indent="-205735" defTabSz="342897">
              <a:buClr>
                <a:schemeClr val="accent3"/>
              </a:buClr>
              <a:defRPr/>
            </a:pPr>
            <a:r>
              <a:rPr lang="en-US" i="1" dirty="0">
                <a:solidFill>
                  <a:srgbClr val="C00000"/>
                </a:solidFill>
              </a:rPr>
              <a:t>Incident</a:t>
            </a:r>
            <a:r>
              <a:rPr lang="en-US" dirty="0"/>
              <a:t>:   Cargo reached Destination in rotten condition</a:t>
            </a:r>
          </a:p>
          <a:p>
            <a:pPr marL="205735" indent="-205735" defTabSz="342897">
              <a:buClr>
                <a:schemeClr val="accent3"/>
              </a:buClr>
              <a:defRPr/>
            </a:pPr>
            <a:r>
              <a:rPr lang="en-US" i="1" dirty="0">
                <a:solidFill>
                  <a:srgbClr val="C00000"/>
                </a:solidFill>
              </a:rPr>
              <a:t>Coverage</a:t>
            </a:r>
            <a:r>
              <a:rPr lang="en-US" dirty="0"/>
              <a:t>:   ICC-A ,WAR AND SRCC</a:t>
            </a:r>
          </a:p>
          <a:p>
            <a:pPr marL="205735" indent="-205735" defTabSz="342897">
              <a:buClr>
                <a:schemeClr val="accent3"/>
              </a:buClr>
              <a:defRPr/>
            </a:pPr>
            <a:r>
              <a:rPr lang="en-US" i="1" dirty="0">
                <a:solidFill>
                  <a:srgbClr val="C00000"/>
                </a:solidFill>
              </a:rPr>
              <a:t>Cause of Loss</a:t>
            </a:r>
            <a:r>
              <a:rPr lang="en-US" i="1" dirty="0">
                <a:solidFill>
                  <a:schemeClr val="tx1">
                    <a:lumMod val="90000"/>
                  </a:schemeClr>
                </a:solidFill>
              </a:rPr>
              <a:t>: </a:t>
            </a:r>
            <a:r>
              <a:rPr lang="en-US" dirty="0">
                <a:solidFill>
                  <a:schemeClr val="tx1">
                    <a:lumMod val="90000"/>
                  </a:schemeClr>
                </a:solidFill>
              </a:rPr>
              <a:t>The Containers selected by the Insured did not have any ventilation</a:t>
            </a:r>
          </a:p>
          <a:p>
            <a:pPr marL="205735" indent="-205735" defTabSz="342897">
              <a:buClr>
                <a:schemeClr val="accent3"/>
              </a:buClr>
              <a:defRPr/>
            </a:pPr>
            <a:r>
              <a:rPr lang="en-US" sz="1800" i="1" dirty="0">
                <a:solidFill>
                  <a:srgbClr val="C00000"/>
                </a:solidFill>
              </a:rPr>
              <a:t>Question 1: </a:t>
            </a:r>
            <a:r>
              <a:rPr lang="en-US" sz="1800" dirty="0"/>
              <a:t>Can the claim be repudiated invoking exclusion 4.3</a:t>
            </a:r>
          </a:p>
          <a:p>
            <a:pPr marL="205735" indent="-205735" defTabSz="342897">
              <a:buClr>
                <a:schemeClr val="accent3"/>
              </a:buClr>
              <a:defRPr/>
            </a:pPr>
            <a:r>
              <a:rPr lang="en-US" sz="1800" i="1" dirty="0">
                <a:solidFill>
                  <a:srgbClr val="C00000"/>
                </a:solidFill>
              </a:rPr>
              <a:t>Question 2</a:t>
            </a:r>
            <a:r>
              <a:rPr lang="en-US" sz="1800" dirty="0"/>
              <a:t>:  What if the Cargo had been sent as LCL by the Insured and Stuffing done at the ICD by the Multimodal Carrier</a:t>
            </a:r>
          </a:p>
          <a:p>
            <a:pPr marL="205735" indent="-205735" defTabSz="342897">
              <a:buClr>
                <a:schemeClr val="accent3"/>
              </a:buClr>
              <a:defRPr/>
            </a:pPr>
            <a:endParaRPr lang="en-US" sz="1800" dirty="0"/>
          </a:p>
          <a:p>
            <a:pPr marL="205735" indent="-205735" defTabSz="342897">
              <a:buClr>
                <a:schemeClr val="accent3"/>
              </a:buClr>
              <a:defRPr/>
            </a:pPr>
            <a:endParaRPr lang="en-US" dirty="0"/>
          </a:p>
          <a:p>
            <a:pPr marL="205735" indent="-205735" defTabSz="342897">
              <a:buClr>
                <a:schemeClr val="accent3"/>
              </a:buClr>
              <a:defRPr/>
            </a:pPr>
            <a:endParaRPr lang="en-US" dirty="0"/>
          </a:p>
          <a:p>
            <a:pPr marL="205735" indent="-205735" defTabSz="342897">
              <a:buClr>
                <a:schemeClr val="accent3"/>
              </a:buClr>
              <a:defRPr/>
            </a:pPr>
            <a:endParaRPr lang="en-US" dirty="0"/>
          </a:p>
          <a:p>
            <a:pPr marL="205735" indent="-205735" defTabSz="342897">
              <a:buClr>
                <a:schemeClr val="accent3"/>
              </a:buClr>
              <a:defRPr/>
            </a:pPr>
            <a:endParaRPr lang="en-US" dirty="0"/>
          </a:p>
          <a:p>
            <a:pPr marL="205735" indent="-205735" defTabSz="342897">
              <a:buClr>
                <a:schemeClr val="accent3"/>
              </a:buClr>
              <a:defRPr/>
            </a:pPr>
            <a:endParaRPr lang="en-US" dirty="0"/>
          </a:p>
        </p:txBody>
      </p:sp>
    </p:spTree>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C9E46CB6-EA7A-3779-0A11-A50137CB0C9A}"/>
              </a:ext>
            </a:extLst>
          </p:cNvPr>
          <p:cNvSpPr>
            <a:spLocks noGrp="1" noChangeArrowheads="1"/>
          </p:cNvSpPr>
          <p:nvPr>
            <p:ph type="title"/>
          </p:nvPr>
        </p:nvSpPr>
        <p:spPr>
          <a:xfrm>
            <a:off x="1143000" y="857250"/>
            <a:ext cx="6858000" cy="400051"/>
          </a:xfrm>
        </p:spPr>
        <p:txBody>
          <a:bodyPr>
            <a:normAutofit fontScale="90000"/>
          </a:bodyPr>
          <a:lstStyle/>
          <a:p>
            <a:pPr algn="ctr" eaLnBrk="1" hangingPunct="1"/>
            <a:r>
              <a:rPr lang="en-US" altLang="en-US" sz="2100" b="1"/>
              <a:t>INHERENT VICE/ OF THE SUBJECT MATTER INSURED</a:t>
            </a:r>
          </a:p>
        </p:txBody>
      </p:sp>
      <p:sp>
        <p:nvSpPr>
          <p:cNvPr id="72707" name="Content Placeholder 2">
            <a:extLst>
              <a:ext uri="{FF2B5EF4-FFF2-40B4-BE49-F238E27FC236}">
                <a16:creationId xmlns:a16="http://schemas.microsoft.com/office/drawing/2014/main" id="{B68036DC-CA5B-CB57-202C-65024FA6A409}"/>
              </a:ext>
            </a:extLst>
          </p:cNvPr>
          <p:cNvSpPr>
            <a:spLocks noGrp="1" noChangeArrowheads="1"/>
          </p:cNvSpPr>
          <p:nvPr>
            <p:ph idx="1"/>
          </p:nvPr>
        </p:nvSpPr>
        <p:spPr>
          <a:xfrm>
            <a:off x="1143000" y="1543054"/>
            <a:ext cx="6858000" cy="5543551"/>
          </a:xfrm>
        </p:spPr>
        <p:txBody>
          <a:bodyPr>
            <a:normAutofit lnSpcReduction="10000"/>
          </a:bodyPr>
          <a:lstStyle/>
          <a:p>
            <a:pPr eaLnBrk="1" hangingPunct="1"/>
            <a:r>
              <a:rPr lang="en-US" altLang="en-US" dirty="0"/>
              <a:t>4.4 loss damage or expense caused by inherent vice or nature of the subject-matter insured.</a:t>
            </a:r>
          </a:p>
          <a:p>
            <a:pPr eaLnBrk="1" hangingPunct="1"/>
            <a:r>
              <a:rPr lang="en-US" altLang="en-US" i="1" dirty="0"/>
              <a:t>The question of what constitutes inherent vice often causes difficulties in practice. Shortly after the 1982 clauses were introduced, the term was subjected to close scrutiny; in Soya </a:t>
            </a:r>
            <a:r>
              <a:rPr lang="en-US" altLang="en-US" i="1" dirty="0" err="1"/>
              <a:t>vWhite</a:t>
            </a:r>
            <a:r>
              <a:rPr lang="en-US" altLang="en-US" i="1" dirty="0"/>
              <a:t> [1983] Lord Diplock provided the following useful definition:</a:t>
            </a:r>
          </a:p>
          <a:p>
            <a:pPr eaLnBrk="1" hangingPunct="1"/>
            <a:r>
              <a:rPr lang="en-US" altLang="en-US" i="1" dirty="0">
                <a:solidFill>
                  <a:srgbClr val="C00000"/>
                </a:solidFill>
              </a:rPr>
              <a:t>“The phrase where it is used in section 55(2)(c) refers to a peril by which a loss is proximately caused; it is not descriptive of the loss itself. It means the risk </a:t>
            </a:r>
            <a:r>
              <a:rPr lang="en-US" altLang="en-US" i="1" dirty="0" err="1">
                <a:solidFill>
                  <a:srgbClr val="C00000"/>
                </a:solidFill>
              </a:rPr>
              <a:t>ofdeterioration</a:t>
            </a:r>
            <a:r>
              <a:rPr lang="en-US" altLang="en-US" i="1" dirty="0">
                <a:solidFill>
                  <a:srgbClr val="C00000"/>
                </a:solidFill>
              </a:rPr>
              <a:t> of the goods shipped as a result of their natural </a:t>
            </a:r>
            <a:r>
              <a:rPr lang="en-US" altLang="en-US" i="1" dirty="0" err="1">
                <a:solidFill>
                  <a:srgbClr val="C00000"/>
                </a:solidFill>
              </a:rPr>
              <a:t>behaviour</a:t>
            </a:r>
            <a:r>
              <a:rPr lang="en-US" altLang="en-US" i="1" dirty="0">
                <a:solidFill>
                  <a:srgbClr val="C00000"/>
                </a:solidFill>
              </a:rPr>
              <a:t> in </a:t>
            </a:r>
            <a:r>
              <a:rPr lang="en-US" altLang="en-US" i="1" dirty="0" err="1">
                <a:solidFill>
                  <a:srgbClr val="C00000"/>
                </a:solidFill>
              </a:rPr>
              <a:t>theordinary</a:t>
            </a:r>
            <a:r>
              <a:rPr lang="en-US" altLang="en-US" i="1" dirty="0">
                <a:solidFill>
                  <a:srgbClr val="C00000"/>
                </a:solidFill>
              </a:rPr>
              <a:t> course of the contemplated voyage without the intervention of any fortuitous external accident or casualty.”</a:t>
            </a:r>
          </a:p>
          <a:p>
            <a:pPr eaLnBrk="1" hangingPunct="1"/>
            <a:r>
              <a:rPr lang="en-US" altLang="en-US" i="1" dirty="0"/>
              <a:t>.</a:t>
            </a:r>
          </a:p>
        </p:txBody>
      </p:sp>
    </p:spTree>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CEAFDC21-BE89-D7D4-44A0-8A76095C4D29}"/>
              </a:ext>
            </a:extLst>
          </p:cNvPr>
          <p:cNvSpPr>
            <a:spLocks noGrp="1" noChangeArrowheads="1"/>
          </p:cNvSpPr>
          <p:nvPr>
            <p:ph type="title"/>
          </p:nvPr>
        </p:nvSpPr>
        <p:spPr>
          <a:xfrm>
            <a:off x="1143000" y="857254"/>
            <a:ext cx="6858000" cy="514351"/>
          </a:xfrm>
        </p:spPr>
        <p:txBody>
          <a:bodyPr rtlCol="0">
            <a:normAutofit fontScale="90000"/>
          </a:bodyPr>
          <a:lstStyle/>
          <a:p>
            <a:pPr algn="ctr" defTabSz="342897">
              <a:defRPr/>
            </a:pPr>
            <a:r>
              <a:rPr lang="en-US" altLang="en-US" sz="3000" b="1"/>
              <a:t>DELAY EXCLUSION</a:t>
            </a:r>
          </a:p>
        </p:txBody>
      </p:sp>
      <p:sp>
        <p:nvSpPr>
          <p:cNvPr id="74755" name="Content Placeholder 2">
            <a:extLst>
              <a:ext uri="{FF2B5EF4-FFF2-40B4-BE49-F238E27FC236}">
                <a16:creationId xmlns:a16="http://schemas.microsoft.com/office/drawing/2014/main" id="{BDA43F38-5AB6-49F3-C7DB-24B54A8B6326}"/>
              </a:ext>
            </a:extLst>
          </p:cNvPr>
          <p:cNvSpPr>
            <a:spLocks noGrp="1" noChangeArrowheads="1"/>
          </p:cNvSpPr>
          <p:nvPr>
            <p:ph idx="1"/>
          </p:nvPr>
        </p:nvSpPr>
        <p:spPr>
          <a:xfrm>
            <a:off x="1143000" y="1371604"/>
            <a:ext cx="6858000" cy="4629151"/>
          </a:xfrm>
        </p:spPr>
        <p:txBody>
          <a:bodyPr>
            <a:normAutofit/>
          </a:bodyPr>
          <a:lstStyle/>
          <a:p>
            <a:pPr eaLnBrk="1" hangingPunct="1"/>
            <a:r>
              <a:rPr lang="en-US" altLang="en-US" sz="1800"/>
              <a:t>4.5 loss damage or expense caused by delay, even though the delay be caused by  a risk insured against (except expenses payable under Clause 2 above).</a:t>
            </a:r>
          </a:p>
          <a:p>
            <a:pPr eaLnBrk="1" hangingPunct="1"/>
            <a:r>
              <a:rPr lang="en-US" altLang="en-US" sz="1800" i="1"/>
              <a:t>The exclusion regarding delay remains unchanged, except for the removal of the word ‘proximately’, which originated from the wording of s.55 of the Marine Insurance Act 1906 but which latterly commentators have identified as a possible source of confusion.</a:t>
            </a:r>
          </a:p>
          <a:p>
            <a:pPr eaLnBrk="1" hangingPunct="1"/>
            <a:r>
              <a:rPr lang="en-US" altLang="en-US" sz="1800" i="1"/>
              <a:t>The ‘Just in Time’ approach to logistics and stock control means that production sites hold very small stocks of materials or parts. This is partly due to the remarkable efficiency of container shipping but it does create a serious exposure when the rare problems do occur.</a:t>
            </a:r>
          </a:p>
          <a:p>
            <a:pPr eaLnBrk="1" hangingPunct="1"/>
            <a:r>
              <a:rPr lang="en-US" altLang="en-US" sz="1800" i="1"/>
              <a:t>The exclusion is drawn in very wide terms and relates to physical as well as financial losses arising from delay.</a:t>
            </a:r>
          </a:p>
          <a:p>
            <a:pPr eaLnBrk="1" hangingPunct="1">
              <a:buFont typeface="Wingdings 2" panose="05020102010507070707" pitchFamily="18" charset="2"/>
              <a:buNone/>
            </a:pPr>
            <a:endParaRPr lang="en-US" altLang="en-US" sz="1800"/>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A7ED960-735E-4D83-8378-CCF7DB1A3780}"/>
              </a:ext>
            </a:extLst>
          </p:cNvPr>
          <p:cNvSpPr>
            <a:spLocks noGrp="1" noChangeArrowheads="1"/>
          </p:cNvSpPr>
          <p:nvPr>
            <p:ph type="title"/>
          </p:nvPr>
        </p:nvSpPr>
        <p:spPr/>
        <p:txBody>
          <a:bodyPr>
            <a:normAutofit/>
          </a:bodyPr>
          <a:lstStyle/>
          <a:p>
            <a:pPr eaLnBrk="1" hangingPunct="1"/>
            <a:r>
              <a:rPr lang="en-US" altLang="en-US" sz="1800"/>
              <a:t>CONTENTS OF THE SCHEDULE OF MARINE POLICY</a:t>
            </a:r>
            <a:br>
              <a:rPr lang="en-US" altLang="en-US" sz="1800"/>
            </a:br>
            <a:r>
              <a:rPr lang="en-US" altLang="en-US" sz="1051"/>
              <a:t>BESIDES NAME OF THE INSURER AND ITS POLICY ISSUING OFFICE DETAILS THE SCHEDULE SHOULD CONTAIN:</a:t>
            </a:r>
          </a:p>
        </p:txBody>
      </p:sp>
      <p:sp>
        <p:nvSpPr>
          <p:cNvPr id="10244" name="Rectangle 4">
            <a:extLst>
              <a:ext uri="{FF2B5EF4-FFF2-40B4-BE49-F238E27FC236}">
                <a16:creationId xmlns:a16="http://schemas.microsoft.com/office/drawing/2014/main" id="{B609244D-DD25-5AA8-D9F4-096F9BEDC235}"/>
              </a:ext>
            </a:extLst>
          </p:cNvPr>
          <p:cNvSpPr>
            <a:spLocks noGrp="1" noChangeArrowheads="1"/>
          </p:cNvSpPr>
          <p:nvPr>
            <p:ph sz="half" idx="1"/>
          </p:nvPr>
        </p:nvSpPr>
        <p:spPr/>
        <p:txBody>
          <a:bodyPr rtlCol="0">
            <a:normAutofit/>
          </a:bodyPr>
          <a:lstStyle/>
          <a:p>
            <a:pPr marL="342891" indent="-342891" defTabSz="342897">
              <a:lnSpc>
                <a:spcPct val="90000"/>
              </a:lnSpc>
              <a:buClr>
                <a:schemeClr val="tx1"/>
              </a:buClr>
              <a:buFontTx/>
              <a:buAutoNum type="arabicPeriod"/>
              <a:defRPr/>
            </a:pPr>
            <a:r>
              <a:rPr lang="en-US" sz="1500" dirty="0"/>
              <a:t>Policy Number</a:t>
            </a:r>
          </a:p>
          <a:p>
            <a:pPr marL="342891" indent="-342891" defTabSz="342897">
              <a:lnSpc>
                <a:spcPct val="90000"/>
              </a:lnSpc>
              <a:buClr>
                <a:schemeClr val="tx1"/>
              </a:buClr>
              <a:buFontTx/>
              <a:buAutoNum type="arabicPeriod"/>
              <a:defRPr/>
            </a:pPr>
            <a:r>
              <a:rPr lang="en-US" sz="1500" dirty="0"/>
              <a:t>Name and address of the assured with bank interest if any</a:t>
            </a:r>
          </a:p>
          <a:p>
            <a:pPr marL="342891" indent="-342891" defTabSz="342897">
              <a:lnSpc>
                <a:spcPct val="90000"/>
              </a:lnSpc>
              <a:buClr>
                <a:schemeClr val="tx1"/>
              </a:buClr>
              <a:buFontTx/>
              <a:buAutoNum type="arabicPeriod"/>
              <a:defRPr/>
            </a:pPr>
            <a:r>
              <a:rPr lang="en-US" sz="1500" dirty="0"/>
              <a:t>Name of the vessel  carrying the cargo</a:t>
            </a:r>
          </a:p>
          <a:p>
            <a:pPr marL="342891" indent="-342891" defTabSz="342897">
              <a:lnSpc>
                <a:spcPct val="90000"/>
              </a:lnSpc>
              <a:buClr>
                <a:schemeClr val="tx1"/>
              </a:buClr>
              <a:buFontTx/>
              <a:buAutoNum type="arabicPeriod"/>
              <a:defRPr/>
            </a:pPr>
            <a:r>
              <a:rPr lang="en-US" sz="1500" dirty="0"/>
              <a:t>Description of the voyage/transit</a:t>
            </a:r>
          </a:p>
          <a:p>
            <a:pPr marL="342891" indent="-342891" defTabSz="342897">
              <a:lnSpc>
                <a:spcPct val="90000"/>
              </a:lnSpc>
              <a:buClr>
                <a:schemeClr val="tx1"/>
              </a:buClr>
              <a:buFontTx/>
              <a:buAutoNum type="arabicPeriod"/>
              <a:defRPr/>
            </a:pPr>
            <a:r>
              <a:rPr lang="en-US" sz="1500" dirty="0"/>
              <a:t>Subject matter insured with description of packing – description of the marks and numbers</a:t>
            </a:r>
          </a:p>
          <a:p>
            <a:pPr marL="342891" indent="-342891" defTabSz="342897">
              <a:lnSpc>
                <a:spcPct val="90000"/>
              </a:lnSpc>
              <a:buClr>
                <a:schemeClr val="tx1"/>
              </a:buClr>
              <a:buFontTx/>
              <a:buAutoNum type="arabicPeriod"/>
              <a:defRPr/>
            </a:pPr>
            <a:r>
              <a:rPr lang="en-US" sz="1500" dirty="0"/>
              <a:t>B/L; R/R; L/R with dates</a:t>
            </a:r>
          </a:p>
        </p:txBody>
      </p:sp>
      <p:sp>
        <p:nvSpPr>
          <p:cNvPr id="10245" name="Rectangle 5">
            <a:extLst>
              <a:ext uri="{FF2B5EF4-FFF2-40B4-BE49-F238E27FC236}">
                <a16:creationId xmlns:a16="http://schemas.microsoft.com/office/drawing/2014/main" id="{3CA6C079-73D6-AADF-C2C4-05EC40576EA5}"/>
              </a:ext>
            </a:extLst>
          </p:cNvPr>
          <p:cNvSpPr>
            <a:spLocks noGrp="1" noChangeArrowheads="1"/>
          </p:cNvSpPr>
          <p:nvPr>
            <p:ph sz="half" idx="2"/>
          </p:nvPr>
        </p:nvSpPr>
        <p:spPr/>
        <p:txBody>
          <a:bodyPr rtlCol="0">
            <a:normAutofit/>
          </a:bodyPr>
          <a:lstStyle/>
          <a:p>
            <a:pPr marL="342891" indent="-342891" defTabSz="342897">
              <a:lnSpc>
                <a:spcPct val="80000"/>
              </a:lnSpc>
              <a:buClr>
                <a:schemeClr val="tx1"/>
              </a:buClr>
              <a:buNone/>
              <a:defRPr/>
            </a:pPr>
            <a:r>
              <a:rPr lang="en-US" sz="1800" dirty="0"/>
              <a:t>7.   The sum Insured – Basis of valuation</a:t>
            </a:r>
          </a:p>
          <a:p>
            <a:pPr marL="342891" indent="-342891" defTabSz="342897">
              <a:lnSpc>
                <a:spcPct val="80000"/>
              </a:lnSpc>
              <a:buClr>
                <a:schemeClr val="tx1"/>
              </a:buClr>
              <a:buNone/>
              <a:defRPr/>
            </a:pPr>
            <a:r>
              <a:rPr lang="en-US" sz="1800" dirty="0"/>
              <a:t>8.   The premium – Marine and War &amp; SRCC separately and stamp duty </a:t>
            </a:r>
          </a:p>
          <a:p>
            <a:pPr marL="342891" indent="-342891" defTabSz="342897">
              <a:lnSpc>
                <a:spcPct val="80000"/>
              </a:lnSpc>
              <a:buClr>
                <a:schemeClr val="tx1"/>
              </a:buClr>
              <a:buNone/>
              <a:defRPr/>
            </a:pPr>
            <a:r>
              <a:rPr lang="en-US" sz="1800" dirty="0"/>
              <a:t>9.  Name and address of the surveyor/claim settling agent to be approached in case of claim </a:t>
            </a:r>
          </a:p>
          <a:p>
            <a:pPr marL="342891" indent="-342891" defTabSz="342897">
              <a:lnSpc>
                <a:spcPct val="80000"/>
              </a:lnSpc>
              <a:buClr>
                <a:schemeClr val="tx1"/>
              </a:buClr>
              <a:buNone/>
              <a:defRPr/>
            </a:pPr>
            <a:r>
              <a:rPr lang="en-US" sz="1800" dirty="0"/>
              <a:t>10.  Terms of insurance cover granted – clauses, special conditions and warranties </a:t>
            </a:r>
          </a:p>
          <a:p>
            <a:pPr marL="342891" indent="-342891" defTabSz="342897">
              <a:lnSpc>
                <a:spcPct val="80000"/>
              </a:lnSpc>
              <a:buClr>
                <a:schemeClr val="bg2">
                  <a:lumMod val="40000"/>
                  <a:lumOff val="60000"/>
                </a:schemeClr>
              </a:buClr>
              <a:buNone/>
              <a:defRPr/>
            </a:pPr>
            <a:endParaRPr lang="en-US" sz="1800" dirty="0"/>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a:extLst>
              <a:ext uri="{FF2B5EF4-FFF2-40B4-BE49-F238E27FC236}">
                <a16:creationId xmlns:a16="http://schemas.microsoft.com/office/drawing/2014/main" id="{16073D4C-8F43-1670-0C87-1BD0D859E44B}"/>
              </a:ext>
            </a:extLst>
          </p:cNvPr>
          <p:cNvSpPr>
            <a:spLocks noGrp="1" noChangeArrowheads="1"/>
          </p:cNvSpPr>
          <p:nvPr>
            <p:ph type="title"/>
          </p:nvPr>
        </p:nvSpPr>
        <p:spPr>
          <a:xfrm>
            <a:off x="1143000" y="857251"/>
            <a:ext cx="6858000" cy="685800"/>
          </a:xfrm>
        </p:spPr>
        <p:txBody>
          <a:bodyPr>
            <a:normAutofit fontScale="90000"/>
          </a:bodyPr>
          <a:lstStyle/>
          <a:p>
            <a:pPr algn="ctr" eaLnBrk="1" hangingPunct="1"/>
            <a:r>
              <a:rPr lang="en-US" altLang="en-US"/>
              <a:t>Case Study</a:t>
            </a:r>
          </a:p>
        </p:txBody>
      </p:sp>
      <p:sp>
        <p:nvSpPr>
          <p:cNvPr id="53251" name="Content Placeholder 2">
            <a:extLst>
              <a:ext uri="{FF2B5EF4-FFF2-40B4-BE49-F238E27FC236}">
                <a16:creationId xmlns:a16="http://schemas.microsoft.com/office/drawing/2014/main" id="{675C73C1-8C6B-8EB2-9D62-4050CB001001}"/>
              </a:ext>
            </a:extLst>
          </p:cNvPr>
          <p:cNvSpPr>
            <a:spLocks noGrp="1"/>
          </p:cNvSpPr>
          <p:nvPr>
            <p:ph idx="1"/>
          </p:nvPr>
        </p:nvSpPr>
        <p:spPr>
          <a:xfrm>
            <a:off x="1143000" y="1657351"/>
            <a:ext cx="6858000" cy="4343400"/>
          </a:xfrm>
        </p:spPr>
        <p:txBody>
          <a:bodyPr rtlCol="0">
            <a:normAutofit fontScale="92500" lnSpcReduction="10000"/>
          </a:bodyPr>
          <a:lstStyle/>
          <a:p>
            <a:pPr marL="257174" indent="-257174" defTabSz="342897">
              <a:buClr>
                <a:schemeClr val="bg2">
                  <a:lumMod val="40000"/>
                  <a:lumOff val="60000"/>
                </a:schemeClr>
              </a:buClr>
              <a:defRPr/>
            </a:pPr>
            <a:r>
              <a:rPr lang="en-US" altLang="en-US" sz="2700"/>
              <a:t>A vessel is badly damaged by heavy weather (an insured peril under ICC-A Clause) and has to put into a port of refuge for repairs</a:t>
            </a:r>
          </a:p>
          <a:p>
            <a:pPr marL="257174" indent="-257174" defTabSz="342897">
              <a:buClr>
                <a:schemeClr val="bg2">
                  <a:lumMod val="40000"/>
                  <a:lumOff val="60000"/>
                </a:schemeClr>
              </a:buClr>
              <a:defRPr/>
            </a:pPr>
            <a:r>
              <a:rPr lang="en-US" altLang="en-US" sz="2700"/>
              <a:t>A perishable cargo, insured on ICC-A/WAR /SRCC terms on board the vessel decays as a result of the delay</a:t>
            </a:r>
          </a:p>
          <a:p>
            <a:pPr marL="257174" indent="-257174" defTabSz="342897">
              <a:buClr>
                <a:schemeClr val="bg2">
                  <a:lumMod val="40000"/>
                  <a:lumOff val="60000"/>
                </a:schemeClr>
              </a:buClr>
              <a:defRPr/>
            </a:pPr>
            <a:r>
              <a:rPr lang="en-US" altLang="en-US" sz="2700" i="1">
                <a:solidFill>
                  <a:srgbClr val="C00000"/>
                </a:solidFill>
              </a:rPr>
              <a:t>The proximate cause of loss to the perishable cargo is the delay, not the heavy weather</a:t>
            </a:r>
            <a:endParaRPr lang="en-US" altLang="en-US" sz="2700">
              <a:solidFill>
                <a:srgbClr val="C00000"/>
              </a:solidFill>
            </a:endParaRPr>
          </a:p>
          <a:p>
            <a:pPr marL="257174" indent="-257174" defTabSz="342897">
              <a:buClr>
                <a:schemeClr val="bg2">
                  <a:lumMod val="40000"/>
                  <a:lumOff val="60000"/>
                </a:schemeClr>
              </a:buClr>
              <a:defRPr/>
            </a:pPr>
            <a:r>
              <a:rPr lang="en-US" altLang="en-US" sz="2700"/>
              <a:t>Is the claim for decay payable?</a:t>
            </a:r>
          </a:p>
          <a:p>
            <a:pPr marL="257174" indent="-257174" defTabSz="342897">
              <a:buClr>
                <a:schemeClr val="bg2">
                  <a:lumMod val="40000"/>
                  <a:lumOff val="60000"/>
                </a:schemeClr>
              </a:buClr>
              <a:defRPr/>
            </a:pPr>
            <a:endParaRPr lang="en-US" altLang="en-US"/>
          </a:p>
          <a:p>
            <a:pPr marL="257174" indent="-257174" defTabSz="342897">
              <a:buClr>
                <a:schemeClr val="bg2">
                  <a:lumMod val="40000"/>
                  <a:lumOff val="60000"/>
                </a:schemeClr>
              </a:buClr>
              <a:defRPr/>
            </a:pPr>
            <a:endParaRPr lang="en-US" altLang="en-US"/>
          </a:p>
        </p:txBody>
      </p:sp>
    </p:spTree>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03D50F97-0B14-1D20-7D3F-B6456A061508}"/>
              </a:ext>
            </a:extLst>
          </p:cNvPr>
          <p:cNvSpPr>
            <a:spLocks noGrp="1" noChangeArrowheads="1"/>
          </p:cNvSpPr>
          <p:nvPr>
            <p:ph type="title"/>
          </p:nvPr>
        </p:nvSpPr>
        <p:spPr>
          <a:xfrm>
            <a:off x="1143000" y="857254"/>
            <a:ext cx="6858000" cy="342900"/>
          </a:xfrm>
        </p:spPr>
        <p:txBody>
          <a:bodyPr rtlCol="0">
            <a:normAutofit fontScale="90000"/>
          </a:bodyPr>
          <a:lstStyle/>
          <a:p>
            <a:pPr algn="ctr" defTabSz="342897">
              <a:defRPr/>
            </a:pPr>
            <a:r>
              <a:rPr lang="en-US" altLang="en-US" sz="2700" b="1"/>
              <a:t>INSOLVENCY/FINANCIAL DEFAULT</a:t>
            </a:r>
          </a:p>
        </p:txBody>
      </p:sp>
      <p:sp>
        <p:nvSpPr>
          <p:cNvPr id="54275" name="Content Placeholder 2">
            <a:extLst>
              <a:ext uri="{FF2B5EF4-FFF2-40B4-BE49-F238E27FC236}">
                <a16:creationId xmlns:a16="http://schemas.microsoft.com/office/drawing/2014/main" id="{B91F4F25-4287-0CAC-0AC8-ADC8A69154AC}"/>
              </a:ext>
            </a:extLst>
          </p:cNvPr>
          <p:cNvSpPr>
            <a:spLocks noGrp="1"/>
          </p:cNvSpPr>
          <p:nvPr>
            <p:ph idx="1"/>
          </p:nvPr>
        </p:nvSpPr>
        <p:spPr>
          <a:xfrm>
            <a:off x="1143000" y="1257301"/>
            <a:ext cx="6858000" cy="4743451"/>
          </a:xfrm>
        </p:spPr>
        <p:txBody>
          <a:bodyPr rtlCol="0">
            <a:normAutofit fontScale="77500" lnSpcReduction="20000"/>
          </a:bodyPr>
          <a:lstStyle/>
          <a:p>
            <a:pPr marL="257174" indent="-257174" defTabSz="342897">
              <a:buClr>
                <a:schemeClr val="bg2">
                  <a:lumMod val="40000"/>
                  <a:lumOff val="60000"/>
                </a:schemeClr>
              </a:buClr>
              <a:defRPr/>
            </a:pPr>
            <a:r>
              <a:rPr lang="en-US" altLang="en-US"/>
              <a:t>4.6 loss damage or expense caused by insolvency or financial default of the owners/ managers/ charterers or operators of the vessel where, at the time of loading of the subject-matter insured on board the vessel, the Assured are aware, or in the ordinary course of business should be aware, that such insolvency or financial default could prevent the normal prosecution of the voyage.</a:t>
            </a:r>
          </a:p>
          <a:p>
            <a:pPr marL="257174" indent="-257174" defTabSz="342897">
              <a:buClr>
                <a:schemeClr val="bg2">
                  <a:lumMod val="40000"/>
                  <a:lumOff val="60000"/>
                </a:schemeClr>
              </a:buClr>
              <a:defRPr/>
            </a:pPr>
            <a:r>
              <a:rPr lang="en-US" altLang="en-US"/>
              <a:t>This exclusion shall not apply where the contract of insurance has been</a:t>
            </a:r>
          </a:p>
          <a:p>
            <a:pPr marL="257174" indent="-257174" defTabSz="342897">
              <a:buClr>
                <a:schemeClr val="bg2">
                  <a:lumMod val="40000"/>
                  <a:lumOff val="60000"/>
                </a:schemeClr>
              </a:buClr>
              <a:buNone/>
              <a:defRPr/>
            </a:pPr>
            <a:r>
              <a:rPr lang="en-US" altLang="en-US"/>
              <a:t>    assigned to the party claiming hereunder who has bought or agreed to</a:t>
            </a:r>
          </a:p>
          <a:p>
            <a:pPr marL="257174" indent="-257174" defTabSz="342897">
              <a:buClr>
                <a:schemeClr val="bg2">
                  <a:lumMod val="40000"/>
                  <a:lumOff val="60000"/>
                </a:schemeClr>
              </a:buClr>
              <a:buNone/>
              <a:defRPr/>
            </a:pPr>
            <a:r>
              <a:rPr lang="en-US" altLang="en-US"/>
              <a:t>     buy the subject-matter insured in good faith under a binding contract.</a:t>
            </a:r>
          </a:p>
          <a:p>
            <a:pPr marL="257174" indent="-257174" defTabSz="342897">
              <a:buClr>
                <a:schemeClr val="bg2">
                  <a:lumMod val="40000"/>
                  <a:lumOff val="60000"/>
                </a:schemeClr>
              </a:buClr>
              <a:defRPr/>
            </a:pPr>
            <a:r>
              <a:rPr lang="en-US" altLang="en-US" i="1">
                <a:solidFill>
                  <a:srgbClr val="C00000"/>
                </a:solidFill>
              </a:rPr>
              <a:t>The exclusion has been reduced in scope so that the innocent Assured or assignee is still protected by the policy in the event of financial default or insolvency bringing the voyage to an end. Thus a claim will only fail if, at the time of loading, the Assured was aware or should have been aware that the voyage might be halted by the financial circumstances of the carrier. The Assured is not expected to carry out in depth forensic accountancy checks </a:t>
            </a:r>
            <a:endParaRPr lang="en-US" altLang="en-US">
              <a:solidFill>
                <a:srgbClr val="C00000"/>
              </a:solidFill>
            </a:endParaRPr>
          </a:p>
        </p:txBody>
      </p:sp>
    </p:spTree>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246541DD-7297-3703-5CE3-D02B896CDA33}"/>
              </a:ext>
            </a:extLst>
          </p:cNvPr>
          <p:cNvSpPr>
            <a:spLocks noGrp="1" noChangeArrowheads="1"/>
          </p:cNvSpPr>
          <p:nvPr>
            <p:ph type="title"/>
          </p:nvPr>
        </p:nvSpPr>
        <p:spPr/>
        <p:txBody>
          <a:bodyPr/>
          <a:lstStyle/>
          <a:p>
            <a:pPr eaLnBrk="1" hangingPunct="1"/>
            <a:r>
              <a:rPr lang="en-US" altLang="en-US"/>
              <a:t>TYPE OF CARGO POLICIES</a:t>
            </a:r>
          </a:p>
        </p:txBody>
      </p:sp>
      <p:sp>
        <p:nvSpPr>
          <p:cNvPr id="77827" name="Rectangle 3">
            <a:extLst>
              <a:ext uri="{FF2B5EF4-FFF2-40B4-BE49-F238E27FC236}">
                <a16:creationId xmlns:a16="http://schemas.microsoft.com/office/drawing/2014/main" id="{35D451B4-CC57-D337-AEAA-F6849B2C1311}"/>
              </a:ext>
            </a:extLst>
          </p:cNvPr>
          <p:cNvSpPr>
            <a:spLocks noGrp="1" noChangeArrowheads="1"/>
          </p:cNvSpPr>
          <p:nvPr>
            <p:ph idx="1"/>
          </p:nvPr>
        </p:nvSpPr>
        <p:spPr/>
        <p:txBody>
          <a:bodyPr>
            <a:normAutofit/>
          </a:bodyPr>
          <a:lstStyle/>
          <a:p>
            <a:pPr eaLnBrk="1" hangingPunct="1"/>
            <a:r>
              <a:rPr lang="en-US" altLang="en-US" dirty="0"/>
              <a:t>Specific Policy</a:t>
            </a:r>
          </a:p>
          <a:p>
            <a:pPr eaLnBrk="1" hangingPunct="1"/>
            <a:r>
              <a:rPr lang="en-US" altLang="en-US" dirty="0"/>
              <a:t>Open Policy</a:t>
            </a:r>
          </a:p>
          <a:p>
            <a:pPr eaLnBrk="1" hangingPunct="1"/>
            <a:r>
              <a:rPr lang="en-US" altLang="en-US" dirty="0"/>
              <a:t>Special Declaration Policy</a:t>
            </a:r>
          </a:p>
          <a:p>
            <a:pPr eaLnBrk="1" hangingPunct="1"/>
            <a:r>
              <a:rPr lang="en-US" altLang="en-US" dirty="0"/>
              <a:t>Annual Policy</a:t>
            </a:r>
          </a:p>
          <a:p>
            <a:pPr eaLnBrk="1" hangingPunct="1"/>
            <a:r>
              <a:rPr lang="en-US" altLang="en-US" dirty="0"/>
              <a:t>Open Cover</a:t>
            </a:r>
          </a:p>
          <a:p>
            <a:pPr eaLnBrk="1" hangingPunct="1"/>
            <a:r>
              <a:rPr lang="en-US" altLang="en-US" dirty="0"/>
              <a:t>Sellers’ Contingency Policy</a:t>
            </a:r>
          </a:p>
          <a:p>
            <a:pPr eaLnBrk="1" hangingPunct="1"/>
            <a:r>
              <a:rPr lang="en-US" altLang="en-US" dirty="0"/>
              <a:t>Duty and Increased Value Policy</a:t>
            </a:r>
          </a:p>
          <a:p>
            <a:pPr eaLnBrk="1" hangingPunct="1"/>
            <a:r>
              <a:rPr lang="en-US" altLang="en-US" dirty="0"/>
              <a:t>Sales Turnover Policy</a:t>
            </a:r>
          </a:p>
          <a:p>
            <a:pPr eaLnBrk="1" hangingPunct="1"/>
            <a:endParaRPr lang="en-US" altLang="en-US" dirty="0"/>
          </a:p>
        </p:txBody>
      </p:sp>
    </p:spTree>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a:extLst>
              <a:ext uri="{FF2B5EF4-FFF2-40B4-BE49-F238E27FC236}">
                <a16:creationId xmlns:a16="http://schemas.microsoft.com/office/drawing/2014/main" id="{D2DA597A-1CB2-8F05-6C5E-EC12EBF2C6E6}"/>
              </a:ext>
            </a:extLst>
          </p:cNvPr>
          <p:cNvSpPr>
            <a:spLocks noGrp="1" noChangeArrowheads="1"/>
          </p:cNvSpPr>
          <p:nvPr>
            <p:ph type="title"/>
          </p:nvPr>
        </p:nvSpPr>
        <p:spPr/>
        <p:txBody>
          <a:bodyPr>
            <a:normAutofit/>
          </a:bodyPr>
          <a:lstStyle/>
          <a:p>
            <a:pPr eaLnBrk="1" hangingPunct="1"/>
            <a:r>
              <a:rPr lang="en-US" altLang="en-US" sz="4500"/>
              <a:t>SPECIFIC  POLICY</a:t>
            </a:r>
          </a:p>
        </p:txBody>
      </p:sp>
      <p:sp>
        <p:nvSpPr>
          <p:cNvPr id="78851" name="Rectangle 3">
            <a:extLst>
              <a:ext uri="{FF2B5EF4-FFF2-40B4-BE49-F238E27FC236}">
                <a16:creationId xmlns:a16="http://schemas.microsoft.com/office/drawing/2014/main" id="{CC2A1E2E-16C4-0BC3-FA71-D053F1A1BEAC}"/>
              </a:ext>
            </a:extLst>
          </p:cNvPr>
          <p:cNvSpPr>
            <a:spLocks noGrp="1" noChangeArrowheads="1"/>
          </p:cNvSpPr>
          <p:nvPr>
            <p:ph idx="1"/>
          </p:nvPr>
        </p:nvSpPr>
        <p:spPr/>
        <p:txBody>
          <a:bodyPr>
            <a:normAutofit/>
          </a:bodyPr>
          <a:lstStyle/>
          <a:p>
            <a:pPr eaLnBrk="1" hangingPunct="1"/>
            <a:r>
              <a:rPr lang="en-US" altLang="en-US" sz="3300"/>
              <a:t>Isolated shipments covered by issue of individual policies for a specific voyage/transit</a:t>
            </a:r>
          </a:p>
          <a:p>
            <a:pPr eaLnBrk="1" hangingPunct="1">
              <a:buFontTx/>
              <a:buNone/>
            </a:pPr>
            <a:endParaRPr lang="en-US" altLang="en-US" sz="3300"/>
          </a:p>
          <a:p>
            <a:pPr eaLnBrk="1" hangingPunct="1">
              <a:buFontTx/>
              <a:buNone/>
            </a:pPr>
            <a:endParaRPr lang="en-US" altLang="en-US" sz="3300"/>
          </a:p>
        </p:txBody>
      </p:sp>
    </p:spTree>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4050F8FE-DBFE-54EE-147A-1A2E1F8D3C0F}"/>
              </a:ext>
            </a:extLst>
          </p:cNvPr>
          <p:cNvSpPr>
            <a:spLocks noGrp="1" noChangeArrowheads="1"/>
          </p:cNvSpPr>
          <p:nvPr>
            <p:ph type="title"/>
          </p:nvPr>
        </p:nvSpPr>
        <p:spPr/>
        <p:txBody>
          <a:bodyPr/>
          <a:lstStyle/>
          <a:p>
            <a:pPr eaLnBrk="1" hangingPunct="1"/>
            <a:r>
              <a:rPr lang="en-US" altLang="en-US"/>
              <a:t>OPEN POLICY</a:t>
            </a:r>
          </a:p>
        </p:txBody>
      </p:sp>
      <p:sp>
        <p:nvSpPr>
          <p:cNvPr id="100355" name="Rectangle 3">
            <a:extLst>
              <a:ext uri="{FF2B5EF4-FFF2-40B4-BE49-F238E27FC236}">
                <a16:creationId xmlns:a16="http://schemas.microsoft.com/office/drawing/2014/main" id="{A1C727DD-C72C-EDD2-FA5F-5D701DC3A0EA}"/>
              </a:ext>
            </a:extLst>
          </p:cNvPr>
          <p:cNvSpPr>
            <a:spLocks noGrp="1" noChangeArrowheads="1"/>
          </p:cNvSpPr>
          <p:nvPr>
            <p:ph idx="1"/>
          </p:nvPr>
        </p:nvSpPr>
        <p:spPr>
          <a:xfrm>
            <a:off x="1485900" y="2000258"/>
            <a:ext cx="5486400" cy="3388519"/>
          </a:xfrm>
        </p:spPr>
        <p:txBody>
          <a:bodyPr rtlCol="0">
            <a:normAutofit fontScale="92500" lnSpcReduction="10000"/>
          </a:bodyPr>
          <a:lstStyle/>
          <a:p>
            <a:pPr marL="257174" indent="-257174" defTabSz="342897">
              <a:lnSpc>
                <a:spcPct val="80000"/>
              </a:lnSpc>
              <a:buClr>
                <a:schemeClr val="bg2">
                  <a:lumMod val="40000"/>
                  <a:lumOff val="60000"/>
                </a:schemeClr>
              </a:buClr>
              <a:defRPr/>
            </a:pPr>
            <a:r>
              <a:rPr lang="en-US" sz="1200" dirty="0"/>
              <a:t>A Type of Floating policy and it is a stamped document</a:t>
            </a:r>
          </a:p>
          <a:p>
            <a:pPr marL="257174" indent="-257174" defTabSz="342897">
              <a:lnSpc>
                <a:spcPct val="80000"/>
              </a:lnSpc>
              <a:buClr>
                <a:schemeClr val="bg2">
                  <a:lumMod val="40000"/>
                  <a:lumOff val="60000"/>
                </a:schemeClr>
              </a:buClr>
              <a:defRPr/>
            </a:pPr>
            <a:r>
              <a:rPr lang="en-US" sz="1200" dirty="0"/>
              <a:t>To take care of frequent transit with considerable turnover</a:t>
            </a:r>
          </a:p>
          <a:p>
            <a:pPr marL="257174" indent="-257174" defTabSz="342897">
              <a:lnSpc>
                <a:spcPct val="80000"/>
              </a:lnSpc>
              <a:buClr>
                <a:schemeClr val="bg2">
                  <a:lumMod val="40000"/>
                  <a:lumOff val="60000"/>
                </a:schemeClr>
              </a:buClr>
              <a:defRPr/>
            </a:pPr>
            <a:r>
              <a:rPr lang="en-US" sz="1200" dirty="0"/>
              <a:t>Traditionally Issued for covering inland transit</a:t>
            </a:r>
          </a:p>
          <a:p>
            <a:pPr marL="257174" indent="-257174" defTabSz="342897">
              <a:lnSpc>
                <a:spcPct val="80000"/>
              </a:lnSpc>
              <a:buClr>
                <a:schemeClr val="bg2">
                  <a:lumMod val="40000"/>
                  <a:lumOff val="60000"/>
                </a:schemeClr>
              </a:buClr>
              <a:defRPr/>
            </a:pPr>
            <a:r>
              <a:rPr lang="en-US" sz="1200" dirty="0"/>
              <a:t>Sum insured normally representing annual turnover – can be enhanced from time to time to suit the requirement</a:t>
            </a:r>
          </a:p>
          <a:p>
            <a:pPr marL="257174" indent="-257174" defTabSz="342897">
              <a:lnSpc>
                <a:spcPct val="80000"/>
              </a:lnSpc>
              <a:buClr>
                <a:schemeClr val="bg2">
                  <a:lumMod val="40000"/>
                  <a:lumOff val="60000"/>
                </a:schemeClr>
              </a:buClr>
              <a:defRPr/>
            </a:pPr>
            <a:r>
              <a:rPr lang="en-US" sz="1200" dirty="0"/>
              <a:t>Unstamped certificate can be issued for each dispatch/declaration – sec 31 of the Act – declaration should be in the order of dispatch</a:t>
            </a:r>
          </a:p>
          <a:p>
            <a:pPr marL="257174" indent="-257174" defTabSz="342897">
              <a:lnSpc>
                <a:spcPct val="80000"/>
              </a:lnSpc>
              <a:buClr>
                <a:schemeClr val="bg2">
                  <a:lumMod val="40000"/>
                  <a:lumOff val="60000"/>
                </a:schemeClr>
              </a:buClr>
              <a:defRPr/>
            </a:pPr>
            <a:r>
              <a:rPr lang="en-US" sz="1200" dirty="0"/>
              <a:t>Sum insured stands reduced  to the extent of dispatches declared</a:t>
            </a:r>
          </a:p>
          <a:p>
            <a:pPr marL="257174" indent="-257174" defTabSz="342897">
              <a:lnSpc>
                <a:spcPct val="80000"/>
              </a:lnSpc>
              <a:buClr>
                <a:schemeClr val="bg2">
                  <a:lumMod val="40000"/>
                  <a:lumOff val="60000"/>
                </a:schemeClr>
              </a:buClr>
              <a:defRPr/>
            </a:pPr>
            <a:r>
              <a:rPr lang="en-US" sz="1200" dirty="0"/>
              <a:t>Policy ceases on expiry date or on exhaustion of the total sum insured whichever shall first occur</a:t>
            </a:r>
          </a:p>
          <a:p>
            <a:pPr marL="257174" indent="-257174" defTabSz="342897">
              <a:lnSpc>
                <a:spcPct val="80000"/>
              </a:lnSpc>
              <a:buClr>
                <a:schemeClr val="bg2">
                  <a:lumMod val="40000"/>
                  <a:lumOff val="60000"/>
                </a:schemeClr>
              </a:buClr>
              <a:defRPr/>
            </a:pPr>
            <a:r>
              <a:rPr lang="en-US" sz="1200" dirty="0"/>
              <a:t>Limit per bottom and limit per location clearly specified</a:t>
            </a:r>
          </a:p>
          <a:p>
            <a:pPr marL="257174" indent="-257174" defTabSz="342897">
              <a:lnSpc>
                <a:spcPct val="80000"/>
              </a:lnSpc>
              <a:buClr>
                <a:schemeClr val="bg2">
                  <a:lumMod val="40000"/>
                  <a:lumOff val="60000"/>
                </a:schemeClr>
              </a:buClr>
              <a:defRPr/>
            </a:pPr>
            <a:r>
              <a:rPr lang="en-US" sz="1200" dirty="0"/>
              <a:t>Basis of valuation specified</a:t>
            </a:r>
          </a:p>
          <a:p>
            <a:pPr marL="257174" indent="-257174" defTabSz="342897">
              <a:lnSpc>
                <a:spcPct val="80000"/>
              </a:lnSpc>
              <a:buClr>
                <a:schemeClr val="bg2">
                  <a:lumMod val="40000"/>
                  <a:lumOff val="60000"/>
                </a:schemeClr>
              </a:buClr>
              <a:defRPr/>
            </a:pPr>
            <a:r>
              <a:rPr lang="en-US" sz="1200" dirty="0"/>
              <a:t>Rate of premium and  terms of cover agreed in advance and remained unchanged throughout the policy period</a:t>
            </a:r>
          </a:p>
          <a:p>
            <a:pPr marL="257174" indent="-257174" defTabSz="342897">
              <a:lnSpc>
                <a:spcPct val="80000"/>
              </a:lnSpc>
              <a:buClr>
                <a:schemeClr val="bg2">
                  <a:lumMod val="40000"/>
                  <a:lumOff val="60000"/>
                </a:schemeClr>
              </a:buClr>
              <a:defRPr/>
            </a:pPr>
            <a:r>
              <a:rPr lang="en-US" sz="1200" dirty="0"/>
              <a:t>Provide for inspection of insured’s records</a:t>
            </a:r>
          </a:p>
          <a:p>
            <a:pPr marL="257174" indent="-257174" defTabSz="342897">
              <a:lnSpc>
                <a:spcPct val="80000"/>
              </a:lnSpc>
              <a:buClr>
                <a:schemeClr val="bg2">
                  <a:lumMod val="40000"/>
                  <a:lumOff val="60000"/>
                </a:schemeClr>
              </a:buClr>
              <a:defRPr/>
            </a:pPr>
            <a:r>
              <a:rPr lang="en-US" sz="1200" dirty="0"/>
              <a:t>Subject to cancellation with 30 days notice</a:t>
            </a:r>
          </a:p>
        </p:txBody>
      </p:sp>
    </p:spTree>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C09FA813-603A-D015-7C41-801B7F8A0E3E}"/>
              </a:ext>
            </a:extLst>
          </p:cNvPr>
          <p:cNvSpPr>
            <a:spLocks noGrp="1" noChangeArrowheads="1"/>
          </p:cNvSpPr>
          <p:nvPr>
            <p:ph type="title"/>
          </p:nvPr>
        </p:nvSpPr>
        <p:spPr>
          <a:xfrm>
            <a:off x="1485900" y="857250"/>
            <a:ext cx="6172200" cy="857251"/>
          </a:xfrm>
        </p:spPr>
        <p:txBody>
          <a:bodyPr>
            <a:normAutofit/>
          </a:bodyPr>
          <a:lstStyle/>
          <a:p>
            <a:pPr eaLnBrk="1" hangingPunct="1"/>
            <a:r>
              <a:rPr lang="en-US" altLang="en-US" sz="3000"/>
              <a:t>SPECIAL DECLARATION POLICY</a:t>
            </a:r>
          </a:p>
        </p:txBody>
      </p:sp>
      <p:sp>
        <p:nvSpPr>
          <p:cNvPr id="101379" name="Rectangle 3">
            <a:extLst>
              <a:ext uri="{FF2B5EF4-FFF2-40B4-BE49-F238E27FC236}">
                <a16:creationId xmlns:a16="http://schemas.microsoft.com/office/drawing/2014/main" id="{F97FB088-BEC5-7431-0C63-5241E0B13BF7}"/>
              </a:ext>
            </a:extLst>
          </p:cNvPr>
          <p:cNvSpPr>
            <a:spLocks noGrp="1" noChangeArrowheads="1"/>
          </p:cNvSpPr>
          <p:nvPr>
            <p:ph idx="1"/>
          </p:nvPr>
        </p:nvSpPr>
        <p:spPr>
          <a:xfrm>
            <a:off x="1485902" y="1714504"/>
            <a:ext cx="4875611" cy="3674269"/>
          </a:xfrm>
        </p:spPr>
        <p:txBody>
          <a:bodyPr rtlCol="0">
            <a:normAutofit fontScale="92500" lnSpcReduction="20000"/>
          </a:bodyPr>
          <a:lstStyle/>
          <a:p>
            <a:pPr marL="257174" indent="-257174" defTabSz="342897">
              <a:lnSpc>
                <a:spcPct val="80000"/>
              </a:lnSpc>
              <a:buClr>
                <a:schemeClr val="bg2">
                  <a:lumMod val="40000"/>
                  <a:lumOff val="60000"/>
                </a:schemeClr>
              </a:buClr>
              <a:defRPr/>
            </a:pPr>
            <a:r>
              <a:rPr lang="en-US" sz="1051" dirty="0"/>
              <a:t>SDP is form of floating policy to clients having large turnover and frequent inland dispatches – minimum turnover stipulated is Rs. 2 crores– accepted on the basis of completed proposal</a:t>
            </a:r>
          </a:p>
          <a:p>
            <a:pPr marL="257174" indent="-257174" defTabSz="342897">
              <a:lnSpc>
                <a:spcPct val="80000"/>
              </a:lnSpc>
              <a:buClr>
                <a:schemeClr val="bg2">
                  <a:lumMod val="40000"/>
                  <a:lumOff val="60000"/>
                </a:schemeClr>
              </a:buClr>
              <a:defRPr/>
            </a:pPr>
            <a:r>
              <a:rPr lang="en-US" sz="1051" dirty="0"/>
              <a:t>Can not be assignable or transferable but claim can be settled in favour of consignee with consent of the insured</a:t>
            </a:r>
          </a:p>
          <a:p>
            <a:pPr marL="257174" indent="-257174" defTabSz="342897">
              <a:lnSpc>
                <a:spcPct val="80000"/>
              </a:lnSpc>
              <a:buClr>
                <a:schemeClr val="bg2">
                  <a:lumMod val="40000"/>
                  <a:lumOff val="60000"/>
                </a:schemeClr>
              </a:buClr>
              <a:defRPr/>
            </a:pPr>
            <a:r>
              <a:rPr lang="en-US" sz="1051" dirty="0"/>
              <a:t>Sum insured shall be on  the basis of previous year’s turnover or estimated annual turnover</a:t>
            </a:r>
          </a:p>
          <a:p>
            <a:pPr marL="257174" indent="-257174" defTabSz="342897">
              <a:lnSpc>
                <a:spcPct val="80000"/>
              </a:lnSpc>
              <a:buClr>
                <a:schemeClr val="bg2">
                  <a:lumMod val="40000"/>
                  <a:lumOff val="60000"/>
                </a:schemeClr>
              </a:buClr>
              <a:defRPr/>
            </a:pPr>
            <a:r>
              <a:rPr lang="en-US" sz="1051" dirty="0"/>
              <a:t>Entire premium charged on the total turnover/sum insured is collected in advance – discount in premium up to a maximum of 50% is allowed on slab system based on turnover</a:t>
            </a:r>
          </a:p>
          <a:p>
            <a:pPr marL="257174" indent="-257174" defTabSz="342897">
              <a:lnSpc>
                <a:spcPct val="80000"/>
              </a:lnSpc>
              <a:buClr>
                <a:schemeClr val="bg2">
                  <a:lumMod val="40000"/>
                  <a:lumOff val="60000"/>
                </a:schemeClr>
              </a:buClr>
              <a:defRPr/>
            </a:pPr>
            <a:r>
              <a:rPr lang="en-US" sz="1051" dirty="0"/>
              <a:t>Issued for a period of one year – ceases on expiry date of the policy or on exhaustion of sum insured whichever shall first occur – mid term enhancement of sum insured can be allowed twice to any extent – on exhaustion revised sum insured, the insured so desire to continue the policy on the basis of open policy but without any discount</a:t>
            </a:r>
          </a:p>
          <a:p>
            <a:pPr marL="257174" indent="-257174" defTabSz="342897">
              <a:lnSpc>
                <a:spcPct val="80000"/>
              </a:lnSpc>
              <a:buClr>
                <a:schemeClr val="bg2">
                  <a:lumMod val="40000"/>
                  <a:lumOff val="60000"/>
                </a:schemeClr>
              </a:buClr>
              <a:defRPr/>
            </a:pPr>
            <a:r>
              <a:rPr lang="en-US" sz="1051" dirty="0"/>
              <a:t>Basis of valuation specified i.e., CIF + 10%</a:t>
            </a:r>
          </a:p>
          <a:p>
            <a:pPr marL="257174" indent="-257174" defTabSz="342897">
              <a:lnSpc>
                <a:spcPct val="80000"/>
              </a:lnSpc>
              <a:buClr>
                <a:schemeClr val="bg2">
                  <a:lumMod val="40000"/>
                  <a:lumOff val="60000"/>
                </a:schemeClr>
              </a:buClr>
              <a:defRPr/>
            </a:pPr>
            <a:r>
              <a:rPr lang="en-US" sz="1051" dirty="0"/>
              <a:t>Mid term reduction in the sum insured is not permitted</a:t>
            </a:r>
          </a:p>
          <a:p>
            <a:pPr marL="257174" indent="-257174" defTabSz="342897">
              <a:lnSpc>
                <a:spcPct val="80000"/>
              </a:lnSpc>
              <a:buClr>
                <a:schemeClr val="bg2">
                  <a:lumMod val="40000"/>
                  <a:lumOff val="60000"/>
                </a:schemeClr>
              </a:buClr>
              <a:defRPr/>
            </a:pPr>
            <a:r>
              <a:rPr lang="en-US" sz="1051" dirty="0"/>
              <a:t>Policy is subject to bonus and malus to keep the loss ratio at a particular level</a:t>
            </a:r>
          </a:p>
          <a:p>
            <a:pPr marL="257174" indent="-257174" defTabSz="342897">
              <a:lnSpc>
                <a:spcPct val="80000"/>
              </a:lnSpc>
              <a:buClr>
                <a:schemeClr val="bg2">
                  <a:lumMod val="40000"/>
                  <a:lumOff val="60000"/>
                </a:schemeClr>
              </a:buClr>
              <a:defRPr/>
            </a:pPr>
            <a:r>
              <a:rPr lang="en-US" sz="1051" dirty="0"/>
              <a:t>Dispatches to be declared periodically and the final premium is adjustable downward</a:t>
            </a:r>
          </a:p>
          <a:p>
            <a:pPr marL="257174" indent="-257174" defTabSz="342897">
              <a:lnSpc>
                <a:spcPct val="80000"/>
              </a:lnSpc>
              <a:buClr>
                <a:schemeClr val="bg2">
                  <a:lumMod val="40000"/>
                  <a:lumOff val="60000"/>
                </a:schemeClr>
              </a:buClr>
              <a:defRPr/>
            </a:pPr>
            <a:r>
              <a:rPr lang="en-US" sz="1051" dirty="0"/>
              <a:t>Limit per bottom and limit per location specified</a:t>
            </a:r>
          </a:p>
          <a:p>
            <a:pPr marL="257174" indent="-257174" defTabSz="342897">
              <a:lnSpc>
                <a:spcPct val="80000"/>
              </a:lnSpc>
              <a:buClr>
                <a:schemeClr val="bg2">
                  <a:lumMod val="40000"/>
                  <a:lumOff val="60000"/>
                </a:schemeClr>
              </a:buClr>
              <a:defRPr/>
            </a:pPr>
            <a:r>
              <a:rPr lang="en-US" sz="1051" dirty="0"/>
              <a:t>Cancellation is subject to 30 days notice</a:t>
            </a:r>
          </a:p>
          <a:p>
            <a:pPr marL="257174" indent="-257174" defTabSz="342897">
              <a:lnSpc>
                <a:spcPct val="80000"/>
              </a:lnSpc>
              <a:buClr>
                <a:schemeClr val="bg2">
                  <a:lumMod val="40000"/>
                  <a:lumOff val="60000"/>
                </a:schemeClr>
              </a:buClr>
              <a:defRPr/>
            </a:pPr>
            <a:endParaRPr lang="en-US" sz="1051" dirty="0"/>
          </a:p>
          <a:p>
            <a:pPr marL="257174" indent="-257174" defTabSz="342897">
              <a:lnSpc>
                <a:spcPct val="80000"/>
              </a:lnSpc>
              <a:buClr>
                <a:schemeClr val="bg2">
                  <a:lumMod val="40000"/>
                  <a:lumOff val="60000"/>
                </a:schemeClr>
              </a:buClr>
              <a:defRPr/>
            </a:pPr>
            <a:endParaRPr lang="en-US" sz="1051" dirty="0"/>
          </a:p>
        </p:txBody>
      </p:sp>
    </p:spTree>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D02139B5-7505-0875-075D-D4F04EE4C481}"/>
              </a:ext>
            </a:extLst>
          </p:cNvPr>
          <p:cNvSpPr>
            <a:spLocks noGrp="1" noChangeArrowheads="1"/>
          </p:cNvSpPr>
          <p:nvPr>
            <p:ph type="title"/>
          </p:nvPr>
        </p:nvSpPr>
        <p:spPr/>
        <p:txBody>
          <a:bodyPr/>
          <a:lstStyle/>
          <a:p>
            <a:pPr eaLnBrk="1" hangingPunct="1"/>
            <a:r>
              <a:rPr lang="en-US" altLang="en-US"/>
              <a:t>ANNUAL POLICY</a:t>
            </a:r>
          </a:p>
        </p:txBody>
      </p:sp>
      <p:sp>
        <p:nvSpPr>
          <p:cNvPr id="102403" name="Rectangle 3">
            <a:extLst>
              <a:ext uri="{FF2B5EF4-FFF2-40B4-BE49-F238E27FC236}">
                <a16:creationId xmlns:a16="http://schemas.microsoft.com/office/drawing/2014/main" id="{ACFF3516-6A1B-47D3-4168-0E734F636DF9}"/>
              </a:ext>
            </a:extLst>
          </p:cNvPr>
          <p:cNvSpPr>
            <a:spLocks noGrp="1" noChangeArrowheads="1"/>
          </p:cNvSpPr>
          <p:nvPr>
            <p:ph idx="1"/>
          </p:nvPr>
        </p:nvSpPr>
        <p:spPr/>
        <p:txBody>
          <a:bodyPr rtlCol="0">
            <a:normAutofit/>
          </a:bodyPr>
          <a:lstStyle/>
          <a:p>
            <a:pPr marL="257174" indent="-257174" defTabSz="342897">
              <a:lnSpc>
                <a:spcPct val="80000"/>
              </a:lnSpc>
              <a:buClr>
                <a:schemeClr val="bg2">
                  <a:lumMod val="40000"/>
                  <a:lumOff val="60000"/>
                </a:schemeClr>
              </a:buClr>
              <a:defRPr/>
            </a:pPr>
            <a:r>
              <a:rPr lang="en-US" sz="1351" dirty="0"/>
              <a:t>Issued for 12 months period</a:t>
            </a:r>
          </a:p>
          <a:p>
            <a:pPr marL="257174" indent="-257174" defTabSz="342897">
              <a:lnSpc>
                <a:spcPct val="80000"/>
              </a:lnSpc>
              <a:buClr>
                <a:schemeClr val="bg2">
                  <a:lumMod val="40000"/>
                  <a:lumOff val="60000"/>
                </a:schemeClr>
              </a:buClr>
              <a:defRPr/>
            </a:pPr>
            <a:r>
              <a:rPr lang="en-US" sz="1351" dirty="0"/>
              <a:t>only to cover transport of goods belonging to or held in trust by the insured amongst depots owned or hired by the insured within the country</a:t>
            </a:r>
          </a:p>
          <a:p>
            <a:pPr marL="257174" indent="-257174" defTabSz="342897">
              <a:lnSpc>
                <a:spcPct val="80000"/>
              </a:lnSpc>
              <a:buClr>
                <a:schemeClr val="bg2">
                  <a:lumMod val="40000"/>
                  <a:lumOff val="60000"/>
                </a:schemeClr>
              </a:buClr>
              <a:defRPr/>
            </a:pPr>
            <a:r>
              <a:rPr lang="en-US" sz="1351" dirty="0"/>
              <a:t>The sum insured should represent estimated annual turnover – premium depends on distance and single carrying limit e.g. &lt; 80 km twice SCL or 1% of T/o; &gt;80 Km and &lt;500 Km 4 times SCL or 2% of T/o &gt;500 km 6 times SCL or 3% of T/o – the rate of premium is charged on these limits only and not on the total turnover</a:t>
            </a:r>
          </a:p>
          <a:p>
            <a:pPr marL="257174" indent="-257174" defTabSz="342897">
              <a:lnSpc>
                <a:spcPct val="80000"/>
              </a:lnSpc>
              <a:buClr>
                <a:schemeClr val="bg2">
                  <a:lumMod val="40000"/>
                  <a:lumOff val="60000"/>
                </a:schemeClr>
              </a:buClr>
              <a:defRPr/>
            </a:pPr>
            <a:r>
              <a:rPr lang="en-US" sz="1351" dirty="0"/>
              <a:t>Policy is subject to condition of average</a:t>
            </a:r>
          </a:p>
          <a:p>
            <a:pPr marL="257174" indent="-257174" defTabSz="342897">
              <a:lnSpc>
                <a:spcPct val="80000"/>
              </a:lnSpc>
              <a:buClr>
                <a:schemeClr val="bg2">
                  <a:lumMod val="40000"/>
                  <a:lumOff val="60000"/>
                </a:schemeClr>
              </a:buClr>
              <a:defRPr/>
            </a:pPr>
            <a:r>
              <a:rPr lang="en-US" sz="1351" dirty="0"/>
              <a:t>Policy is not assignable or transferable –  no contract of afrieghtment is necessary</a:t>
            </a:r>
          </a:p>
          <a:p>
            <a:pPr marL="257174" indent="-257174" defTabSz="342897">
              <a:lnSpc>
                <a:spcPct val="80000"/>
              </a:lnSpc>
              <a:buClr>
                <a:schemeClr val="bg2">
                  <a:lumMod val="40000"/>
                  <a:lumOff val="60000"/>
                </a:schemeClr>
              </a:buClr>
              <a:defRPr/>
            </a:pPr>
            <a:r>
              <a:rPr lang="en-US" sz="1351" dirty="0"/>
              <a:t>Accepted on the basis of completed proposal </a:t>
            </a:r>
          </a:p>
          <a:p>
            <a:pPr marL="257174" indent="-257174" defTabSz="342897">
              <a:lnSpc>
                <a:spcPct val="80000"/>
              </a:lnSpc>
              <a:buClr>
                <a:schemeClr val="bg2">
                  <a:lumMod val="40000"/>
                  <a:lumOff val="60000"/>
                </a:schemeClr>
              </a:buClr>
              <a:defRPr/>
            </a:pPr>
            <a:r>
              <a:rPr lang="en-US" sz="1351" dirty="0"/>
              <a:t>Reinstatement of sum insured upon payment of claim is permitted</a:t>
            </a:r>
          </a:p>
          <a:p>
            <a:pPr marL="257174" indent="-257174" defTabSz="342897">
              <a:lnSpc>
                <a:spcPct val="80000"/>
              </a:lnSpc>
              <a:buClr>
                <a:schemeClr val="bg2">
                  <a:lumMod val="40000"/>
                  <a:lumOff val="60000"/>
                </a:schemeClr>
              </a:buClr>
              <a:defRPr/>
            </a:pPr>
            <a:r>
              <a:rPr lang="en-US" sz="1351" dirty="0"/>
              <a:t>Basis of valuation should be prime cost plus expenses incidental to transit</a:t>
            </a:r>
          </a:p>
          <a:p>
            <a:pPr marL="257174" indent="-257174" defTabSz="342897">
              <a:lnSpc>
                <a:spcPct val="80000"/>
              </a:lnSpc>
              <a:buClr>
                <a:schemeClr val="bg2">
                  <a:lumMod val="40000"/>
                  <a:lumOff val="60000"/>
                </a:schemeClr>
              </a:buClr>
              <a:defRPr/>
            </a:pPr>
            <a:endParaRPr lang="en-US" sz="1351" dirty="0"/>
          </a:p>
        </p:txBody>
      </p:sp>
    </p:spTree>
  </p:cSld>
  <p:clrMapOvr>
    <a:masterClrMapping/>
  </p:clrMapOvr>
  <p:transition spd="slow"/>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C8C6DD82-983B-102C-733F-6AB6A8D101C6}"/>
              </a:ext>
            </a:extLst>
          </p:cNvPr>
          <p:cNvSpPr>
            <a:spLocks noGrp="1" noChangeArrowheads="1"/>
          </p:cNvSpPr>
          <p:nvPr>
            <p:ph type="title"/>
          </p:nvPr>
        </p:nvSpPr>
        <p:spPr/>
        <p:txBody>
          <a:bodyPr/>
          <a:lstStyle/>
          <a:p>
            <a:pPr eaLnBrk="1" hangingPunct="1"/>
            <a:r>
              <a:rPr lang="en-US" altLang="en-US"/>
              <a:t>OPEN COVER</a:t>
            </a:r>
          </a:p>
        </p:txBody>
      </p:sp>
      <p:sp>
        <p:nvSpPr>
          <p:cNvPr id="103427" name="Rectangle 3">
            <a:extLst>
              <a:ext uri="{FF2B5EF4-FFF2-40B4-BE49-F238E27FC236}">
                <a16:creationId xmlns:a16="http://schemas.microsoft.com/office/drawing/2014/main" id="{B0B9751C-C609-5E7D-2040-4E5D949B5FC4}"/>
              </a:ext>
            </a:extLst>
          </p:cNvPr>
          <p:cNvSpPr>
            <a:spLocks noGrp="1" noChangeArrowheads="1"/>
          </p:cNvSpPr>
          <p:nvPr>
            <p:ph idx="1"/>
          </p:nvPr>
        </p:nvSpPr>
        <p:spPr/>
        <p:txBody>
          <a:bodyPr rtlCol="0">
            <a:normAutofit fontScale="92500" lnSpcReduction="20000"/>
          </a:bodyPr>
          <a:lstStyle/>
          <a:p>
            <a:pPr marL="257174" indent="-257174" defTabSz="342897">
              <a:lnSpc>
                <a:spcPct val="80000"/>
              </a:lnSpc>
              <a:buClr>
                <a:schemeClr val="bg2">
                  <a:lumMod val="40000"/>
                  <a:lumOff val="60000"/>
                </a:schemeClr>
              </a:buClr>
              <a:defRPr/>
            </a:pPr>
            <a:r>
              <a:rPr lang="en-US" dirty="0"/>
              <a:t>To provide continuous, automatic and guaranteed coverage to a regular importer or exporter issued for a period of 12 months with out specifying the sum insured – only limit per bottom and limit per location are specified</a:t>
            </a:r>
          </a:p>
          <a:p>
            <a:pPr marL="257174" indent="-257174" defTabSz="342897">
              <a:lnSpc>
                <a:spcPct val="80000"/>
              </a:lnSpc>
              <a:buClr>
                <a:schemeClr val="bg2">
                  <a:lumMod val="40000"/>
                  <a:lumOff val="60000"/>
                </a:schemeClr>
              </a:buClr>
              <a:defRPr/>
            </a:pPr>
            <a:r>
              <a:rPr lang="en-US" dirty="0"/>
              <a:t>Unstamped document – only an agreement in writing</a:t>
            </a:r>
          </a:p>
          <a:p>
            <a:pPr marL="257174" indent="-257174" defTabSz="342897">
              <a:lnSpc>
                <a:spcPct val="80000"/>
              </a:lnSpc>
              <a:buClr>
                <a:schemeClr val="bg2">
                  <a:lumMod val="40000"/>
                  <a:lumOff val="60000"/>
                </a:schemeClr>
              </a:buClr>
              <a:defRPr/>
            </a:pPr>
            <a:r>
              <a:rPr lang="en-US" dirty="0"/>
              <a:t>Individual stamped certificate/policy is issued on receipt of shipment details</a:t>
            </a:r>
          </a:p>
          <a:p>
            <a:pPr marL="257174" indent="-257174" defTabSz="342897">
              <a:lnSpc>
                <a:spcPct val="80000"/>
              </a:lnSpc>
              <a:buClr>
                <a:schemeClr val="bg2">
                  <a:lumMod val="40000"/>
                  <a:lumOff val="60000"/>
                </a:schemeClr>
              </a:buClr>
              <a:defRPr/>
            </a:pPr>
            <a:r>
              <a:rPr lang="en-US" dirty="0"/>
              <a:t>Rate of premium terms and conditions are setout in the open cover and remain unchanged throughout the period</a:t>
            </a:r>
          </a:p>
          <a:p>
            <a:pPr marL="257174" indent="-257174" defTabSz="342897">
              <a:lnSpc>
                <a:spcPct val="80000"/>
              </a:lnSpc>
              <a:buClr>
                <a:schemeClr val="bg2">
                  <a:lumMod val="40000"/>
                  <a:lumOff val="60000"/>
                </a:schemeClr>
              </a:buClr>
              <a:defRPr/>
            </a:pPr>
            <a:r>
              <a:rPr lang="en-US" dirty="0"/>
              <a:t>Unintentional genuine omission is held covered</a:t>
            </a:r>
          </a:p>
          <a:p>
            <a:pPr marL="257174" indent="-257174" defTabSz="342897">
              <a:lnSpc>
                <a:spcPct val="80000"/>
              </a:lnSpc>
              <a:buClr>
                <a:schemeClr val="bg2">
                  <a:lumMod val="40000"/>
                  <a:lumOff val="60000"/>
                </a:schemeClr>
              </a:buClr>
              <a:defRPr/>
            </a:pPr>
            <a:r>
              <a:rPr lang="en-US" dirty="0"/>
              <a:t>Subject matter is broadly defined</a:t>
            </a:r>
          </a:p>
          <a:p>
            <a:pPr marL="257174" indent="-257174" defTabSz="342897">
              <a:lnSpc>
                <a:spcPct val="80000"/>
              </a:lnSpc>
              <a:buClr>
                <a:schemeClr val="bg2">
                  <a:lumMod val="40000"/>
                  <a:lumOff val="60000"/>
                </a:schemeClr>
              </a:buClr>
              <a:defRPr/>
            </a:pPr>
            <a:r>
              <a:rPr lang="en-US" dirty="0"/>
              <a:t>Basis of valuation is specified</a:t>
            </a:r>
          </a:p>
          <a:p>
            <a:pPr marL="257174" indent="-257174" defTabSz="342897">
              <a:lnSpc>
                <a:spcPct val="80000"/>
              </a:lnSpc>
              <a:buClr>
                <a:schemeClr val="bg2">
                  <a:lumMod val="40000"/>
                  <a:lumOff val="60000"/>
                </a:schemeClr>
              </a:buClr>
              <a:defRPr/>
            </a:pPr>
            <a:r>
              <a:rPr lang="en-US" dirty="0"/>
              <a:t>Cancellation  - 30 days for marine &amp; 7/2 days for War &amp; SRCC</a:t>
            </a:r>
          </a:p>
          <a:p>
            <a:pPr marL="257174" indent="-257174" defTabSz="342897">
              <a:lnSpc>
                <a:spcPct val="80000"/>
              </a:lnSpc>
              <a:buClr>
                <a:schemeClr val="bg2">
                  <a:lumMod val="40000"/>
                  <a:lumOff val="60000"/>
                </a:schemeClr>
              </a:buClr>
              <a:defRPr/>
            </a:pPr>
            <a:endParaRPr lang="en-US" dirty="0"/>
          </a:p>
          <a:p>
            <a:pPr marL="257174" indent="-257174" defTabSz="342897">
              <a:lnSpc>
                <a:spcPct val="80000"/>
              </a:lnSpc>
              <a:buClr>
                <a:schemeClr val="bg2">
                  <a:lumMod val="40000"/>
                  <a:lumOff val="60000"/>
                </a:schemeClr>
              </a:buClr>
              <a:defRPr/>
            </a:pPr>
            <a:endParaRPr lang="en-US" dirty="0"/>
          </a:p>
        </p:txBody>
      </p:sp>
    </p:spTree>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BB85003A-F15C-2540-EF33-3DABA5EB46CA}"/>
              </a:ext>
            </a:extLst>
          </p:cNvPr>
          <p:cNvSpPr>
            <a:spLocks noGrp="1" noChangeArrowheads="1"/>
          </p:cNvSpPr>
          <p:nvPr>
            <p:ph type="title"/>
          </p:nvPr>
        </p:nvSpPr>
        <p:spPr>
          <a:xfrm>
            <a:off x="1485900" y="1085850"/>
            <a:ext cx="6172200" cy="857251"/>
          </a:xfrm>
        </p:spPr>
        <p:txBody>
          <a:bodyPr rtlCol="0">
            <a:normAutofit fontScale="90000"/>
          </a:bodyPr>
          <a:lstStyle/>
          <a:p>
            <a:pPr defTabSz="342897">
              <a:defRPr/>
            </a:pPr>
            <a:r>
              <a:rPr lang="en-US" altLang="en-US" sz="2400"/>
              <a:t>SELLER’S INTEREST CONTIGENCY</a:t>
            </a:r>
            <a:br>
              <a:rPr lang="en-US" altLang="en-US" sz="2400"/>
            </a:br>
            <a:r>
              <a:rPr lang="en-US" altLang="en-US" sz="3000"/>
              <a:t> </a:t>
            </a:r>
          </a:p>
        </p:txBody>
      </p:sp>
      <p:sp>
        <p:nvSpPr>
          <p:cNvPr id="104451" name="Rectangle 3">
            <a:extLst>
              <a:ext uri="{FF2B5EF4-FFF2-40B4-BE49-F238E27FC236}">
                <a16:creationId xmlns:a16="http://schemas.microsoft.com/office/drawing/2014/main" id="{05BC7A5E-76DD-80DD-522C-3D139073B0A5}"/>
              </a:ext>
            </a:extLst>
          </p:cNvPr>
          <p:cNvSpPr>
            <a:spLocks noGrp="1" noChangeArrowheads="1"/>
          </p:cNvSpPr>
          <p:nvPr>
            <p:ph idx="1"/>
          </p:nvPr>
        </p:nvSpPr>
        <p:spPr/>
        <p:txBody>
          <a:bodyPr rtlCol="0">
            <a:normAutofit/>
          </a:bodyPr>
          <a:lstStyle/>
          <a:p>
            <a:pPr marL="257174" indent="-257174" defTabSz="342897">
              <a:lnSpc>
                <a:spcPct val="80000"/>
              </a:lnSpc>
              <a:buClr>
                <a:schemeClr val="tx1"/>
              </a:buClr>
              <a:buFont typeface="Wingdings" pitchFamily="2" charset="2"/>
              <a:buChar char="v"/>
              <a:defRPr/>
            </a:pPr>
            <a:r>
              <a:rPr lang="en-US" sz="1351" dirty="0"/>
              <a:t>To cover physical loss or damage to consignment sold on FOB and C&amp;F contracts in case the buyer repudiates the sale or fail to honour the shipping documents by reason of total loss of consignment during voyage or insolvency of the overseas buyer</a:t>
            </a:r>
          </a:p>
          <a:p>
            <a:pPr marL="257174" indent="-257174" defTabSz="342897">
              <a:lnSpc>
                <a:spcPct val="80000"/>
              </a:lnSpc>
              <a:buClr>
                <a:schemeClr val="tx1"/>
              </a:buClr>
              <a:buFont typeface="Wingdings" pitchFamily="2" charset="2"/>
              <a:buChar char="v"/>
              <a:defRPr/>
            </a:pPr>
            <a:r>
              <a:rPr lang="en-US" sz="1351" dirty="0"/>
              <a:t>Normally combined with the seller’s cargo insurance covering the goods from his warehouse until it is loaded onto the ship.  When it is done so, the cover attaches during transit from warehouse to ship and gets suspended after loading on to the ship.  The cover reattaches with retrospective effect when the above contingencies takes place. </a:t>
            </a:r>
          </a:p>
          <a:p>
            <a:pPr marL="257174" indent="-257174" defTabSz="342897">
              <a:lnSpc>
                <a:spcPct val="80000"/>
              </a:lnSpc>
              <a:buClr>
                <a:schemeClr val="tx1"/>
              </a:buClr>
              <a:buFont typeface="Wingdings" pitchFamily="2" charset="2"/>
              <a:buChar char="v"/>
              <a:defRPr/>
            </a:pPr>
            <a:r>
              <a:rPr lang="en-US" sz="1351" dirty="0"/>
              <a:t>Consequent expenses on storage and transshipment are not covered.</a:t>
            </a:r>
          </a:p>
          <a:p>
            <a:pPr marL="257174" indent="-257174" defTabSz="342897">
              <a:lnSpc>
                <a:spcPct val="80000"/>
              </a:lnSpc>
              <a:buClr>
                <a:schemeClr val="tx1"/>
              </a:buClr>
              <a:buFont typeface="Wingdings" pitchFamily="2" charset="2"/>
              <a:buChar char="v"/>
              <a:defRPr/>
            </a:pPr>
            <a:r>
              <a:rPr lang="en-US" sz="1351" dirty="0"/>
              <a:t>Claim recoverable under ECGC of India is also not payable.</a:t>
            </a:r>
          </a:p>
          <a:p>
            <a:pPr marL="257174" indent="-257174" defTabSz="342897">
              <a:lnSpc>
                <a:spcPct val="80000"/>
              </a:lnSpc>
              <a:buClr>
                <a:schemeClr val="tx1"/>
              </a:buClr>
              <a:buFont typeface="Wingdings" pitchFamily="2" charset="2"/>
              <a:buChar char="v"/>
              <a:defRPr/>
            </a:pPr>
            <a:r>
              <a:rPr lang="en-US" sz="1351" dirty="0"/>
              <a:t>Existence of such policies should be made more secretive to avoid possible misuse.</a:t>
            </a:r>
          </a:p>
          <a:p>
            <a:pPr marL="257174" indent="-257174" defTabSz="342897">
              <a:lnSpc>
                <a:spcPct val="80000"/>
              </a:lnSpc>
              <a:buClr>
                <a:schemeClr val="tx1"/>
              </a:buClr>
              <a:buFont typeface="Wingdings" pitchFamily="2" charset="2"/>
              <a:buChar char="v"/>
              <a:defRPr/>
            </a:pPr>
            <a:r>
              <a:rPr lang="en-US" sz="1351" dirty="0"/>
              <a:t>The insured’s status  and  the moral hazard are the prime factors for the acceptance of the proposal.</a:t>
            </a:r>
          </a:p>
        </p:txBody>
      </p:sp>
    </p:spTree>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3">
            <a:extLst>
              <a:ext uri="{FF2B5EF4-FFF2-40B4-BE49-F238E27FC236}">
                <a16:creationId xmlns:a16="http://schemas.microsoft.com/office/drawing/2014/main" id="{F7B10CE8-8988-4064-4702-54522638B642}"/>
              </a:ext>
            </a:extLst>
          </p:cNvPr>
          <p:cNvSpPr>
            <a:spLocks noGrp="1" noChangeArrowheads="1"/>
          </p:cNvSpPr>
          <p:nvPr>
            <p:ph idx="1"/>
          </p:nvPr>
        </p:nvSpPr>
        <p:spPr>
          <a:xfrm>
            <a:off x="1143000" y="1143004"/>
            <a:ext cx="6858000" cy="4857751"/>
          </a:xfrm>
        </p:spPr>
        <p:txBody>
          <a:bodyPr rtlCol="0">
            <a:normAutofit fontScale="92500" lnSpcReduction="10000"/>
          </a:bodyPr>
          <a:lstStyle/>
          <a:p>
            <a:pPr marL="257174" indent="-257174" defTabSz="342897">
              <a:buClr>
                <a:schemeClr val="bg2">
                  <a:lumMod val="40000"/>
                  <a:lumOff val="60000"/>
                </a:schemeClr>
              </a:buClr>
              <a:buFont typeface="Wingdings" panose="05000000000000000000" pitchFamily="2" charset="2"/>
              <a:buChar char="Ø"/>
              <a:defRPr/>
            </a:pPr>
            <a:r>
              <a:rPr lang="en-US" altLang="en-US" sz="2100"/>
              <a:t>Sellers Interest Contingency  will arise  if the Consignee /Buyer  refuses damaged goods or is unable to pay due to insolvency. In such cases, ownership will revert to the Seller</a:t>
            </a:r>
          </a:p>
          <a:p>
            <a:pPr marL="257174" indent="-257174" defTabSz="342897">
              <a:buClr>
                <a:schemeClr val="bg2">
                  <a:lumMod val="40000"/>
                  <a:lumOff val="60000"/>
                </a:schemeClr>
              </a:buClr>
              <a:buFont typeface="Wingdings" panose="05000000000000000000" pitchFamily="2" charset="2"/>
              <a:buChar char="Ø"/>
              <a:defRPr/>
            </a:pPr>
            <a:r>
              <a:rPr lang="en-US" altLang="en-US" sz="2100"/>
              <a:t>Sellers under FOB/C&amp;F Contracts may effect a Sellers Contingency Insurance to tide over this difficulty</a:t>
            </a:r>
          </a:p>
          <a:p>
            <a:pPr marL="257174" indent="-257174" defTabSz="342897">
              <a:buClr>
                <a:schemeClr val="bg2">
                  <a:lumMod val="40000"/>
                  <a:lumOff val="60000"/>
                </a:schemeClr>
              </a:buClr>
              <a:buFont typeface="Wingdings" panose="05000000000000000000" pitchFamily="2" charset="2"/>
              <a:buChar char="Ø"/>
              <a:defRPr/>
            </a:pPr>
            <a:r>
              <a:rPr lang="en-US" altLang="en-US" sz="2100"/>
              <a:t>If the rejection of the Shipping Documents or of the Goods is valid, the Seller will have to make alternative arrangements for disposing off the goods</a:t>
            </a:r>
          </a:p>
          <a:p>
            <a:pPr marL="257174" indent="-257174" defTabSz="342897">
              <a:buClr>
                <a:schemeClr val="bg2">
                  <a:lumMod val="40000"/>
                  <a:lumOff val="60000"/>
                </a:schemeClr>
              </a:buClr>
              <a:buFont typeface="Wingdings" panose="05000000000000000000" pitchFamily="2" charset="2"/>
              <a:buChar char="Ø"/>
              <a:defRPr/>
            </a:pPr>
            <a:r>
              <a:rPr lang="en-US" altLang="en-US" sz="2100"/>
              <a:t>The policy covers the Risk of Physical loss/damage during the post FOB stage of the voyage arising out of the perils Insured. </a:t>
            </a:r>
          </a:p>
          <a:p>
            <a:pPr marL="257174" indent="-257174" defTabSz="342897">
              <a:buClr>
                <a:schemeClr val="bg2">
                  <a:lumMod val="40000"/>
                  <a:lumOff val="60000"/>
                </a:schemeClr>
              </a:buClr>
              <a:buFont typeface="Wingdings" panose="05000000000000000000" pitchFamily="2" charset="2"/>
              <a:buChar char="Ø"/>
              <a:defRPr/>
            </a:pPr>
            <a:r>
              <a:rPr lang="en-US" altLang="en-US" i="1">
                <a:solidFill>
                  <a:srgbClr val="C00000"/>
                </a:solidFill>
              </a:rPr>
              <a:t>Note:--Policy does not cover the extra expenses incurred by the Seller following a reversion of the Ownership of the goods,eg.—warehousing charges at destination/cost of re-shipment, etc. </a:t>
            </a:r>
          </a:p>
        </p:txBody>
      </p:sp>
      <p:sp>
        <p:nvSpPr>
          <p:cNvPr id="72707" name="Rectangle 4">
            <a:extLst>
              <a:ext uri="{FF2B5EF4-FFF2-40B4-BE49-F238E27FC236}">
                <a16:creationId xmlns:a16="http://schemas.microsoft.com/office/drawing/2014/main" id="{2655EA13-F801-B4B8-5504-B6E5BF358BA8}"/>
              </a:ext>
            </a:extLst>
          </p:cNvPr>
          <p:cNvSpPr>
            <a:spLocks noChangeArrowheads="1"/>
          </p:cNvSpPr>
          <p:nvPr/>
        </p:nvSpPr>
        <p:spPr bwMode="auto">
          <a:xfrm>
            <a:off x="1143000" y="857251"/>
            <a:ext cx="6858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SALIENT FEATURES  OF SELLERS  CONTINGENCY POLICY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2707"/>
                                        </p:tgtEl>
                                        <p:attrNameLst>
                                          <p:attrName>style.visibility</p:attrName>
                                        </p:attrNameLst>
                                      </p:cBhvr>
                                      <p:to>
                                        <p:strVal val="visible"/>
                                      </p:to>
                                    </p:set>
                                    <p:anim calcmode="lin" valueType="num">
                                      <p:cBhvr additive="base">
                                        <p:cTn id="7" dur="500" fill="hold"/>
                                        <p:tgtEl>
                                          <p:spTgt spid="72707"/>
                                        </p:tgtEl>
                                        <p:attrNameLst>
                                          <p:attrName>ppt_x</p:attrName>
                                        </p:attrNameLst>
                                      </p:cBhvr>
                                      <p:tavLst>
                                        <p:tav tm="0">
                                          <p:val>
                                            <p:strVal val="#ppt_x"/>
                                          </p:val>
                                        </p:tav>
                                        <p:tav tm="100000">
                                          <p:val>
                                            <p:strVal val="#ppt_x"/>
                                          </p:val>
                                        </p:tav>
                                      </p:tavLst>
                                    </p:anim>
                                    <p:anim calcmode="lin" valueType="num">
                                      <p:cBhvr additive="base">
                                        <p:cTn id="8" dur="500" fill="hold"/>
                                        <p:tgtEl>
                                          <p:spTgt spid="7270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28675">
                                            <p:txEl>
                                              <p:pRg st="1" end="1"/>
                                            </p:txEl>
                                          </p:spTgt>
                                        </p:tgtEl>
                                        <p:attrNameLst>
                                          <p:attrName>style.visibility</p:attrName>
                                        </p:attrNameLst>
                                      </p:cBhvr>
                                      <p:to>
                                        <p:strVal val="visible"/>
                                      </p:to>
                                    </p:set>
                                    <p:anim calcmode="lin" valueType="num">
                                      <p:cBhvr additive="base">
                                        <p:cTn id="19" dur="500" fill="hold"/>
                                        <p:tgtEl>
                                          <p:spTgt spid="2867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86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28675">
                                            <p:txEl>
                                              <p:pRg st="2" end="2"/>
                                            </p:txEl>
                                          </p:spTgt>
                                        </p:tgtEl>
                                        <p:attrNameLst>
                                          <p:attrName>style.visibility</p:attrName>
                                        </p:attrNameLst>
                                      </p:cBhvr>
                                      <p:to>
                                        <p:strVal val="visible"/>
                                      </p:to>
                                    </p:set>
                                    <p:anim calcmode="lin" valueType="num">
                                      <p:cBhvr additive="base">
                                        <p:cTn id="25" dur="500" fill="hold"/>
                                        <p:tgtEl>
                                          <p:spTgt spid="2867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86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28675">
                                            <p:txEl>
                                              <p:pRg st="3" end="3"/>
                                            </p:txEl>
                                          </p:spTgt>
                                        </p:tgtEl>
                                        <p:attrNameLst>
                                          <p:attrName>style.visibility</p:attrName>
                                        </p:attrNameLst>
                                      </p:cBhvr>
                                      <p:to>
                                        <p:strVal val="visible"/>
                                      </p:to>
                                    </p:set>
                                    <p:anim calcmode="lin" valueType="num">
                                      <p:cBhvr additive="base">
                                        <p:cTn id="31" dur="500" fill="hold"/>
                                        <p:tgtEl>
                                          <p:spTgt spid="2867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867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28675">
                                            <p:txEl>
                                              <p:pRg st="4" end="4"/>
                                            </p:txEl>
                                          </p:spTgt>
                                        </p:tgtEl>
                                        <p:attrNameLst>
                                          <p:attrName>style.visibility</p:attrName>
                                        </p:attrNameLst>
                                      </p:cBhvr>
                                      <p:to>
                                        <p:strVal val="visible"/>
                                      </p:to>
                                    </p:set>
                                    <p:anim calcmode="lin" valueType="num">
                                      <p:cBhvr additive="base">
                                        <p:cTn id="37" dur="500" fill="hold"/>
                                        <p:tgtEl>
                                          <p:spTgt spid="28675">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867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P spid="7270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Principles of Insurance</a:t>
            </a:r>
          </a:p>
        </p:txBody>
      </p:sp>
      <p:sp>
        <p:nvSpPr>
          <p:cNvPr id="3" name="Content Placeholder 2"/>
          <p:cNvSpPr>
            <a:spLocks noGrp="1"/>
          </p:cNvSpPr>
          <p:nvPr>
            <p:ph idx="1"/>
          </p:nvPr>
        </p:nvSpPr>
        <p:spPr/>
        <p:txBody>
          <a:bodyPr>
            <a:normAutofit lnSpcReduction="10000"/>
          </a:bodyPr>
          <a:lstStyle/>
          <a:p>
            <a:r>
              <a:rPr lang="en-US" b="1" dirty="0"/>
              <a:t>Utmost Good Faith</a:t>
            </a:r>
          </a:p>
          <a:p>
            <a:pPr algn="just">
              <a:buNone/>
            </a:pPr>
            <a:r>
              <a:rPr lang="en-US" b="1" dirty="0"/>
              <a:t>    </a:t>
            </a:r>
            <a:r>
              <a:rPr lang="en-US" dirty="0"/>
              <a:t>Complete disclosure of </a:t>
            </a:r>
            <a:r>
              <a:rPr lang="en-US" i="1" u="sng" dirty="0"/>
              <a:t>material facts </a:t>
            </a:r>
            <a:r>
              <a:rPr lang="en-US" dirty="0"/>
              <a:t>pertaining to the risk.</a:t>
            </a:r>
          </a:p>
          <a:p>
            <a:pPr>
              <a:buNone/>
            </a:pPr>
            <a:r>
              <a:rPr lang="en-US" b="1" dirty="0"/>
              <a:t>     For </a:t>
            </a:r>
            <a:r>
              <a:rPr lang="en-US" b="1" dirty="0" err="1"/>
              <a:t>Eg</a:t>
            </a:r>
            <a:r>
              <a:rPr lang="en-US" b="1" dirty="0"/>
              <a:t>:- </a:t>
            </a:r>
            <a:r>
              <a:rPr lang="en-US" dirty="0"/>
              <a:t>If the Insured mentions that the goods shall be packed in </a:t>
            </a:r>
            <a:r>
              <a:rPr lang="en-US" i="1" dirty="0"/>
              <a:t>cardboard boxes</a:t>
            </a:r>
            <a:r>
              <a:rPr lang="en-US" dirty="0"/>
              <a:t>, the Insured may rescind the contract if the goods are packed in </a:t>
            </a:r>
            <a:r>
              <a:rPr lang="en-US" i="1" dirty="0"/>
              <a:t>gunny bags</a:t>
            </a:r>
            <a:r>
              <a:rPr lang="en-US" dirty="0"/>
              <a:t>.</a:t>
            </a:r>
          </a:p>
          <a:p>
            <a:pPr>
              <a:buNone/>
            </a:pPr>
            <a:r>
              <a:rPr lang="en-US" sz="2400" i="1" dirty="0"/>
              <a:t>Insurers add warranties to the contract of insurance to ensure that the risk is exactly what they intended to accept. There are 2 types of warranties</a:t>
            </a:r>
          </a:p>
          <a:p>
            <a:pPr>
              <a:buNone/>
            </a:pPr>
            <a:r>
              <a:rPr lang="en-US" sz="2400" i="1" dirty="0"/>
              <a:t>1. </a:t>
            </a:r>
            <a:r>
              <a:rPr lang="en-US" sz="2400" b="1" i="1" dirty="0"/>
              <a:t>Express warranty </a:t>
            </a:r>
            <a:r>
              <a:rPr lang="en-US" sz="2400" i="1" dirty="0"/>
              <a:t>and 2. </a:t>
            </a:r>
            <a:r>
              <a:rPr lang="en-US" sz="2400" b="1" i="1" dirty="0"/>
              <a:t>Implied warranty</a:t>
            </a:r>
          </a:p>
          <a:p>
            <a:pPr>
              <a:buNone/>
            </a:pPr>
            <a:endParaRPr lang="en-US" b="1" dirty="0"/>
          </a:p>
          <a:p>
            <a:endParaRPr lang="en-US" b="1"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AFEF317D-64CF-E115-3B83-3D10D3C72A26}"/>
              </a:ext>
            </a:extLst>
          </p:cNvPr>
          <p:cNvSpPr>
            <a:spLocks noGrp="1" noChangeArrowheads="1"/>
          </p:cNvSpPr>
          <p:nvPr>
            <p:ph type="title"/>
          </p:nvPr>
        </p:nvSpPr>
        <p:spPr/>
        <p:txBody>
          <a:bodyPr>
            <a:normAutofit/>
          </a:bodyPr>
          <a:lstStyle/>
          <a:p>
            <a:pPr eaLnBrk="1" hangingPunct="1"/>
            <a:r>
              <a:rPr lang="en-US" altLang="en-US" sz="2400"/>
              <a:t>DUTY &amp; INCREASED VALUE POLICY</a:t>
            </a:r>
          </a:p>
        </p:txBody>
      </p:sp>
      <p:sp>
        <p:nvSpPr>
          <p:cNvPr id="105475" name="Rectangle 3">
            <a:extLst>
              <a:ext uri="{FF2B5EF4-FFF2-40B4-BE49-F238E27FC236}">
                <a16:creationId xmlns:a16="http://schemas.microsoft.com/office/drawing/2014/main" id="{17CFEC10-04CB-04C2-C840-A4444AD2A36A}"/>
              </a:ext>
            </a:extLst>
          </p:cNvPr>
          <p:cNvSpPr>
            <a:spLocks noGrp="1" noChangeArrowheads="1"/>
          </p:cNvSpPr>
          <p:nvPr>
            <p:ph idx="1"/>
          </p:nvPr>
        </p:nvSpPr>
        <p:spPr>
          <a:xfrm>
            <a:off x="827700" y="1600201"/>
            <a:ext cx="6711654" cy="4648206"/>
          </a:xfrm>
        </p:spPr>
        <p:txBody>
          <a:bodyPr rtlCol="0">
            <a:normAutofit/>
          </a:bodyPr>
          <a:lstStyle/>
          <a:p>
            <a:pPr marL="257174" indent="-257174" defTabSz="342897">
              <a:lnSpc>
                <a:spcPct val="80000"/>
              </a:lnSpc>
              <a:buClr>
                <a:schemeClr val="bg2">
                  <a:lumMod val="40000"/>
                  <a:lumOff val="60000"/>
                </a:schemeClr>
              </a:buClr>
              <a:defRPr/>
            </a:pPr>
            <a:r>
              <a:rPr lang="en-US" sz="1351" dirty="0"/>
              <a:t>Insurance is on increased value of the cargo by reason of payment of custom duty at destination.</a:t>
            </a:r>
          </a:p>
          <a:p>
            <a:pPr marL="257174" indent="-257174" defTabSz="342897">
              <a:lnSpc>
                <a:spcPct val="80000"/>
              </a:lnSpc>
              <a:buClr>
                <a:schemeClr val="bg2">
                  <a:lumMod val="40000"/>
                  <a:lumOff val="60000"/>
                </a:schemeClr>
              </a:buClr>
              <a:defRPr/>
            </a:pPr>
            <a:r>
              <a:rPr lang="en-US" sz="1351" dirty="0"/>
              <a:t>Insurance is on increased value by reason of market value of goods at destination on the date of landing</a:t>
            </a:r>
          </a:p>
          <a:p>
            <a:pPr marL="257174" indent="-257174" defTabSz="342897">
              <a:lnSpc>
                <a:spcPct val="80000"/>
              </a:lnSpc>
              <a:buClr>
                <a:schemeClr val="bg2">
                  <a:lumMod val="40000"/>
                  <a:lumOff val="60000"/>
                </a:schemeClr>
              </a:buClr>
              <a:defRPr/>
            </a:pPr>
            <a:r>
              <a:rPr lang="en-US" sz="1351" dirty="0"/>
              <a:t>Not on agreed value policy and pays for only pure indemnity.</a:t>
            </a:r>
          </a:p>
          <a:p>
            <a:pPr marL="257174" indent="-257174" defTabSz="342897">
              <a:lnSpc>
                <a:spcPct val="80000"/>
              </a:lnSpc>
              <a:buClr>
                <a:schemeClr val="bg2">
                  <a:lumMod val="40000"/>
                  <a:lumOff val="60000"/>
                </a:schemeClr>
              </a:buClr>
              <a:defRPr/>
            </a:pPr>
            <a:r>
              <a:rPr lang="en-US" sz="1351" dirty="0"/>
              <a:t>Can be issued only when there is a basic CIF Insurance </a:t>
            </a:r>
          </a:p>
          <a:p>
            <a:pPr marL="257174" indent="-257174" defTabSz="342897">
              <a:lnSpc>
                <a:spcPct val="80000"/>
              </a:lnSpc>
              <a:buClr>
                <a:schemeClr val="bg2">
                  <a:lumMod val="40000"/>
                  <a:lumOff val="60000"/>
                </a:schemeClr>
              </a:buClr>
              <a:defRPr/>
            </a:pPr>
            <a:r>
              <a:rPr lang="en-US" sz="1351" dirty="0"/>
              <a:t>Issued in favour of persons holding import license or any other persons in whose favour the import license is officially endorsed.</a:t>
            </a:r>
          </a:p>
          <a:p>
            <a:pPr marL="257174" indent="-257174" defTabSz="342897">
              <a:lnSpc>
                <a:spcPct val="80000"/>
              </a:lnSpc>
              <a:buClr>
                <a:schemeClr val="bg2">
                  <a:lumMod val="40000"/>
                  <a:lumOff val="60000"/>
                </a:schemeClr>
              </a:buClr>
              <a:defRPr/>
            </a:pPr>
            <a:r>
              <a:rPr lang="en-US" sz="1351" dirty="0"/>
              <a:t>The scope and duration are identical to the CIF Insurances.</a:t>
            </a:r>
          </a:p>
          <a:p>
            <a:pPr marL="257174" indent="-257174" defTabSz="342897">
              <a:lnSpc>
                <a:spcPct val="80000"/>
              </a:lnSpc>
              <a:buClr>
                <a:schemeClr val="bg2">
                  <a:lumMod val="40000"/>
                  <a:lumOff val="60000"/>
                </a:schemeClr>
              </a:buClr>
              <a:defRPr/>
            </a:pPr>
            <a:r>
              <a:rPr lang="en-US" sz="1351" dirty="0"/>
              <a:t> In case of duty insurance a fraction of rate of  premium of CIF insurance is charged and in case of increased value 100% rate of  premium is charged.</a:t>
            </a:r>
          </a:p>
          <a:p>
            <a:pPr marL="257174" indent="-257174" defTabSz="342897">
              <a:lnSpc>
                <a:spcPct val="80000"/>
              </a:lnSpc>
              <a:buClr>
                <a:schemeClr val="bg2">
                  <a:lumMod val="40000"/>
                  <a:lumOff val="60000"/>
                </a:schemeClr>
              </a:buClr>
              <a:defRPr/>
            </a:pPr>
            <a:r>
              <a:rPr lang="en-US" sz="1351" dirty="0"/>
              <a:t>Claim is admissible only when claims under CIF policies admitted.</a:t>
            </a:r>
          </a:p>
          <a:p>
            <a:pPr marL="257174" indent="-257174" defTabSz="342897">
              <a:lnSpc>
                <a:spcPct val="80000"/>
              </a:lnSpc>
              <a:buClr>
                <a:schemeClr val="bg2">
                  <a:lumMod val="40000"/>
                  <a:lumOff val="60000"/>
                </a:schemeClr>
              </a:buClr>
              <a:defRPr/>
            </a:pPr>
            <a:r>
              <a:rPr lang="en-US" sz="1351" dirty="0"/>
              <a:t>Cannot be issued after arrival of the vessel at destination.</a:t>
            </a:r>
          </a:p>
          <a:p>
            <a:pPr marL="257174" indent="-257174" defTabSz="342897">
              <a:lnSpc>
                <a:spcPct val="80000"/>
              </a:lnSpc>
              <a:buClr>
                <a:schemeClr val="bg2">
                  <a:lumMod val="40000"/>
                  <a:lumOff val="60000"/>
                </a:schemeClr>
              </a:buClr>
              <a:defRPr/>
            </a:pPr>
            <a:r>
              <a:rPr lang="en-US" sz="1351" dirty="0"/>
              <a:t>Increased value policy shall not be granted more than CIF value or established market value or controlled prices of commodity concerned.</a:t>
            </a:r>
          </a:p>
        </p:txBody>
      </p:sp>
    </p:spTree>
  </p:cSld>
  <p:clrMapOvr>
    <a:masterClrMapping/>
  </p:clrMapOvr>
  <p:transition spd="slow"/>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a:extLst>
              <a:ext uri="{FF2B5EF4-FFF2-40B4-BE49-F238E27FC236}">
                <a16:creationId xmlns:a16="http://schemas.microsoft.com/office/drawing/2014/main" id="{CC9D9B0B-647F-5C30-5AD6-A850AAD33236}"/>
              </a:ext>
            </a:extLst>
          </p:cNvPr>
          <p:cNvSpPr>
            <a:spLocks noGrp="1" noChangeArrowheads="1"/>
          </p:cNvSpPr>
          <p:nvPr>
            <p:ph type="title"/>
          </p:nvPr>
        </p:nvSpPr>
        <p:spPr>
          <a:xfrm>
            <a:off x="1143000" y="857251"/>
            <a:ext cx="6858000" cy="914400"/>
          </a:xfrm>
        </p:spPr>
        <p:txBody>
          <a:bodyPr>
            <a:normAutofit fontScale="90000"/>
          </a:bodyPr>
          <a:lstStyle/>
          <a:p>
            <a:pPr algn="ctr" eaLnBrk="1" hangingPunct="1"/>
            <a:r>
              <a:rPr lang="en-US" altLang="en-US" b="1"/>
              <a:t>LOSSES IN MARINE INSURANCE</a:t>
            </a:r>
          </a:p>
        </p:txBody>
      </p:sp>
      <p:pic>
        <p:nvPicPr>
          <p:cNvPr id="87043" name="Picture 11">
            <a:extLst>
              <a:ext uri="{FF2B5EF4-FFF2-40B4-BE49-F238E27FC236}">
                <a16:creationId xmlns:a16="http://schemas.microsoft.com/office/drawing/2014/main" id="{D696BE13-38D2-7F8F-5194-7DA658AD37D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314458" y="2343151"/>
            <a:ext cx="1850231" cy="1385888"/>
          </a:xfrm>
          <a:noFill/>
        </p:spPr>
      </p:pic>
      <p:pic>
        <p:nvPicPr>
          <p:cNvPr id="79875" name="Picture 5">
            <a:extLst>
              <a:ext uri="{FF2B5EF4-FFF2-40B4-BE49-F238E27FC236}">
                <a16:creationId xmlns:a16="http://schemas.microsoft.com/office/drawing/2014/main" id="{48B3C044-2158-9F72-E07D-BEEFF9178C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4701" y="2457454"/>
            <a:ext cx="1085851"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9876" name="Picture 6">
            <a:extLst>
              <a:ext uri="{FF2B5EF4-FFF2-40B4-BE49-F238E27FC236}">
                <a16:creationId xmlns:a16="http://schemas.microsoft.com/office/drawing/2014/main" id="{60D39A6B-F721-1231-927C-ED92C948B1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9154" y="2514604"/>
            <a:ext cx="1428751" cy="120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79877" name="Picture 7">
            <a:extLst>
              <a:ext uri="{FF2B5EF4-FFF2-40B4-BE49-F238E27FC236}">
                <a16:creationId xmlns:a16="http://schemas.microsoft.com/office/drawing/2014/main" id="{F4942FF2-E434-7A60-516F-4315CF5CF1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9354" y="2457450"/>
            <a:ext cx="1657351"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10" name="Picture 7">
            <a:extLst>
              <a:ext uri="{FF2B5EF4-FFF2-40B4-BE49-F238E27FC236}">
                <a16:creationId xmlns:a16="http://schemas.microsoft.com/office/drawing/2014/main" id="{EC8B41CD-31F5-0E91-EDB4-C476E36251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4114804"/>
            <a:ext cx="2743200" cy="1885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55304" name="Picture 4">
            <a:extLst>
              <a:ext uri="{FF2B5EF4-FFF2-40B4-BE49-F238E27FC236}">
                <a16:creationId xmlns:a16="http://schemas.microsoft.com/office/drawing/2014/main" id="{19D55C31-6255-E3AC-D96E-D64EE9AAE7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4057654"/>
            <a:ext cx="34290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79875"/>
                                        </p:tgtEl>
                                        <p:attrNameLst>
                                          <p:attrName>style.visibility</p:attrName>
                                        </p:attrNameLst>
                                      </p:cBhvr>
                                      <p:to>
                                        <p:strVal val="visible"/>
                                      </p:to>
                                    </p:set>
                                    <p:anim calcmode="lin" valueType="num">
                                      <p:cBhvr>
                                        <p:cTn id="7" dur="1000" fill="hold"/>
                                        <p:tgtEl>
                                          <p:spTgt spid="79875"/>
                                        </p:tgtEl>
                                        <p:attrNameLst>
                                          <p:attrName>ppt_w</p:attrName>
                                        </p:attrNameLst>
                                      </p:cBhvr>
                                      <p:tavLst>
                                        <p:tav tm="0">
                                          <p:val>
                                            <p:strVal val="#ppt_w*0.70"/>
                                          </p:val>
                                        </p:tav>
                                        <p:tav tm="100000">
                                          <p:val>
                                            <p:strVal val="#ppt_w"/>
                                          </p:val>
                                        </p:tav>
                                      </p:tavLst>
                                    </p:anim>
                                    <p:anim calcmode="lin" valueType="num">
                                      <p:cBhvr>
                                        <p:cTn id="8" dur="1000" fill="hold"/>
                                        <p:tgtEl>
                                          <p:spTgt spid="79875"/>
                                        </p:tgtEl>
                                        <p:attrNameLst>
                                          <p:attrName>ppt_h</p:attrName>
                                        </p:attrNameLst>
                                      </p:cBhvr>
                                      <p:tavLst>
                                        <p:tav tm="0">
                                          <p:val>
                                            <p:strVal val="#ppt_h"/>
                                          </p:val>
                                        </p:tav>
                                        <p:tav tm="100000">
                                          <p:val>
                                            <p:strVal val="#ppt_h"/>
                                          </p:val>
                                        </p:tav>
                                      </p:tavLst>
                                    </p:anim>
                                    <p:animEffect transition="in" filter="fade">
                                      <p:cBhvr>
                                        <p:cTn id="9" dur="1000"/>
                                        <p:tgtEl>
                                          <p:spTgt spid="7987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8" presetClass="entr" presetSubtype="16" fill="hold" nodeType="clickEffect">
                                  <p:stCondLst>
                                    <p:cond delay="0"/>
                                  </p:stCondLst>
                                  <p:childTnLst>
                                    <p:set>
                                      <p:cBhvr>
                                        <p:cTn id="13" dur="1" fill="hold">
                                          <p:stCondLst>
                                            <p:cond delay="0"/>
                                          </p:stCondLst>
                                        </p:cTn>
                                        <p:tgtEl>
                                          <p:spTgt spid="79876"/>
                                        </p:tgtEl>
                                        <p:attrNameLst>
                                          <p:attrName>style.visibility</p:attrName>
                                        </p:attrNameLst>
                                      </p:cBhvr>
                                      <p:to>
                                        <p:strVal val="visible"/>
                                      </p:to>
                                    </p:set>
                                    <p:animEffect transition="in" filter="diamond(in)">
                                      <p:cBhvr>
                                        <p:cTn id="14" dur="2000"/>
                                        <p:tgtEl>
                                          <p:spTgt spid="7987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79877"/>
                                        </p:tgtEl>
                                        <p:attrNameLst>
                                          <p:attrName>style.visibility</p:attrName>
                                        </p:attrNameLst>
                                      </p:cBhvr>
                                      <p:to>
                                        <p:strVal val="visible"/>
                                      </p:to>
                                    </p:set>
                                    <p:anim calcmode="lin" valueType="num">
                                      <p:cBhvr additive="base">
                                        <p:cTn id="19" dur="500" fill="hold"/>
                                        <p:tgtEl>
                                          <p:spTgt spid="79877"/>
                                        </p:tgtEl>
                                        <p:attrNameLst>
                                          <p:attrName>ppt_x</p:attrName>
                                        </p:attrNameLst>
                                      </p:cBhvr>
                                      <p:tavLst>
                                        <p:tav tm="0">
                                          <p:val>
                                            <p:strVal val="1+#ppt_w/2"/>
                                          </p:val>
                                        </p:tav>
                                        <p:tav tm="100000">
                                          <p:val>
                                            <p:strVal val="#ppt_x"/>
                                          </p:val>
                                        </p:tav>
                                      </p:tavLst>
                                    </p:anim>
                                    <p:anim calcmode="lin" valueType="num">
                                      <p:cBhvr additive="base">
                                        <p:cTn id="20" dur="500" fill="hold"/>
                                        <p:tgtEl>
                                          <p:spTgt spid="7987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6" presetClass="entr" presetSubtype="16" fill="hold" nodeType="clickEffect">
                                  <p:stCondLst>
                                    <p:cond delay="0"/>
                                  </p:stCondLst>
                                  <p:childTnLst>
                                    <p:set>
                                      <p:cBhvr>
                                        <p:cTn id="30" dur="1" fill="hold">
                                          <p:stCondLst>
                                            <p:cond delay="0"/>
                                          </p:stCondLst>
                                        </p:cTn>
                                        <p:tgtEl>
                                          <p:spTgt spid="55304"/>
                                        </p:tgtEl>
                                        <p:attrNameLst>
                                          <p:attrName>style.visibility</p:attrName>
                                        </p:attrNameLst>
                                      </p:cBhvr>
                                      <p:to>
                                        <p:strVal val="visible"/>
                                      </p:to>
                                    </p:set>
                                    <p:animEffect transition="in" filter="circle(in)">
                                      <p:cBhvr>
                                        <p:cTn id="31" dur="2000"/>
                                        <p:tgtEl>
                                          <p:spTgt spid="55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7FE094C0-535A-D075-E9C8-29CBC2523EA1}"/>
              </a:ext>
            </a:extLst>
          </p:cNvPr>
          <p:cNvSpPr>
            <a:spLocks noGrp="1" noChangeArrowheads="1"/>
          </p:cNvSpPr>
          <p:nvPr>
            <p:ph type="title"/>
          </p:nvPr>
        </p:nvSpPr>
        <p:spPr>
          <a:xfrm>
            <a:off x="1143000" y="857254"/>
            <a:ext cx="6858000" cy="800100"/>
          </a:xfrm>
        </p:spPr>
        <p:txBody>
          <a:bodyPr/>
          <a:lstStyle/>
          <a:p>
            <a:pPr algn="ctr" eaLnBrk="1" hangingPunct="1"/>
            <a:r>
              <a:rPr lang="en-US" altLang="en-US" b="1">
                <a:solidFill>
                  <a:srgbClr val="66FF99"/>
                </a:solidFill>
              </a:rPr>
              <a:t> </a:t>
            </a:r>
            <a:r>
              <a:rPr lang="en-US" altLang="en-US" sz="2400" b="1">
                <a:solidFill>
                  <a:schemeClr val="tx1"/>
                </a:solidFill>
              </a:rPr>
              <a:t>MARINE LOSSES</a:t>
            </a:r>
            <a:r>
              <a:rPr lang="en-US" altLang="en-US" b="1">
                <a:solidFill>
                  <a:schemeClr val="tx1"/>
                </a:solidFill>
              </a:rPr>
              <a:t> </a:t>
            </a:r>
            <a:endParaRPr lang="en-US" altLang="en-US">
              <a:solidFill>
                <a:schemeClr val="tx1"/>
              </a:solidFill>
            </a:endParaRPr>
          </a:p>
        </p:txBody>
      </p:sp>
      <p:sp>
        <p:nvSpPr>
          <p:cNvPr id="88067" name="Rectangle 6">
            <a:extLst>
              <a:ext uri="{FF2B5EF4-FFF2-40B4-BE49-F238E27FC236}">
                <a16:creationId xmlns:a16="http://schemas.microsoft.com/office/drawing/2014/main" id="{24AFDC2A-A50B-D8F6-EF86-2DC354E7114B}"/>
              </a:ext>
            </a:extLst>
          </p:cNvPr>
          <p:cNvSpPr>
            <a:spLocks noChangeArrowheads="1"/>
          </p:cNvSpPr>
          <p:nvPr/>
        </p:nvSpPr>
        <p:spPr bwMode="auto">
          <a:xfrm>
            <a:off x="4000501" y="2000254"/>
            <a:ext cx="857251" cy="3429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Loss</a:t>
            </a:r>
            <a:endParaRPr lang="en-US" altLang="en-US" sz="1800">
              <a:latin typeface="Times New Roman" panose="02020603050405020304" pitchFamily="18" charset="0"/>
            </a:endParaRPr>
          </a:p>
        </p:txBody>
      </p:sp>
      <p:sp>
        <p:nvSpPr>
          <p:cNvPr id="88068" name="Line 8">
            <a:extLst>
              <a:ext uri="{FF2B5EF4-FFF2-40B4-BE49-F238E27FC236}">
                <a16:creationId xmlns:a16="http://schemas.microsoft.com/office/drawing/2014/main" id="{302670C1-0F9D-82C1-778F-F8AA00599E62}"/>
              </a:ext>
            </a:extLst>
          </p:cNvPr>
          <p:cNvSpPr>
            <a:spLocks noChangeShapeType="1"/>
          </p:cNvSpPr>
          <p:nvPr/>
        </p:nvSpPr>
        <p:spPr bwMode="auto">
          <a:xfrm>
            <a:off x="4343400" y="2343151"/>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69" name="Line 9">
            <a:extLst>
              <a:ext uri="{FF2B5EF4-FFF2-40B4-BE49-F238E27FC236}">
                <a16:creationId xmlns:a16="http://schemas.microsoft.com/office/drawing/2014/main" id="{DCAD7033-2737-C7A0-EE40-61AB0AE44E0D}"/>
              </a:ext>
            </a:extLst>
          </p:cNvPr>
          <p:cNvSpPr>
            <a:spLocks noChangeShapeType="1"/>
          </p:cNvSpPr>
          <p:nvPr/>
        </p:nvSpPr>
        <p:spPr bwMode="auto">
          <a:xfrm>
            <a:off x="2286000" y="2571751"/>
            <a:ext cx="457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0" name="Line 10">
            <a:extLst>
              <a:ext uri="{FF2B5EF4-FFF2-40B4-BE49-F238E27FC236}">
                <a16:creationId xmlns:a16="http://schemas.microsoft.com/office/drawing/2014/main" id="{B36D916C-551A-6556-3F5F-46EA07BD9D54}"/>
              </a:ext>
            </a:extLst>
          </p:cNvPr>
          <p:cNvSpPr>
            <a:spLocks noChangeShapeType="1"/>
          </p:cNvSpPr>
          <p:nvPr/>
        </p:nvSpPr>
        <p:spPr bwMode="auto">
          <a:xfrm>
            <a:off x="2286000" y="2571751"/>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1" name="Line 11">
            <a:extLst>
              <a:ext uri="{FF2B5EF4-FFF2-40B4-BE49-F238E27FC236}">
                <a16:creationId xmlns:a16="http://schemas.microsoft.com/office/drawing/2014/main" id="{0FB4FF9E-27E7-181A-FFE0-791B5F0F42A0}"/>
              </a:ext>
            </a:extLst>
          </p:cNvPr>
          <p:cNvSpPr>
            <a:spLocks noChangeShapeType="1"/>
          </p:cNvSpPr>
          <p:nvPr/>
        </p:nvSpPr>
        <p:spPr bwMode="auto">
          <a:xfrm>
            <a:off x="7658100" y="2571751"/>
            <a:ext cx="0" cy="2286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2" name="Rectangle 12">
            <a:extLst>
              <a:ext uri="{FF2B5EF4-FFF2-40B4-BE49-F238E27FC236}">
                <a16:creationId xmlns:a16="http://schemas.microsoft.com/office/drawing/2014/main" id="{DB4656F7-0AD4-AA63-24F7-66C03FB8B98E}"/>
              </a:ext>
            </a:extLst>
          </p:cNvPr>
          <p:cNvSpPr>
            <a:spLocks noChangeArrowheads="1"/>
          </p:cNvSpPr>
          <p:nvPr/>
        </p:nvSpPr>
        <p:spPr bwMode="auto">
          <a:xfrm>
            <a:off x="1771654" y="2800354"/>
            <a:ext cx="1028700" cy="3429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Total</a:t>
            </a:r>
            <a:r>
              <a:rPr lang="en-US" altLang="en-US" sz="1800">
                <a:latin typeface="Times New Roman" panose="02020603050405020304" pitchFamily="18" charset="0"/>
              </a:rPr>
              <a:t> </a:t>
            </a:r>
            <a:r>
              <a:rPr lang="en-US" altLang="en-US" sz="1800" b="1">
                <a:latin typeface="Times New Roman" panose="02020603050405020304" pitchFamily="18" charset="0"/>
              </a:rPr>
              <a:t>Loss</a:t>
            </a:r>
            <a:endParaRPr lang="en-US" altLang="en-US" sz="1800">
              <a:latin typeface="Times New Roman" panose="02020603050405020304" pitchFamily="18" charset="0"/>
            </a:endParaRPr>
          </a:p>
        </p:txBody>
      </p:sp>
      <p:sp>
        <p:nvSpPr>
          <p:cNvPr id="88073" name="Line 13">
            <a:extLst>
              <a:ext uri="{FF2B5EF4-FFF2-40B4-BE49-F238E27FC236}">
                <a16:creationId xmlns:a16="http://schemas.microsoft.com/office/drawing/2014/main" id="{EBA31090-47C1-8151-844B-7718A5437787}"/>
              </a:ext>
            </a:extLst>
          </p:cNvPr>
          <p:cNvSpPr>
            <a:spLocks noChangeShapeType="1"/>
          </p:cNvSpPr>
          <p:nvPr/>
        </p:nvSpPr>
        <p:spPr bwMode="auto">
          <a:xfrm flipH="1">
            <a:off x="4972051" y="2571754"/>
            <a:ext cx="0" cy="2857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4" name="Rectangle 14">
            <a:extLst>
              <a:ext uri="{FF2B5EF4-FFF2-40B4-BE49-F238E27FC236}">
                <a16:creationId xmlns:a16="http://schemas.microsoft.com/office/drawing/2014/main" id="{EE985E78-DF85-5093-6AD9-619B77BEF690}"/>
              </a:ext>
            </a:extLst>
          </p:cNvPr>
          <p:cNvSpPr>
            <a:spLocks noChangeArrowheads="1"/>
          </p:cNvSpPr>
          <p:nvPr/>
        </p:nvSpPr>
        <p:spPr bwMode="auto">
          <a:xfrm>
            <a:off x="4400551" y="2800354"/>
            <a:ext cx="1143000" cy="285751"/>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Partial</a:t>
            </a:r>
            <a:r>
              <a:rPr lang="en-US" altLang="en-US" sz="1800">
                <a:latin typeface="Times New Roman" panose="02020603050405020304" pitchFamily="18" charset="0"/>
              </a:rPr>
              <a:t> </a:t>
            </a:r>
            <a:r>
              <a:rPr lang="en-US" altLang="en-US" sz="1800" b="1">
                <a:latin typeface="Times New Roman" panose="02020603050405020304" pitchFamily="18" charset="0"/>
              </a:rPr>
              <a:t>Loss</a:t>
            </a:r>
            <a:endParaRPr lang="en-US" altLang="en-US" sz="1800">
              <a:latin typeface="Times New Roman" panose="02020603050405020304" pitchFamily="18" charset="0"/>
            </a:endParaRPr>
          </a:p>
        </p:txBody>
      </p:sp>
      <p:sp>
        <p:nvSpPr>
          <p:cNvPr id="88075" name="Line 15">
            <a:extLst>
              <a:ext uri="{FF2B5EF4-FFF2-40B4-BE49-F238E27FC236}">
                <a16:creationId xmlns:a16="http://schemas.microsoft.com/office/drawing/2014/main" id="{ED364030-3052-DF1C-F450-D05F06618302}"/>
              </a:ext>
            </a:extLst>
          </p:cNvPr>
          <p:cNvSpPr>
            <a:spLocks noChangeShapeType="1"/>
          </p:cNvSpPr>
          <p:nvPr/>
        </p:nvSpPr>
        <p:spPr bwMode="auto">
          <a:xfrm>
            <a:off x="2286000" y="3143251"/>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6" name="Line 16">
            <a:extLst>
              <a:ext uri="{FF2B5EF4-FFF2-40B4-BE49-F238E27FC236}">
                <a16:creationId xmlns:a16="http://schemas.microsoft.com/office/drawing/2014/main" id="{90A6CE30-3FF4-BDED-D7DF-88AAAD7C52C0}"/>
              </a:ext>
            </a:extLst>
          </p:cNvPr>
          <p:cNvSpPr>
            <a:spLocks noChangeShapeType="1"/>
          </p:cNvSpPr>
          <p:nvPr/>
        </p:nvSpPr>
        <p:spPr bwMode="auto">
          <a:xfrm flipV="1">
            <a:off x="1714504" y="3371851"/>
            <a:ext cx="12001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7" name="Line 17">
            <a:extLst>
              <a:ext uri="{FF2B5EF4-FFF2-40B4-BE49-F238E27FC236}">
                <a16:creationId xmlns:a16="http://schemas.microsoft.com/office/drawing/2014/main" id="{98F21075-7BD3-97B6-D970-4E70739D8EF3}"/>
              </a:ext>
            </a:extLst>
          </p:cNvPr>
          <p:cNvSpPr>
            <a:spLocks noChangeShapeType="1"/>
          </p:cNvSpPr>
          <p:nvPr/>
        </p:nvSpPr>
        <p:spPr bwMode="auto">
          <a:xfrm>
            <a:off x="1714500" y="3371850"/>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8" name="Line 18">
            <a:extLst>
              <a:ext uri="{FF2B5EF4-FFF2-40B4-BE49-F238E27FC236}">
                <a16:creationId xmlns:a16="http://schemas.microsoft.com/office/drawing/2014/main" id="{B5155E43-1ED1-B604-9A67-79351AFE7D31}"/>
              </a:ext>
            </a:extLst>
          </p:cNvPr>
          <p:cNvSpPr>
            <a:spLocks noChangeShapeType="1"/>
          </p:cNvSpPr>
          <p:nvPr/>
        </p:nvSpPr>
        <p:spPr bwMode="auto">
          <a:xfrm>
            <a:off x="2914651" y="3429003"/>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79" name="Line 19">
            <a:extLst>
              <a:ext uri="{FF2B5EF4-FFF2-40B4-BE49-F238E27FC236}">
                <a16:creationId xmlns:a16="http://schemas.microsoft.com/office/drawing/2014/main" id="{B66BE8FB-8749-33BB-10FB-9F738F19813A}"/>
              </a:ext>
            </a:extLst>
          </p:cNvPr>
          <p:cNvSpPr>
            <a:spLocks noChangeShapeType="1"/>
          </p:cNvSpPr>
          <p:nvPr/>
        </p:nvSpPr>
        <p:spPr bwMode="auto">
          <a:xfrm>
            <a:off x="2914651" y="3371850"/>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0" name="Rectangle 20">
            <a:extLst>
              <a:ext uri="{FF2B5EF4-FFF2-40B4-BE49-F238E27FC236}">
                <a16:creationId xmlns:a16="http://schemas.microsoft.com/office/drawing/2014/main" id="{3C878FF3-6EB8-4319-D87D-19FE10A6AE5C}"/>
              </a:ext>
            </a:extLst>
          </p:cNvPr>
          <p:cNvSpPr>
            <a:spLocks noChangeArrowheads="1"/>
          </p:cNvSpPr>
          <p:nvPr/>
        </p:nvSpPr>
        <p:spPr bwMode="auto">
          <a:xfrm>
            <a:off x="1428754" y="3543300"/>
            <a:ext cx="1028700" cy="6858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Actual</a:t>
            </a:r>
          </a:p>
          <a:p>
            <a:pPr algn="ctr" eaLnBrk="1" hangingPunct="1">
              <a:spcBef>
                <a:spcPct val="0"/>
              </a:spcBef>
              <a:buClrTx/>
              <a:buSzTx/>
              <a:buFontTx/>
              <a:buNone/>
            </a:pPr>
            <a:r>
              <a:rPr lang="en-US" altLang="en-US" sz="1500" b="1">
                <a:latin typeface="Times New Roman" panose="02020603050405020304" pitchFamily="18" charset="0"/>
              </a:rPr>
              <a:t>Total </a:t>
            </a:r>
          </a:p>
          <a:p>
            <a:pPr algn="ctr" eaLnBrk="1" hangingPunct="1">
              <a:spcBef>
                <a:spcPct val="0"/>
              </a:spcBef>
              <a:buClrTx/>
              <a:buSzTx/>
              <a:buFontTx/>
              <a:buNone/>
            </a:pPr>
            <a:r>
              <a:rPr lang="en-US" altLang="en-US" sz="1500" b="1">
                <a:latin typeface="Times New Roman" panose="02020603050405020304" pitchFamily="18" charset="0"/>
              </a:rPr>
              <a:t>Loss</a:t>
            </a:r>
          </a:p>
        </p:txBody>
      </p:sp>
      <p:sp>
        <p:nvSpPr>
          <p:cNvPr id="88081" name="Rectangle 21">
            <a:extLst>
              <a:ext uri="{FF2B5EF4-FFF2-40B4-BE49-F238E27FC236}">
                <a16:creationId xmlns:a16="http://schemas.microsoft.com/office/drawing/2014/main" id="{1F79BE48-C116-3F32-8146-5F32E6D41421}"/>
              </a:ext>
            </a:extLst>
          </p:cNvPr>
          <p:cNvSpPr>
            <a:spLocks noChangeArrowheads="1"/>
          </p:cNvSpPr>
          <p:nvPr/>
        </p:nvSpPr>
        <p:spPr bwMode="auto">
          <a:xfrm>
            <a:off x="2686051" y="3543300"/>
            <a:ext cx="1143000" cy="6858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Constructive</a:t>
            </a:r>
          </a:p>
          <a:p>
            <a:pPr algn="ctr" eaLnBrk="1" hangingPunct="1">
              <a:spcBef>
                <a:spcPct val="0"/>
              </a:spcBef>
              <a:buClrTx/>
              <a:buSzTx/>
              <a:buFontTx/>
              <a:buNone/>
            </a:pPr>
            <a:r>
              <a:rPr lang="en-US" altLang="en-US" sz="1500" b="1">
                <a:latin typeface="Times New Roman" panose="02020603050405020304" pitchFamily="18" charset="0"/>
              </a:rPr>
              <a:t>Total </a:t>
            </a:r>
          </a:p>
          <a:p>
            <a:pPr algn="ctr" eaLnBrk="1" hangingPunct="1">
              <a:spcBef>
                <a:spcPct val="0"/>
              </a:spcBef>
              <a:buClrTx/>
              <a:buSzTx/>
              <a:buFontTx/>
              <a:buNone/>
            </a:pPr>
            <a:r>
              <a:rPr lang="en-US" altLang="en-US" sz="1500" b="1">
                <a:latin typeface="Times New Roman" panose="02020603050405020304" pitchFamily="18" charset="0"/>
              </a:rPr>
              <a:t>Loss</a:t>
            </a:r>
            <a:endParaRPr lang="en-US" altLang="en-US" sz="1800">
              <a:latin typeface="Times New Roman" panose="02020603050405020304" pitchFamily="18" charset="0"/>
            </a:endParaRPr>
          </a:p>
        </p:txBody>
      </p:sp>
      <p:sp>
        <p:nvSpPr>
          <p:cNvPr id="88082" name="Line 22">
            <a:extLst>
              <a:ext uri="{FF2B5EF4-FFF2-40B4-BE49-F238E27FC236}">
                <a16:creationId xmlns:a16="http://schemas.microsoft.com/office/drawing/2014/main" id="{C224F1A6-C060-1C48-0B8B-3E62B531D995}"/>
              </a:ext>
            </a:extLst>
          </p:cNvPr>
          <p:cNvSpPr>
            <a:spLocks noChangeShapeType="1"/>
          </p:cNvSpPr>
          <p:nvPr/>
        </p:nvSpPr>
        <p:spPr bwMode="auto">
          <a:xfrm>
            <a:off x="1885951" y="42291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3" name="Line 23">
            <a:extLst>
              <a:ext uri="{FF2B5EF4-FFF2-40B4-BE49-F238E27FC236}">
                <a16:creationId xmlns:a16="http://schemas.microsoft.com/office/drawing/2014/main" id="{4BE64D30-A27D-1894-A127-310B3CE9FAB9}"/>
              </a:ext>
            </a:extLst>
          </p:cNvPr>
          <p:cNvSpPr>
            <a:spLocks noChangeShapeType="1"/>
          </p:cNvSpPr>
          <p:nvPr/>
        </p:nvSpPr>
        <p:spPr bwMode="auto">
          <a:xfrm>
            <a:off x="1485901" y="4457700"/>
            <a:ext cx="15430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4" name="Line 24">
            <a:extLst>
              <a:ext uri="{FF2B5EF4-FFF2-40B4-BE49-F238E27FC236}">
                <a16:creationId xmlns:a16="http://schemas.microsoft.com/office/drawing/2014/main" id="{CF71757F-6A23-7016-449E-8C68DBE7EA5B}"/>
              </a:ext>
            </a:extLst>
          </p:cNvPr>
          <p:cNvSpPr>
            <a:spLocks noChangeShapeType="1"/>
          </p:cNvSpPr>
          <p:nvPr/>
        </p:nvSpPr>
        <p:spPr bwMode="auto">
          <a:xfrm>
            <a:off x="1485900" y="4457704"/>
            <a:ext cx="0" cy="2857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5" name="Line 25">
            <a:extLst>
              <a:ext uri="{FF2B5EF4-FFF2-40B4-BE49-F238E27FC236}">
                <a16:creationId xmlns:a16="http://schemas.microsoft.com/office/drawing/2014/main" id="{B4929597-7C8E-D37E-46C9-4FAF536F1C2B}"/>
              </a:ext>
            </a:extLst>
          </p:cNvPr>
          <p:cNvSpPr>
            <a:spLocks noChangeShapeType="1"/>
          </p:cNvSpPr>
          <p:nvPr/>
        </p:nvSpPr>
        <p:spPr bwMode="auto">
          <a:xfrm>
            <a:off x="2514600" y="4457700"/>
            <a:ext cx="0" cy="914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6" name="Line 26">
            <a:extLst>
              <a:ext uri="{FF2B5EF4-FFF2-40B4-BE49-F238E27FC236}">
                <a16:creationId xmlns:a16="http://schemas.microsoft.com/office/drawing/2014/main" id="{9A0DA9FB-A8B9-4D56-9CC3-6B5DC51A06C4}"/>
              </a:ext>
            </a:extLst>
          </p:cNvPr>
          <p:cNvSpPr>
            <a:spLocks noChangeShapeType="1"/>
          </p:cNvSpPr>
          <p:nvPr/>
        </p:nvSpPr>
        <p:spPr bwMode="auto">
          <a:xfrm flipH="1">
            <a:off x="3028951" y="4457704"/>
            <a:ext cx="0" cy="2857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87" name="Rectangle 27">
            <a:extLst>
              <a:ext uri="{FF2B5EF4-FFF2-40B4-BE49-F238E27FC236}">
                <a16:creationId xmlns:a16="http://schemas.microsoft.com/office/drawing/2014/main" id="{CDE3F71C-B06E-F1A9-ACCB-3F8A41EF9C84}"/>
              </a:ext>
            </a:extLst>
          </p:cNvPr>
          <p:cNvSpPr>
            <a:spLocks noChangeArrowheads="1"/>
          </p:cNvSpPr>
          <p:nvPr/>
        </p:nvSpPr>
        <p:spPr bwMode="auto">
          <a:xfrm>
            <a:off x="1200154" y="4686303"/>
            <a:ext cx="1257300" cy="5715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Physical</a:t>
            </a:r>
            <a:endParaRPr lang="en-US" altLang="en-US" sz="1800">
              <a:latin typeface="Times New Roman" panose="02020603050405020304" pitchFamily="18" charset="0"/>
            </a:endParaRPr>
          </a:p>
          <a:p>
            <a:pPr algn="ctr" eaLnBrk="1" hangingPunct="1">
              <a:spcBef>
                <a:spcPct val="0"/>
              </a:spcBef>
              <a:buClrTx/>
              <a:buSzTx/>
              <a:buFontTx/>
              <a:buNone/>
            </a:pPr>
            <a:r>
              <a:rPr lang="en-US" altLang="en-US" sz="1800" b="1">
                <a:latin typeface="Times New Roman" panose="02020603050405020304" pitchFamily="18" charset="0"/>
              </a:rPr>
              <a:t>Destruction</a:t>
            </a:r>
            <a:endParaRPr lang="en-US" altLang="en-US" sz="1800">
              <a:latin typeface="Times New Roman" panose="02020603050405020304" pitchFamily="18" charset="0"/>
            </a:endParaRPr>
          </a:p>
        </p:txBody>
      </p:sp>
      <p:sp>
        <p:nvSpPr>
          <p:cNvPr id="88088" name="Rectangle 28">
            <a:extLst>
              <a:ext uri="{FF2B5EF4-FFF2-40B4-BE49-F238E27FC236}">
                <a16:creationId xmlns:a16="http://schemas.microsoft.com/office/drawing/2014/main" id="{0DFBFD19-B197-D1A0-F9AC-3D5A1C1569D6}"/>
              </a:ext>
            </a:extLst>
          </p:cNvPr>
          <p:cNvSpPr>
            <a:spLocks noChangeArrowheads="1"/>
          </p:cNvSpPr>
          <p:nvPr/>
        </p:nvSpPr>
        <p:spPr bwMode="auto">
          <a:xfrm>
            <a:off x="1714501" y="5372103"/>
            <a:ext cx="1314451" cy="3429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en-US" altLang="en-US" sz="1500" b="1">
                <a:latin typeface="Times New Roman" panose="02020603050405020304" pitchFamily="18" charset="0"/>
              </a:rPr>
              <a:t>Loss</a:t>
            </a:r>
            <a:r>
              <a:rPr lang="en-US" altLang="en-US" sz="1500">
                <a:latin typeface="Times New Roman" panose="02020603050405020304" pitchFamily="18" charset="0"/>
              </a:rPr>
              <a:t> </a:t>
            </a:r>
            <a:r>
              <a:rPr lang="en-US" altLang="en-US" sz="1500" b="1">
                <a:latin typeface="Times New Roman" panose="02020603050405020304" pitchFamily="18" charset="0"/>
              </a:rPr>
              <a:t>of</a:t>
            </a:r>
            <a:r>
              <a:rPr lang="en-US" altLang="en-US" sz="1500">
                <a:latin typeface="Times New Roman" panose="02020603050405020304" pitchFamily="18" charset="0"/>
              </a:rPr>
              <a:t>  </a:t>
            </a:r>
            <a:r>
              <a:rPr lang="en-US" altLang="en-US" sz="1500" b="1">
                <a:latin typeface="Times New Roman" panose="02020603050405020304" pitchFamily="18" charset="0"/>
              </a:rPr>
              <a:t>Specie</a:t>
            </a:r>
            <a:endParaRPr lang="en-US" altLang="en-US" sz="1800">
              <a:latin typeface="Times New Roman" panose="02020603050405020304" pitchFamily="18" charset="0"/>
            </a:endParaRPr>
          </a:p>
        </p:txBody>
      </p:sp>
      <p:sp>
        <p:nvSpPr>
          <p:cNvPr id="88089" name="Rectangle 29">
            <a:extLst>
              <a:ext uri="{FF2B5EF4-FFF2-40B4-BE49-F238E27FC236}">
                <a16:creationId xmlns:a16="http://schemas.microsoft.com/office/drawing/2014/main" id="{D95C14C6-6793-75E5-6A08-8A1CC338BB31}"/>
              </a:ext>
            </a:extLst>
          </p:cNvPr>
          <p:cNvSpPr>
            <a:spLocks noChangeArrowheads="1"/>
          </p:cNvSpPr>
          <p:nvPr/>
        </p:nvSpPr>
        <p:spPr bwMode="auto">
          <a:xfrm>
            <a:off x="2628903" y="4629151"/>
            <a:ext cx="1257300" cy="4572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Irretrievable</a:t>
            </a:r>
            <a:endParaRPr lang="en-US" altLang="en-US" sz="1800">
              <a:latin typeface="Times New Roman" panose="02020603050405020304" pitchFamily="18" charset="0"/>
            </a:endParaRPr>
          </a:p>
          <a:p>
            <a:pPr algn="ctr" eaLnBrk="1" hangingPunct="1">
              <a:spcBef>
                <a:spcPct val="0"/>
              </a:spcBef>
              <a:buClrTx/>
              <a:buSzTx/>
              <a:buFontTx/>
              <a:buNone/>
            </a:pPr>
            <a:r>
              <a:rPr lang="en-US" altLang="en-US" sz="1800" b="1">
                <a:latin typeface="Times New Roman" panose="02020603050405020304" pitchFamily="18" charset="0"/>
              </a:rPr>
              <a:t>Loss</a:t>
            </a:r>
            <a:endParaRPr lang="en-US" altLang="en-US" sz="1800">
              <a:latin typeface="Times New Roman" panose="02020603050405020304" pitchFamily="18" charset="0"/>
            </a:endParaRPr>
          </a:p>
        </p:txBody>
      </p:sp>
      <p:sp>
        <p:nvSpPr>
          <p:cNvPr id="88090" name="Line 30">
            <a:extLst>
              <a:ext uri="{FF2B5EF4-FFF2-40B4-BE49-F238E27FC236}">
                <a16:creationId xmlns:a16="http://schemas.microsoft.com/office/drawing/2014/main" id="{F375DBFB-2EA2-E712-5F5C-E0236B692BC1}"/>
              </a:ext>
            </a:extLst>
          </p:cNvPr>
          <p:cNvSpPr>
            <a:spLocks noChangeShapeType="1"/>
          </p:cNvSpPr>
          <p:nvPr/>
        </p:nvSpPr>
        <p:spPr bwMode="auto">
          <a:xfrm>
            <a:off x="5200651" y="30861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1" name="Line 31">
            <a:extLst>
              <a:ext uri="{FF2B5EF4-FFF2-40B4-BE49-F238E27FC236}">
                <a16:creationId xmlns:a16="http://schemas.microsoft.com/office/drawing/2014/main" id="{56580B7D-9659-2752-8A44-C607144F6CCD}"/>
              </a:ext>
            </a:extLst>
          </p:cNvPr>
          <p:cNvSpPr>
            <a:spLocks noChangeShapeType="1"/>
          </p:cNvSpPr>
          <p:nvPr/>
        </p:nvSpPr>
        <p:spPr bwMode="auto">
          <a:xfrm>
            <a:off x="4457700" y="3257551"/>
            <a:ext cx="1371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2" name="Line 32">
            <a:extLst>
              <a:ext uri="{FF2B5EF4-FFF2-40B4-BE49-F238E27FC236}">
                <a16:creationId xmlns:a16="http://schemas.microsoft.com/office/drawing/2014/main" id="{F2FC115D-DD7C-F53E-BB70-02EF44FEC2BC}"/>
              </a:ext>
            </a:extLst>
          </p:cNvPr>
          <p:cNvSpPr>
            <a:spLocks noChangeShapeType="1"/>
          </p:cNvSpPr>
          <p:nvPr/>
        </p:nvSpPr>
        <p:spPr bwMode="auto">
          <a:xfrm>
            <a:off x="4457700" y="3257551"/>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3" name="Rectangle 33">
            <a:extLst>
              <a:ext uri="{FF2B5EF4-FFF2-40B4-BE49-F238E27FC236}">
                <a16:creationId xmlns:a16="http://schemas.microsoft.com/office/drawing/2014/main" id="{94FFF30C-AA35-56FF-2211-37B5FE107469}"/>
              </a:ext>
            </a:extLst>
          </p:cNvPr>
          <p:cNvSpPr>
            <a:spLocks noChangeArrowheads="1"/>
          </p:cNvSpPr>
          <p:nvPr/>
        </p:nvSpPr>
        <p:spPr bwMode="auto">
          <a:xfrm>
            <a:off x="4000503" y="3486150"/>
            <a:ext cx="800100" cy="400051"/>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Particular</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Average</a:t>
            </a:r>
            <a:endParaRPr lang="en-US" altLang="en-US" sz="1800">
              <a:latin typeface="Times New Roman" panose="02020603050405020304" pitchFamily="18" charset="0"/>
            </a:endParaRPr>
          </a:p>
        </p:txBody>
      </p:sp>
      <p:sp>
        <p:nvSpPr>
          <p:cNvPr id="88094" name="Line 34">
            <a:extLst>
              <a:ext uri="{FF2B5EF4-FFF2-40B4-BE49-F238E27FC236}">
                <a16:creationId xmlns:a16="http://schemas.microsoft.com/office/drawing/2014/main" id="{828DE8A9-3338-AB53-C98E-0BDEC728E706}"/>
              </a:ext>
            </a:extLst>
          </p:cNvPr>
          <p:cNvSpPr>
            <a:spLocks noChangeShapeType="1"/>
          </p:cNvSpPr>
          <p:nvPr/>
        </p:nvSpPr>
        <p:spPr bwMode="auto">
          <a:xfrm>
            <a:off x="5200651" y="3200401"/>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5" name="Rectangle 35">
            <a:extLst>
              <a:ext uri="{FF2B5EF4-FFF2-40B4-BE49-F238E27FC236}">
                <a16:creationId xmlns:a16="http://schemas.microsoft.com/office/drawing/2014/main" id="{71539E4A-2388-1E85-B29E-40D0950BFF1B}"/>
              </a:ext>
            </a:extLst>
          </p:cNvPr>
          <p:cNvSpPr>
            <a:spLocks noChangeArrowheads="1"/>
          </p:cNvSpPr>
          <p:nvPr/>
        </p:nvSpPr>
        <p:spPr bwMode="auto">
          <a:xfrm>
            <a:off x="4914900" y="3371851"/>
            <a:ext cx="685800" cy="4572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Salvage</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Loss</a:t>
            </a:r>
            <a:endParaRPr lang="en-US" altLang="en-US" sz="1800">
              <a:latin typeface="Times New Roman" panose="02020603050405020304" pitchFamily="18" charset="0"/>
            </a:endParaRPr>
          </a:p>
        </p:txBody>
      </p:sp>
      <p:sp>
        <p:nvSpPr>
          <p:cNvPr id="88096" name="Line 36">
            <a:extLst>
              <a:ext uri="{FF2B5EF4-FFF2-40B4-BE49-F238E27FC236}">
                <a16:creationId xmlns:a16="http://schemas.microsoft.com/office/drawing/2014/main" id="{36AC35A3-EEA6-E190-13C3-647EA0D9C26D}"/>
              </a:ext>
            </a:extLst>
          </p:cNvPr>
          <p:cNvSpPr>
            <a:spLocks noChangeShapeType="1"/>
          </p:cNvSpPr>
          <p:nvPr/>
        </p:nvSpPr>
        <p:spPr bwMode="auto">
          <a:xfrm>
            <a:off x="5772154" y="3257551"/>
            <a:ext cx="2857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7" name="Line 37">
            <a:extLst>
              <a:ext uri="{FF2B5EF4-FFF2-40B4-BE49-F238E27FC236}">
                <a16:creationId xmlns:a16="http://schemas.microsoft.com/office/drawing/2014/main" id="{837ADE1C-2580-80F0-8EE2-9BFDACD991CD}"/>
              </a:ext>
            </a:extLst>
          </p:cNvPr>
          <p:cNvSpPr>
            <a:spLocks noChangeShapeType="1"/>
          </p:cNvSpPr>
          <p:nvPr/>
        </p:nvSpPr>
        <p:spPr bwMode="auto">
          <a:xfrm flipH="1">
            <a:off x="6057900" y="3257554"/>
            <a:ext cx="0"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098" name="Rectangle 38">
            <a:extLst>
              <a:ext uri="{FF2B5EF4-FFF2-40B4-BE49-F238E27FC236}">
                <a16:creationId xmlns:a16="http://schemas.microsoft.com/office/drawing/2014/main" id="{1BE5B62C-C841-511E-484F-DA6AFF329E8C}"/>
              </a:ext>
            </a:extLst>
          </p:cNvPr>
          <p:cNvSpPr>
            <a:spLocks noChangeArrowheads="1"/>
          </p:cNvSpPr>
          <p:nvPr/>
        </p:nvSpPr>
        <p:spPr bwMode="auto">
          <a:xfrm>
            <a:off x="5772151" y="3543301"/>
            <a:ext cx="685800" cy="400051"/>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General</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Average</a:t>
            </a:r>
            <a:endParaRPr lang="en-US" altLang="en-US" sz="1800">
              <a:latin typeface="Times New Roman" panose="02020603050405020304" pitchFamily="18" charset="0"/>
            </a:endParaRPr>
          </a:p>
        </p:txBody>
      </p:sp>
      <p:sp>
        <p:nvSpPr>
          <p:cNvPr id="88099" name="Line 39">
            <a:extLst>
              <a:ext uri="{FF2B5EF4-FFF2-40B4-BE49-F238E27FC236}">
                <a16:creationId xmlns:a16="http://schemas.microsoft.com/office/drawing/2014/main" id="{B6529DBD-002B-F658-4398-1FF3D7F4642A}"/>
              </a:ext>
            </a:extLst>
          </p:cNvPr>
          <p:cNvSpPr>
            <a:spLocks noChangeShapeType="1"/>
          </p:cNvSpPr>
          <p:nvPr/>
        </p:nvSpPr>
        <p:spPr bwMode="auto">
          <a:xfrm>
            <a:off x="4457700" y="3886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0" name="Line 40">
            <a:extLst>
              <a:ext uri="{FF2B5EF4-FFF2-40B4-BE49-F238E27FC236}">
                <a16:creationId xmlns:a16="http://schemas.microsoft.com/office/drawing/2014/main" id="{6FC2B358-2893-290C-269E-9A8E213641C2}"/>
              </a:ext>
            </a:extLst>
          </p:cNvPr>
          <p:cNvSpPr>
            <a:spLocks noChangeShapeType="1"/>
          </p:cNvSpPr>
          <p:nvPr/>
        </p:nvSpPr>
        <p:spPr bwMode="auto">
          <a:xfrm>
            <a:off x="4229101" y="4114800"/>
            <a:ext cx="8572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1" name="Line 41">
            <a:extLst>
              <a:ext uri="{FF2B5EF4-FFF2-40B4-BE49-F238E27FC236}">
                <a16:creationId xmlns:a16="http://schemas.microsoft.com/office/drawing/2014/main" id="{896F9B46-ED2A-BF11-96C2-65E3C0BB6B4E}"/>
              </a:ext>
            </a:extLst>
          </p:cNvPr>
          <p:cNvSpPr>
            <a:spLocks noChangeShapeType="1"/>
          </p:cNvSpPr>
          <p:nvPr/>
        </p:nvSpPr>
        <p:spPr bwMode="auto">
          <a:xfrm>
            <a:off x="4229100" y="41148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2" name="Line 43">
            <a:extLst>
              <a:ext uri="{FF2B5EF4-FFF2-40B4-BE49-F238E27FC236}">
                <a16:creationId xmlns:a16="http://schemas.microsoft.com/office/drawing/2014/main" id="{4FA31E27-C6E6-05F0-4AFA-41D7F201F61F}"/>
              </a:ext>
            </a:extLst>
          </p:cNvPr>
          <p:cNvSpPr>
            <a:spLocks noChangeShapeType="1"/>
          </p:cNvSpPr>
          <p:nvPr/>
        </p:nvSpPr>
        <p:spPr bwMode="auto">
          <a:xfrm>
            <a:off x="5086351" y="4114801"/>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3" name="Rectangle 44">
            <a:extLst>
              <a:ext uri="{FF2B5EF4-FFF2-40B4-BE49-F238E27FC236}">
                <a16:creationId xmlns:a16="http://schemas.microsoft.com/office/drawing/2014/main" id="{D9AFC15A-1A36-A6BA-070A-FBCB52CA829E}"/>
              </a:ext>
            </a:extLst>
          </p:cNvPr>
          <p:cNvSpPr>
            <a:spLocks noChangeArrowheads="1"/>
          </p:cNvSpPr>
          <p:nvPr/>
        </p:nvSpPr>
        <p:spPr bwMode="auto">
          <a:xfrm>
            <a:off x="4114800" y="4229100"/>
            <a:ext cx="457200" cy="9144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Total</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Loss</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of</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Part</a:t>
            </a:r>
            <a:endParaRPr lang="en-US" altLang="en-US" sz="1800">
              <a:latin typeface="Times New Roman" panose="02020603050405020304" pitchFamily="18" charset="0"/>
            </a:endParaRPr>
          </a:p>
        </p:txBody>
      </p:sp>
      <p:sp>
        <p:nvSpPr>
          <p:cNvPr id="88104" name="Rectangle 45">
            <a:extLst>
              <a:ext uri="{FF2B5EF4-FFF2-40B4-BE49-F238E27FC236}">
                <a16:creationId xmlns:a16="http://schemas.microsoft.com/office/drawing/2014/main" id="{D8F09977-507B-90BD-82DC-26BE05FD4AE4}"/>
              </a:ext>
            </a:extLst>
          </p:cNvPr>
          <p:cNvSpPr>
            <a:spLocks noChangeArrowheads="1"/>
          </p:cNvSpPr>
          <p:nvPr/>
        </p:nvSpPr>
        <p:spPr bwMode="auto">
          <a:xfrm>
            <a:off x="4743454" y="4286251"/>
            <a:ext cx="571500" cy="9144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Partial</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Loss</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of</a:t>
            </a:r>
            <a:endParaRPr lang="en-US" altLang="en-US" sz="1500">
              <a:latin typeface="Times New Roman" panose="02020603050405020304" pitchFamily="18" charset="0"/>
            </a:endParaRPr>
          </a:p>
          <a:p>
            <a:pPr algn="ctr" eaLnBrk="1" hangingPunct="1">
              <a:spcBef>
                <a:spcPct val="0"/>
              </a:spcBef>
              <a:buClrTx/>
              <a:buSzTx/>
              <a:buFontTx/>
              <a:buNone/>
            </a:pPr>
            <a:r>
              <a:rPr lang="en-US" altLang="en-US" sz="1500" b="1">
                <a:latin typeface="Times New Roman" panose="02020603050405020304" pitchFamily="18" charset="0"/>
              </a:rPr>
              <a:t>whole</a:t>
            </a:r>
            <a:endParaRPr lang="en-US" altLang="en-US" sz="1800">
              <a:latin typeface="Times New Roman" panose="02020603050405020304" pitchFamily="18" charset="0"/>
            </a:endParaRPr>
          </a:p>
        </p:txBody>
      </p:sp>
      <p:sp>
        <p:nvSpPr>
          <p:cNvPr id="88105" name="Line 46">
            <a:extLst>
              <a:ext uri="{FF2B5EF4-FFF2-40B4-BE49-F238E27FC236}">
                <a16:creationId xmlns:a16="http://schemas.microsoft.com/office/drawing/2014/main" id="{669A943B-3A7A-E333-7F9E-CF5EE672C247}"/>
              </a:ext>
            </a:extLst>
          </p:cNvPr>
          <p:cNvSpPr>
            <a:spLocks noChangeShapeType="1"/>
          </p:cNvSpPr>
          <p:nvPr/>
        </p:nvSpPr>
        <p:spPr bwMode="auto">
          <a:xfrm>
            <a:off x="6115051" y="3943350"/>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6" name="Line 47">
            <a:extLst>
              <a:ext uri="{FF2B5EF4-FFF2-40B4-BE49-F238E27FC236}">
                <a16:creationId xmlns:a16="http://schemas.microsoft.com/office/drawing/2014/main" id="{B4057AD4-14AF-A69E-666F-2254E0454FB6}"/>
              </a:ext>
            </a:extLst>
          </p:cNvPr>
          <p:cNvSpPr>
            <a:spLocks noChangeShapeType="1"/>
          </p:cNvSpPr>
          <p:nvPr/>
        </p:nvSpPr>
        <p:spPr bwMode="auto">
          <a:xfrm>
            <a:off x="5715000" y="4114800"/>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7" name="Line 48">
            <a:extLst>
              <a:ext uri="{FF2B5EF4-FFF2-40B4-BE49-F238E27FC236}">
                <a16:creationId xmlns:a16="http://schemas.microsoft.com/office/drawing/2014/main" id="{7262C45F-25B0-6E91-AD1E-8C1351D43F8E}"/>
              </a:ext>
            </a:extLst>
          </p:cNvPr>
          <p:cNvSpPr>
            <a:spLocks noChangeShapeType="1"/>
          </p:cNvSpPr>
          <p:nvPr/>
        </p:nvSpPr>
        <p:spPr bwMode="auto">
          <a:xfrm>
            <a:off x="5715000" y="4114801"/>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8" name="Line 49">
            <a:extLst>
              <a:ext uri="{FF2B5EF4-FFF2-40B4-BE49-F238E27FC236}">
                <a16:creationId xmlns:a16="http://schemas.microsoft.com/office/drawing/2014/main" id="{73CAD723-AD26-79A0-6139-3C2D238B8177}"/>
              </a:ext>
            </a:extLst>
          </p:cNvPr>
          <p:cNvSpPr>
            <a:spLocks noChangeShapeType="1"/>
          </p:cNvSpPr>
          <p:nvPr/>
        </p:nvSpPr>
        <p:spPr bwMode="auto">
          <a:xfrm flipH="1">
            <a:off x="6629400" y="4114801"/>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09" name="Rectangle 50">
            <a:extLst>
              <a:ext uri="{FF2B5EF4-FFF2-40B4-BE49-F238E27FC236}">
                <a16:creationId xmlns:a16="http://schemas.microsoft.com/office/drawing/2014/main" id="{B97E4FCA-4485-8637-7854-777C19B5320E}"/>
              </a:ext>
            </a:extLst>
          </p:cNvPr>
          <p:cNvSpPr>
            <a:spLocks noChangeArrowheads="1"/>
          </p:cNvSpPr>
          <p:nvPr/>
        </p:nvSpPr>
        <p:spPr bwMode="auto">
          <a:xfrm>
            <a:off x="5486401" y="4343403"/>
            <a:ext cx="857251" cy="3429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Sacrifice</a:t>
            </a:r>
            <a:endParaRPr lang="en-US" altLang="en-US" sz="1500">
              <a:latin typeface="Times New Roman" panose="02020603050405020304" pitchFamily="18" charset="0"/>
            </a:endParaRPr>
          </a:p>
        </p:txBody>
      </p:sp>
      <p:sp>
        <p:nvSpPr>
          <p:cNvPr id="88110" name="Rectangle 51">
            <a:extLst>
              <a:ext uri="{FF2B5EF4-FFF2-40B4-BE49-F238E27FC236}">
                <a16:creationId xmlns:a16="http://schemas.microsoft.com/office/drawing/2014/main" id="{B7A1346E-608A-8B1D-AA30-9C68AE29420F}"/>
              </a:ext>
            </a:extLst>
          </p:cNvPr>
          <p:cNvSpPr>
            <a:spLocks noChangeArrowheads="1"/>
          </p:cNvSpPr>
          <p:nvPr/>
        </p:nvSpPr>
        <p:spPr bwMode="auto">
          <a:xfrm>
            <a:off x="6400803" y="4286254"/>
            <a:ext cx="1028700" cy="3429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500" b="1">
                <a:latin typeface="Times New Roman" panose="02020603050405020304" pitchFamily="18" charset="0"/>
              </a:rPr>
              <a:t>Contribution</a:t>
            </a:r>
            <a:endParaRPr lang="en-US" altLang="en-US" sz="1500">
              <a:latin typeface="Times New Roman" panose="02020603050405020304" pitchFamily="18" charset="0"/>
            </a:endParaRPr>
          </a:p>
        </p:txBody>
      </p:sp>
      <p:sp>
        <p:nvSpPr>
          <p:cNvPr id="88111" name="Line 52">
            <a:extLst>
              <a:ext uri="{FF2B5EF4-FFF2-40B4-BE49-F238E27FC236}">
                <a16:creationId xmlns:a16="http://schemas.microsoft.com/office/drawing/2014/main" id="{575F6576-CE4D-E466-1225-766ABE786F09}"/>
              </a:ext>
            </a:extLst>
          </p:cNvPr>
          <p:cNvSpPr>
            <a:spLocks noChangeShapeType="1"/>
          </p:cNvSpPr>
          <p:nvPr/>
        </p:nvSpPr>
        <p:spPr bwMode="auto">
          <a:xfrm>
            <a:off x="6743700" y="2571751"/>
            <a:ext cx="91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12" name="Rectangle 53">
            <a:extLst>
              <a:ext uri="{FF2B5EF4-FFF2-40B4-BE49-F238E27FC236}">
                <a16:creationId xmlns:a16="http://schemas.microsoft.com/office/drawing/2014/main" id="{AFC0E440-8D19-235E-354F-C02259068911}"/>
              </a:ext>
            </a:extLst>
          </p:cNvPr>
          <p:cNvSpPr>
            <a:spLocks noChangeArrowheads="1"/>
          </p:cNvSpPr>
          <p:nvPr/>
        </p:nvSpPr>
        <p:spPr bwMode="auto">
          <a:xfrm>
            <a:off x="6915154" y="4743451"/>
            <a:ext cx="1028700" cy="2286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Charges</a:t>
            </a:r>
            <a:endParaRPr lang="en-US" altLang="en-US" sz="1800">
              <a:latin typeface="Times New Roman" panose="02020603050405020304" pitchFamily="18" charset="0"/>
            </a:endParaRPr>
          </a:p>
        </p:txBody>
      </p:sp>
      <p:sp>
        <p:nvSpPr>
          <p:cNvPr id="88113" name="Line 54">
            <a:extLst>
              <a:ext uri="{FF2B5EF4-FFF2-40B4-BE49-F238E27FC236}">
                <a16:creationId xmlns:a16="http://schemas.microsoft.com/office/drawing/2014/main" id="{06D1AAAC-D817-09E2-A340-BF72661B6B6A}"/>
              </a:ext>
            </a:extLst>
          </p:cNvPr>
          <p:cNvSpPr>
            <a:spLocks noChangeShapeType="1"/>
          </p:cNvSpPr>
          <p:nvPr/>
        </p:nvSpPr>
        <p:spPr bwMode="auto">
          <a:xfrm>
            <a:off x="7086600" y="4972050"/>
            <a:ext cx="0" cy="1714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14" name="Line 55">
            <a:extLst>
              <a:ext uri="{FF2B5EF4-FFF2-40B4-BE49-F238E27FC236}">
                <a16:creationId xmlns:a16="http://schemas.microsoft.com/office/drawing/2014/main" id="{7D6F2736-C2D1-DF5D-E506-039A89A7B901}"/>
              </a:ext>
            </a:extLst>
          </p:cNvPr>
          <p:cNvSpPr>
            <a:spLocks noChangeShapeType="1"/>
          </p:cNvSpPr>
          <p:nvPr/>
        </p:nvSpPr>
        <p:spPr bwMode="auto">
          <a:xfrm>
            <a:off x="5543554" y="5143500"/>
            <a:ext cx="18859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15" name="Line 56">
            <a:extLst>
              <a:ext uri="{FF2B5EF4-FFF2-40B4-BE49-F238E27FC236}">
                <a16:creationId xmlns:a16="http://schemas.microsoft.com/office/drawing/2014/main" id="{C7B4B902-9418-BE44-6948-0D0AE46497F5}"/>
              </a:ext>
            </a:extLst>
          </p:cNvPr>
          <p:cNvSpPr>
            <a:spLocks noChangeShapeType="1"/>
          </p:cNvSpPr>
          <p:nvPr/>
        </p:nvSpPr>
        <p:spPr bwMode="auto">
          <a:xfrm>
            <a:off x="5543551" y="51435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16" name="Rectangle 57">
            <a:extLst>
              <a:ext uri="{FF2B5EF4-FFF2-40B4-BE49-F238E27FC236}">
                <a16:creationId xmlns:a16="http://schemas.microsoft.com/office/drawing/2014/main" id="{35790350-A333-D19D-F3B1-A21A5F0B0B4A}"/>
              </a:ext>
            </a:extLst>
          </p:cNvPr>
          <p:cNvSpPr>
            <a:spLocks noChangeArrowheads="1"/>
          </p:cNvSpPr>
          <p:nvPr/>
        </p:nvSpPr>
        <p:spPr bwMode="auto">
          <a:xfrm>
            <a:off x="4800600" y="5314951"/>
            <a:ext cx="914400" cy="4572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en-US" altLang="en-US" sz="1500" b="1">
                <a:latin typeface="Times New Roman" panose="02020603050405020304" pitchFamily="18" charset="0"/>
              </a:rPr>
              <a:t>Extra</a:t>
            </a:r>
            <a:endParaRPr lang="en-US" altLang="en-US" sz="1500">
              <a:latin typeface="Times New Roman" panose="02020603050405020304" pitchFamily="18" charset="0"/>
            </a:endParaRPr>
          </a:p>
          <a:p>
            <a:pPr eaLnBrk="1" hangingPunct="1">
              <a:spcBef>
                <a:spcPct val="0"/>
              </a:spcBef>
              <a:buClrTx/>
              <a:buSzTx/>
              <a:buFontTx/>
              <a:buNone/>
            </a:pPr>
            <a:r>
              <a:rPr lang="en-US" altLang="en-US" sz="1500" b="1">
                <a:latin typeface="Times New Roman" panose="02020603050405020304" pitchFamily="18" charset="0"/>
              </a:rPr>
              <a:t>Charges</a:t>
            </a:r>
            <a:endParaRPr lang="en-US" altLang="en-US" sz="1800">
              <a:latin typeface="Times New Roman" panose="02020603050405020304" pitchFamily="18" charset="0"/>
            </a:endParaRPr>
          </a:p>
        </p:txBody>
      </p:sp>
      <p:sp>
        <p:nvSpPr>
          <p:cNvPr id="88117" name="Rectangle 58">
            <a:extLst>
              <a:ext uri="{FF2B5EF4-FFF2-40B4-BE49-F238E27FC236}">
                <a16:creationId xmlns:a16="http://schemas.microsoft.com/office/drawing/2014/main" id="{C034938C-FF9B-2326-62C4-E5816281A458}"/>
              </a:ext>
            </a:extLst>
          </p:cNvPr>
          <p:cNvSpPr>
            <a:spLocks noChangeArrowheads="1"/>
          </p:cNvSpPr>
          <p:nvPr/>
        </p:nvSpPr>
        <p:spPr bwMode="auto">
          <a:xfrm>
            <a:off x="5829303" y="5257803"/>
            <a:ext cx="800100" cy="5715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en-US" altLang="en-US" sz="1351" b="1">
                <a:latin typeface="Times New Roman" panose="02020603050405020304" pitchFamily="18" charset="0"/>
              </a:rPr>
              <a:t>Sue &amp;</a:t>
            </a:r>
          </a:p>
          <a:p>
            <a:pPr eaLnBrk="1" hangingPunct="1">
              <a:spcBef>
                <a:spcPct val="0"/>
              </a:spcBef>
              <a:buClrTx/>
              <a:buSzTx/>
              <a:buFontTx/>
              <a:buNone/>
            </a:pPr>
            <a:r>
              <a:rPr lang="en-US" altLang="en-US" sz="1351" b="1">
                <a:latin typeface="Times New Roman" panose="02020603050405020304" pitchFamily="18" charset="0"/>
              </a:rPr>
              <a:t>Labour</a:t>
            </a:r>
          </a:p>
          <a:p>
            <a:pPr eaLnBrk="1" hangingPunct="1">
              <a:spcBef>
                <a:spcPct val="0"/>
              </a:spcBef>
              <a:buClrTx/>
              <a:buSzTx/>
              <a:buFontTx/>
              <a:buNone/>
            </a:pPr>
            <a:r>
              <a:rPr lang="en-US" altLang="en-US" sz="1351" b="1">
                <a:latin typeface="Times New Roman" panose="02020603050405020304" pitchFamily="18" charset="0"/>
              </a:rPr>
              <a:t>Charges</a:t>
            </a:r>
            <a:endParaRPr lang="en-US" altLang="en-US" sz="1800">
              <a:latin typeface="Times New Roman" panose="02020603050405020304" pitchFamily="18" charset="0"/>
            </a:endParaRPr>
          </a:p>
        </p:txBody>
      </p:sp>
      <p:sp>
        <p:nvSpPr>
          <p:cNvPr id="88118" name="Line 60">
            <a:extLst>
              <a:ext uri="{FF2B5EF4-FFF2-40B4-BE49-F238E27FC236}">
                <a16:creationId xmlns:a16="http://schemas.microsoft.com/office/drawing/2014/main" id="{D174CB00-FDB3-FE97-7C8D-B981487F57F8}"/>
              </a:ext>
            </a:extLst>
          </p:cNvPr>
          <p:cNvSpPr>
            <a:spLocks noChangeShapeType="1"/>
          </p:cNvSpPr>
          <p:nvPr/>
        </p:nvSpPr>
        <p:spPr bwMode="auto">
          <a:xfrm>
            <a:off x="6172200" y="5143503"/>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19" name="Line 61">
            <a:extLst>
              <a:ext uri="{FF2B5EF4-FFF2-40B4-BE49-F238E27FC236}">
                <a16:creationId xmlns:a16="http://schemas.microsoft.com/office/drawing/2014/main" id="{D2CE4335-DB6F-30FC-222E-F9ECE0553B9B}"/>
              </a:ext>
            </a:extLst>
          </p:cNvPr>
          <p:cNvSpPr>
            <a:spLocks noChangeShapeType="1"/>
          </p:cNvSpPr>
          <p:nvPr/>
        </p:nvSpPr>
        <p:spPr bwMode="auto">
          <a:xfrm flipH="1">
            <a:off x="7429500" y="5143503"/>
            <a:ext cx="0" cy="114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IN" sz="1351"/>
          </a:p>
        </p:txBody>
      </p:sp>
      <p:sp>
        <p:nvSpPr>
          <p:cNvPr id="88120" name="Rectangle 62">
            <a:extLst>
              <a:ext uri="{FF2B5EF4-FFF2-40B4-BE49-F238E27FC236}">
                <a16:creationId xmlns:a16="http://schemas.microsoft.com/office/drawing/2014/main" id="{4BD13102-DE38-D23D-BA37-C2D37D1CF503}"/>
              </a:ext>
            </a:extLst>
          </p:cNvPr>
          <p:cNvSpPr>
            <a:spLocks noChangeArrowheads="1"/>
          </p:cNvSpPr>
          <p:nvPr/>
        </p:nvSpPr>
        <p:spPr bwMode="auto">
          <a:xfrm>
            <a:off x="6800854" y="5257800"/>
            <a:ext cx="971551" cy="457200"/>
          </a:xfrm>
          <a:prstGeom prst="rect">
            <a:avLst/>
          </a:prstGeom>
          <a:solidFill>
            <a:schemeClr val="bg1"/>
          </a:solidFill>
          <a:ln w="9525">
            <a:solidFill>
              <a:schemeClr val="tx1"/>
            </a:solidFill>
            <a:miter lim="800000"/>
            <a:headEnd/>
            <a:tailEnd/>
          </a:ln>
        </p:spPr>
        <p:txBody>
          <a:bodyPr wrap="none" anchor="ctr"/>
          <a:lstStyle>
            <a:lvl1pPr>
              <a:spcBef>
                <a:spcPts val="1000"/>
              </a:spcBef>
              <a:buClr>
                <a:srgbClr val="8AD0D6"/>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8AD0D6"/>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8AD0D6"/>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defTabSz="457200" eaLnBrk="0" fontAlgn="base" hangingPunct="0">
              <a:spcBef>
                <a:spcPts val="1000"/>
              </a:spcBef>
              <a:spcAft>
                <a:spcPct val="0"/>
              </a:spcAft>
              <a:buClr>
                <a:srgbClr val="8AD0D6"/>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en-US" altLang="en-US" sz="1800" b="1">
                <a:latin typeface="Times New Roman" panose="02020603050405020304" pitchFamily="18" charset="0"/>
              </a:rPr>
              <a:t>Particular</a:t>
            </a:r>
            <a:endParaRPr lang="en-US" altLang="en-US" sz="1800">
              <a:latin typeface="Times New Roman" panose="02020603050405020304" pitchFamily="18" charset="0"/>
            </a:endParaRPr>
          </a:p>
          <a:p>
            <a:pPr algn="ctr" eaLnBrk="1" hangingPunct="1">
              <a:spcBef>
                <a:spcPct val="0"/>
              </a:spcBef>
              <a:buClrTx/>
              <a:buSzTx/>
              <a:buFontTx/>
              <a:buNone/>
            </a:pPr>
            <a:r>
              <a:rPr lang="en-US" altLang="en-US" sz="1800" b="1">
                <a:latin typeface="Times New Roman" panose="02020603050405020304" pitchFamily="18" charset="0"/>
              </a:rPr>
              <a:t>Charges</a:t>
            </a:r>
            <a:endParaRPr lang="en-US" altLang="en-US" sz="1800">
              <a:latin typeface="Times New Roman" panose="02020603050405020304" pitchFamily="18"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a:extLst>
              <a:ext uri="{FF2B5EF4-FFF2-40B4-BE49-F238E27FC236}">
                <a16:creationId xmlns:a16="http://schemas.microsoft.com/office/drawing/2014/main" id="{7F8A1494-576A-F876-FADA-5978B63B0149}"/>
              </a:ext>
            </a:extLst>
          </p:cNvPr>
          <p:cNvSpPr>
            <a:spLocks noGrp="1" noChangeArrowheads="1"/>
          </p:cNvSpPr>
          <p:nvPr>
            <p:ph type="title"/>
          </p:nvPr>
        </p:nvSpPr>
        <p:spPr>
          <a:xfrm>
            <a:off x="1143000" y="857254"/>
            <a:ext cx="6858000" cy="342900"/>
          </a:xfrm>
        </p:spPr>
        <p:txBody>
          <a:bodyPr rtlCol="0">
            <a:normAutofit fontScale="90000"/>
          </a:bodyPr>
          <a:lstStyle/>
          <a:p>
            <a:pPr algn="ctr" defTabSz="342897">
              <a:defRPr/>
            </a:pPr>
            <a:r>
              <a:rPr lang="en-US" altLang="en-US" sz="2100" b="1"/>
              <a:t>MARINE CARGO TOTAL LOSS CLAIMS</a:t>
            </a:r>
          </a:p>
        </p:txBody>
      </p:sp>
      <p:sp>
        <p:nvSpPr>
          <p:cNvPr id="3" name="Content Placeholder 2">
            <a:extLst>
              <a:ext uri="{FF2B5EF4-FFF2-40B4-BE49-F238E27FC236}">
                <a16:creationId xmlns:a16="http://schemas.microsoft.com/office/drawing/2014/main" id="{782F9FCC-4CE4-CAFD-4565-AEB26877081A}"/>
              </a:ext>
            </a:extLst>
          </p:cNvPr>
          <p:cNvSpPr>
            <a:spLocks noGrp="1"/>
          </p:cNvSpPr>
          <p:nvPr>
            <p:ph idx="1"/>
          </p:nvPr>
        </p:nvSpPr>
        <p:spPr>
          <a:xfrm>
            <a:off x="1143000" y="1028701"/>
            <a:ext cx="6858000" cy="4972051"/>
          </a:xfrm>
        </p:spPr>
        <p:txBody>
          <a:bodyPr rtlCol="0">
            <a:normAutofit fontScale="70000" lnSpcReduction="20000"/>
          </a:bodyPr>
          <a:lstStyle/>
          <a:p>
            <a:pPr marL="257174" indent="-257174" defTabSz="342897">
              <a:buClr>
                <a:schemeClr val="bg2">
                  <a:lumMod val="40000"/>
                  <a:lumOff val="60000"/>
                </a:schemeClr>
              </a:buClr>
              <a:buFont typeface="Wingdings" pitchFamily="2" charset="2"/>
              <a:buChar char="Ø"/>
              <a:defRPr/>
            </a:pPr>
            <a:r>
              <a:rPr lang="en-US" sz="1800" dirty="0"/>
              <a:t>Total Loss Claims will be—</a:t>
            </a:r>
          </a:p>
          <a:p>
            <a:pPr marL="385753" indent="-385753" defTabSz="342897">
              <a:buClr>
                <a:schemeClr val="bg2">
                  <a:lumMod val="40000"/>
                  <a:lumOff val="60000"/>
                </a:schemeClr>
              </a:buClr>
              <a:buFont typeface="+mj-lt"/>
              <a:buAutoNum type="arabicPeriod"/>
              <a:defRPr/>
            </a:pPr>
            <a:r>
              <a:rPr lang="en-US" sz="1800" i="1" dirty="0">
                <a:solidFill>
                  <a:srgbClr val="C00000"/>
                </a:solidFill>
              </a:rPr>
              <a:t>Actual Total Loss</a:t>
            </a:r>
          </a:p>
          <a:p>
            <a:pPr marL="385753" indent="-385753" defTabSz="342897">
              <a:buClr>
                <a:schemeClr val="bg2">
                  <a:lumMod val="40000"/>
                  <a:lumOff val="60000"/>
                </a:schemeClr>
              </a:buClr>
              <a:buFont typeface="+mj-lt"/>
              <a:buAutoNum type="arabicPeriod"/>
              <a:defRPr/>
            </a:pPr>
            <a:r>
              <a:rPr lang="en-US" sz="1800" i="1" dirty="0">
                <a:solidFill>
                  <a:srgbClr val="C00000"/>
                </a:solidFill>
              </a:rPr>
              <a:t>Constructive Total Loss</a:t>
            </a:r>
          </a:p>
          <a:p>
            <a:pPr marL="385753" indent="-385753" defTabSz="342897">
              <a:buClr>
                <a:schemeClr val="bg2">
                  <a:lumMod val="40000"/>
                  <a:lumOff val="60000"/>
                </a:schemeClr>
              </a:buClr>
              <a:buFont typeface="Wingdings" pitchFamily="2" charset="2"/>
              <a:buChar char="Ø"/>
              <a:defRPr/>
            </a:pPr>
            <a:r>
              <a:rPr lang="en-US" sz="1800" dirty="0"/>
              <a:t>Actual Total Loss comprises of-</a:t>
            </a:r>
          </a:p>
          <a:p>
            <a:pPr marL="428615" indent="-428615" defTabSz="342897">
              <a:buClr>
                <a:schemeClr val="bg2">
                  <a:lumMod val="40000"/>
                  <a:lumOff val="60000"/>
                </a:schemeClr>
              </a:buClr>
              <a:buFont typeface="+mj-lt"/>
              <a:buAutoNum type="romanUcPeriod"/>
              <a:defRPr/>
            </a:pPr>
            <a:r>
              <a:rPr lang="en-US" i="1" dirty="0">
                <a:solidFill>
                  <a:srgbClr val="C00000"/>
                </a:solidFill>
              </a:rPr>
              <a:t>Physical Destruction</a:t>
            </a:r>
          </a:p>
          <a:p>
            <a:pPr marL="428615" indent="-428615" defTabSz="342897">
              <a:buClr>
                <a:schemeClr val="bg2">
                  <a:lumMod val="40000"/>
                  <a:lumOff val="60000"/>
                </a:schemeClr>
              </a:buClr>
              <a:buFont typeface="+mj-lt"/>
              <a:buAutoNum type="romanUcPeriod"/>
              <a:defRPr/>
            </a:pPr>
            <a:r>
              <a:rPr lang="en-US" i="1" dirty="0">
                <a:solidFill>
                  <a:srgbClr val="C00000"/>
                </a:solidFill>
              </a:rPr>
              <a:t>Loss of Specie– thing ceases to be of the kind insured</a:t>
            </a:r>
          </a:p>
          <a:p>
            <a:pPr marL="428615" indent="-428615" defTabSz="342897">
              <a:buClr>
                <a:schemeClr val="bg2">
                  <a:lumMod val="40000"/>
                  <a:lumOff val="60000"/>
                </a:schemeClr>
              </a:buClr>
              <a:buFont typeface="+mj-lt"/>
              <a:buAutoNum type="romanUcPeriod"/>
              <a:defRPr/>
            </a:pPr>
            <a:r>
              <a:rPr lang="en-US" i="1" dirty="0">
                <a:solidFill>
                  <a:srgbClr val="C00000"/>
                </a:solidFill>
              </a:rPr>
              <a:t>Irretrievable  Loss/Deprivation </a:t>
            </a:r>
          </a:p>
          <a:p>
            <a:pPr marL="428615" indent="-428615" defTabSz="342897">
              <a:buClr>
                <a:schemeClr val="bg2">
                  <a:lumMod val="40000"/>
                  <a:lumOff val="60000"/>
                </a:schemeClr>
              </a:buClr>
              <a:buFont typeface="Wingdings" pitchFamily="2" charset="2"/>
              <a:buChar char="Ø"/>
              <a:defRPr/>
            </a:pPr>
            <a:r>
              <a:rPr lang="en-US" sz="1800" dirty="0"/>
              <a:t>Constructive Total Loss is a Commercial total loss which is resorted to when—</a:t>
            </a:r>
          </a:p>
          <a:p>
            <a:pPr marL="428615" indent="-428615" defTabSz="342897">
              <a:buClr>
                <a:schemeClr val="bg2">
                  <a:lumMod val="40000"/>
                  <a:lumOff val="60000"/>
                </a:schemeClr>
              </a:buClr>
              <a:buFont typeface="+mj-lt"/>
              <a:buAutoNum type="arabicParenR"/>
              <a:defRPr/>
            </a:pPr>
            <a:r>
              <a:rPr lang="en-US" i="1" dirty="0">
                <a:solidFill>
                  <a:srgbClr val="C00000"/>
                </a:solidFill>
              </a:rPr>
              <a:t>Actual Total Loss appears unavoidable/goods could not be preserved from Actual Total Loss without an expenditure exceeding their value when saved</a:t>
            </a:r>
          </a:p>
          <a:p>
            <a:pPr marL="428615" indent="-428615" defTabSz="342897">
              <a:buClr>
                <a:schemeClr val="bg2">
                  <a:lumMod val="40000"/>
                  <a:lumOff val="60000"/>
                </a:schemeClr>
              </a:buClr>
              <a:buFont typeface="+mj-lt"/>
              <a:buAutoNum type="arabicParenR"/>
              <a:defRPr/>
            </a:pPr>
            <a:r>
              <a:rPr lang="en-US" i="1" dirty="0">
                <a:solidFill>
                  <a:srgbClr val="C00000"/>
                </a:solidFill>
              </a:rPr>
              <a:t>Assured is deprived of the possession of the goods and recovery is unlikely/cost of recovery exceeds value when recovered</a:t>
            </a:r>
          </a:p>
          <a:p>
            <a:pPr marL="428615" indent="-428615" defTabSz="342897">
              <a:buClr>
                <a:schemeClr val="bg2">
                  <a:lumMod val="40000"/>
                  <a:lumOff val="60000"/>
                </a:schemeClr>
              </a:buClr>
              <a:buFont typeface="+mj-lt"/>
              <a:buAutoNum type="arabicParenR"/>
              <a:defRPr/>
            </a:pPr>
            <a:r>
              <a:rPr lang="en-US" i="1" dirty="0">
                <a:solidFill>
                  <a:srgbClr val="C00000"/>
                </a:solidFill>
              </a:rPr>
              <a:t>Cost of repairing damaged goods and forwarding to destination exceeds their value on arrival</a:t>
            </a:r>
          </a:p>
          <a:p>
            <a:pPr marL="428615" indent="-428615" defTabSz="342897">
              <a:buClr>
                <a:schemeClr val="bg2">
                  <a:lumMod val="40000"/>
                  <a:lumOff val="60000"/>
                </a:schemeClr>
              </a:buClr>
              <a:buNone/>
              <a:defRPr/>
            </a:pPr>
            <a:r>
              <a:rPr lang="en-US" sz="1800" i="1" dirty="0"/>
              <a:t>   </a:t>
            </a:r>
            <a:r>
              <a:rPr lang="en-US" b="1" i="1" dirty="0"/>
              <a:t>To substantiate a claim for CTL, the Assured must give Notice of Abandonment and if  the same is accepted by the Insurer, they acquire </a:t>
            </a:r>
            <a:r>
              <a:rPr lang="en-US" b="1" i="1" dirty="0" err="1"/>
              <a:t>Proprietory</a:t>
            </a:r>
            <a:r>
              <a:rPr lang="en-US" b="1" i="1" dirty="0"/>
              <a:t>  Rights  on the Insured Property</a:t>
            </a:r>
          </a:p>
          <a:p>
            <a:pPr marL="385753" indent="-385753" defTabSz="342897">
              <a:buClr>
                <a:schemeClr val="bg2">
                  <a:lumMod val="40000"/>
                  <a:lumOff val="60000"/>
                </a:schemeClr>
              </a:buClr>
              <a:buNone/>
              <a:defRPr/>
            </a:pPr>
            <a:endParaRPr lang="en-US" sz="1800" dirty="0"/>
          </a:p>
        </p:txBody>
      </p:sp>
    </p:spTree>
  </p:cSld>
  <p:clrMapOvr>
    <a:masterClrMapping/>
  </p:clrMapOvr>
  <p:transition spd="slow"/>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1">
            <a:extLst>
              <a:ext uri="{FF2B5EF4-FFF2-40B4-BE49-F238E27FC236}">
                <a16:creationId xmlns:a16="http://schemas.microsoft.com/office/drawing/2014/main" id="{43CF6092-39EA-300C-3DBB-82C14954C249}"/>
              </a:ext>
            </a:extLst>
          </p:cNvPr>
          <p:cNvSpPr>
            <a:spLocks noGrp="1" noChangeArrowheads="1"/>
          </p:cNvSpPr>
          <p:nvPr>
            <p:ph type="title"/>
          </p:nvPr>
        </p:nvSpPr>
        <p:spPr>
          <a:xfrm>
            <a:off x="1143000" y="857250"/>
            <a:ext cx="6858000" cy="628651"/>
          </a:xfrm>
        </p:spPr>
        <p:txBody>
          <a:bodyPr rtlCol="0">
            <a:normAutofit fontScale="90000"/>
          </a:bodyPr>
          <a:lstStyle/>
          <a:p>
            <a:pPr algn="ctr" defTabSz="342897">
              <a:defRPr/>
            </a:pPr>
            <a:r>
              <a:rPr lang="en-US" altLang="en-US" sz="3000" b="1"/>
              <a:t>MEASURE OF INDEMNITY FOR TOTAL LOSS</a:t>
            </a:r>
          </a:p>
        </p:txBody>
      </p:sp>
      <p:sp>
        <p:nvSpPr>
          <p:cNvPr id="92163" name="Content Placeholder 2">
            <a:extLst>
              <a:ext uri="{FF2B5EF4-FFF2-40B4-BE49-F238E27FC236}">
                <a16:creationId xmlns:a16="http://schemas.microsoft.com/office/drawing/2014/main" id="{92FCA54A-C5AB-0451-5818-08DD771A08E1}"/>
              </a:ext>
            </a:extLst>
          </p:cNvPr>
          <p:cNvSpPr>
            <a:spLocks noGrp="1" noChangeArrowheads="1"/>
          </p:cNvSpPr>
          <p:nvPr>
            <p:ph idx="1"/>
          </p:nvPr>
        </p:nvSpPr>
        <p:spPr>
          <a:xfrm>
            <a:off x="1143000" y="1543054"/>
            <a:ext cx="6858000" cy="4457700"/>
          </a:xfrm>
        </p:spPr>
        <p:txBody>
          <a:bodyPr>
            <a:normAutofit fontScale="92500" lnSpcReduction="20000"/>
          </a:bodyPr>
          <a:lstStyle/>
          <a:p>
            <a:pPr eaLnBrk="1" hangingPunct="1"/>
            <a:r>
              <a:rPr lang="en-US" altLang="en-US"/>
              <a:t>67.Extent of liability of insurer for loss.- (1) The sum which the assured can recover in respect of a loss on a policy by which he is insured, in the case of an unvalued policy to the full extent of the insurable value, or, in the case of a valued policy to the full extent of the value fixed by the policy, is called the measure of indemnity.</a:t>
            </a:r>
          </a:p>
          <a:p>
            <a:pPr eaLnBrk="1" hangingPunct="1"/>
            <a:r>
              <a:rPr lang="en-US" altLang="en-US"/>
              <a:t>68.Total loss.- Subject to the provisions of this Act, and to any express provision in the policy, where there is a total loss of the subject-matter insured-</a:t>
            </a:r>
          </a:p>
          <a:p>
            <a:pPr eaLnBrk="1" hangingPunct="1">
              <a:buFont typeface="Wingdings 2" panose="05020102010507070707" pitchFamily="18" charset="2"/>
              <a:buNone/>
            </a:pPr>
            <a:r>
              <a:rPr lang="en-US" altLang="en-US"/>
              <a:t>   (1) if the policy be a valued policy, the measure of indemnity is the sum fixed by the policy;</a:t>
            </a:r>
          </a:p>
          <a:p>
            <a:pPr eaLnBrk="1" hangingPunct="1">
              <a:buFont typeface="Wingdings 2" panose="05020102010507070707" pitchFamily="18" charset="2"/>
              <a:buNone/>
            </a:pPr>
            <a:r>
              <a:rPr lang="en-US" altLang="en-US"/>
              <a:t>   (2) if the policy be an unvalued policy, the measure of indemnity is the insurable value of the subject matter</a:t>
            </a:r>
          </a:p>
          <a:p>
            <a:pPr eaLnBrk="1" hangingPunct="1">
              <a:buFont typeface="Wingdings 2" panose="05020102010507070707" pitchFamily="18" charset="2"/>
              <a:buNone/>
            </a:pPr>
            <a:r>
              <a:rPr lang="en-US" altLang="en-US"/>
              <a:t>    insured</a:t>
            </a:r>
          </a:p>
        </p:txBody>
      </p:sp>
    </p:spTree>
  </p:cSld>
  <p:clrMapOvr>
    <a:masterClrMapping/>
  </p:clrMapOvr>
  <p:transition spd="slow"/>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a:extLst>
              <a:ext uri="{FF2B5EF4-FFF2-40B4-BE49-F238E27FC236}">
                <a16:creationId xmlns:a16="http://schemas.microsoft.com/office/drawing/2014/main" id="{5CD7AB48-23DE-19CD-FEE5-8940028BB52A}"/>
              </a:ext>
            </a:extLst>
          </p:cNvPr>
          <p:cNvSpPr>
            <a:spLocks noGrp="1" noChangeArrowheads="1"/>
          </p:cNvSpPr>
          <p:nvPr>
            <p:ph type="title"/>
          </p:nvPr>
        </p:nvSpPr>
        <p:spPr>
          <a:xfrm>
            <a:off x="1143000" y="857250"/>
            <a:ext cx="6858000" cy="400051"/>
          </a:xfrm>
        </p:spPr>
        <p:txBody>
          <a:bodyPr rtlCol="0">
            <a:normAutofit fontScale="90000"/>
          </a:bodyPr>
          <a:lstStyle/>
          <a:p>
            <a:pPr algn="ctr" defTabSz="342897">
              <a:defRPr/>
            </a:pPr>
            <a:r>
              <a:rPr lang="en-US" altLang="en-US" sz="2400" b="1"/>
              <a:t>MARINE CARGO PARTIAL LOSS CLAIMS</a:t>
            </a:r>
            <a:endParaRPr lang="en-US" altLang="en-US" sz="2400"/>
          </a:p>
        </p:txBody>
      </p:sp>
      <p:sp>
        <p:nvSpPr>
          <p:cNvPr id="109571" name="Content Placeholder 2">
            <a:extLst>
              <a:ext uri="{FF2B5EF4-FFF2-40B4-BE49-F238E27FC236}">
                <a16:creationId xmlns:a16="http://schemas.microsoft.com/office/drawing/2014/main" id="{69E8C888-B549-B6D0-1EB9-73F9147D5121}"/>
              </a:ext>
            </a:extLst>
          </p:cNvPr>
          <p:cNvSpPr>
            <a:spLocks noGrp="1"/>
          </p:cNvSpPr>
          <p:nvPr>
            <p:ph idx="1"/>
          </p:nvPr>
        </p:nvSpPr>
        <p:spPr>
          <a:xfrm>
            <a:off x="1143000" y="1143004"/>
            <a:ext cx="6858000" cy="4857751"/>
          </a:xfrm>
        </p:spPr>
        <p:txBody>
          <a:bodyPr rtlCol="0">
            <a:normAutofit fontScale="85000" lnSpcReduction="10000"/>
          </a:bodyPr>
          <a:lstStyle/>
          <a:p>
            <a:pPr marL="257174" indent="-257174" defTabSz="342897">
              <a:buClr>
                <a:schemeClr val="bg2">
                  <a:lumMod val="40000"/>
                  <a:lumOff val="60000"/>
                </a:schemeClr>
              </a:buClr>
              <a:buFont typeface="Wingdings" pitchFamily="2" charset="2"/>
              <a:buChar char="Ø"/>
              <a:defRPr/>
            </a:pPr>
            <a:r>
              <a:rPr lang="en-US" sz="1800" dirty="0"/>
              <a:t>Partial Loss or Particular Average comprises of the following—</a:t>
            </a:r>
          </a:p>
          <a:p>
            <a:pPr marL="342891" indent="-342891" defTabSz="342897">
              <a:buClr>
                <a:schemeClr val="bg2">
                  <a:lumMod val="40000"/>
                  <a:lumOff val="60000"/>
                </a:schemeClr>
              </a:buClr>
              <a:buFont typeface="+mj-lt"/>
              <a:buAutoNum type="arabicPeriod"/>
              <a:defRPr/>
            </a:pPr>
            <a:r>
              <a:rPr lang="en-US" sz="1800" b="1" dirty="0"/>
              <a:t>Total Loss of Part</a:t>
            </a:r>
            <a:r>
              <a:rPr lang="en-US" sz="1800" dirty="0"/>
              <a:t>-- </a:t>
            </a:r>
            <a:r>
              <a:rPr lang="en-US" sz="1800" i="1" dirty="0"/>
              <a:t>where Cargo is sent in identifiable Units/ Packages and some Units/Packages are totally lost/damaged due to Insured Peril, there will be liability under the Policy  for a partial loss. The liability will be the Insured Value of the part totally lost/damaged</a:t>
            </a:r>
          </a:p>
          <a:p>
            <a:pPr marL="342891" indent="-342891" defTabSz="342897">
              <a:buClr>
                <a:schemeClr val="bg2">
                  <a:lumMod val="40000"/>
                  <a:lumOff val="60000"/>
                </a:schemeClr>
              </a:buClr>
              <a:buFont typeface="+mj-lt"/>
              <a:buAutoNum type="arabicPeriod"/>
              <a:defRPr/>
            </a:pPr>
            <a:r>
              <a:rPr lang="en-US" sz="1800" b="1" dirty="0"/>
              <a:t>Partial Loss of Whole Cargo/Damage to Cargo– </a:t>
            </a:r>
            <a:r>
              <a:rPr lang="en-US" sz="1800" i="1" dirty="0"/>
              <a:t>occurs where the whole or any part of the Cargo is delivered in damaged condition. </a:t>
            </a:r>
            <a:r>
              <a:rPr lang="en-US" i="1" dirty="0"/>
              <a:t>Measure of Indemnity will be= </a:t>
            </a:r>
            <a:r>
              <a:rPr lang="en-US" i="1" u="sng" dirty="0">
                <a:solidFill>
                  <a:srgbClr val="C00000"/>
                </a:solidFill>
              </a:rPr>
              <a:t>GASV--GADV </a:t>
            </a:r>
            <a:r>
              <a:rPr lang="en-US" i="1" dirty="0">
                <a:solidFill>
                  <a:srgbClr val="C00000"/>
                </a:solidFill>
              </a:rPr>
              <a:t>X S/I      where--</a:t>
            </a:r>
          </a:p>
          <a:p>
            <a:pPr marL="342891" indent="-342891" defTabSz="342897">
              <a:buClr>
                <a:schemeClr val="bg2">
                  <a:lumMod val="40000"/>
                  <a:lumOff val="60000"/>
                </a:schemeClr>
              </a:buClr>
              <a:buNone/>
              <a:defRPr/>
            </a:pPr>
            <a:r>
              <a:rPr lang="en-US" i="1" dirty="0">
                <a:solidFill>
                  <a:srgbClr val="C00000"/>
                </a:solidFill>
              </a:rPr>
              <a:t>                                                                                               GASV</a:t>
            </a:r>
          </a:p>
          <a:p>
            <a:pPr marL="342891" indent="-342891" defTabSz="342897">
              <a:buClr>
                <a:schemeClr val="bg2">
                  <a:lumMod val="40000"/>
                  <a:lumOff val="60000"/>
                </a:schemeClr>
              </a:buClr>
              <a:buNone/>
              <a:defRPr/>
            </a:pPr>
            <a:r>
              <a:rPr lang="en-US" sz="1800" i="1" dirty="0">
                <a:solidFill>
                  <a:srgbClr val="C00000"/>
                </a:solidFill>
              </a:rPr>
              <a:t>        </a:t>
            </a:r>
            <a:r>
              <a:rPr lang="en-US" b="1" i="1" dirty="0">
                <a:solidFill>
                  <a:srgbClr val="C00000"/>
                </a:solidFill>
              </a:rPr>
              <a:t>GASV= Gross Arrived Sound Value</a:t>
            </a:r>
          </a:p>
          <a:p>
            <a:pPr marL="342891" indent="-342891" defTabSz="342897">
              <a:buClr>
                <a:schemeClr val="bg2">
                  <a:lumMod val="40000"/>
                  <a:lumOff val="60000"/>
                </a:schemeClr>
              </a:buClr>
              <a:buNone/>
              <a:defRPr/>
            </a:pPr>
            <a:r>
              <a:rPr lang="en-US" b="1" i="1" dirty="0">
                <a:solidFill>
                  <a:srgbClr val="C00000"/>
                </a:solidFill>
              </a:rPr>
              <a:t>         GADV=Gross Arrived Damaged Value</a:t>
            </a:r>
          </a:p>
          <a:p>
            <a:pPr marL="342891" indent="-342891" defTabSz="342897">
              <a:buClr>
                <a:schemeClr val="bg2">
                  <a:lumMod val="40000"/>
                  <a:lumOff val="60000"/>
                </a:schemeClr>
              </a:buClr>
              <a:buNone/>
              <a:defRPr/>
            </a:pPr>
            <a:r>
              <a:rPr lang="en-US" b="1" i="1" dirty="0">
                <a:solidFill>
                  <a:srgbClr val="C00000"/>
                </a:solidFill>
              </a:rPr>
              <a:t>          S/I=  Sum Insured</a:t>
            </a:r>
          </a:p>
          <a:p>
            <a:pPr marL="342891" indent="-342891" defTabSz="342897">
              <a:buClr>
                <a:schemeClr val="bg2">
                  <a:lumMod val="40000"/>
                  <a:lumOff val="60000"/>
                </a:schemeClr>
              </a:buClr>
              <a:buNone/>
              <a:defRPr/>
            </a:pPr>
            <a:r>
              <a:rPr lang="en-US" sz="1800" b="1" dirty="0"/>
              <a:t>3.   Salvage Loss– </a:t>
            </a:r>
            <a:r>
              <a:rPr lang="en-US" sz="1800" i="1" dirty="0"/>
              <a:t>settlement  is resorted to when Cargo sustains extensive damage and cost recoverable  by selling the same  short of destination exceeds the cost of  reconditioning/forwarding to final destination .Indemnity will be S/I (-) Sale Proceeds</a:t>
            </a:r>
          </a:p>
        </p:txBody>
      </p:sp>
    </p:spTree>
  </p:cSld>
  <p:clrMapOvr>
    <a:masterClrMapping/>
  </p:clrMapOvr>
  <p:transition spd="slow"/>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a:extLst>
              <a:ext uri="{FF2B5EF4-FFF2-40B4-BE49-F238E27FC236}">
                <a16:creationId xmlns:a16="http://schemas.microsoft.com/office/drawing/2014/main" id="{5598576B-1670-0549-4772-DAEC60A9AEEF}"/>
              </a:ext>
            </a:extLst>
          </p:cNvPr>
          <p:cNvSpPr>
            <a:spLocks noGrp="1" noChangeArrowheads="1"/>
          </p:cNvSpPr>
          <p:nvPr>
            <p:ph type="title"/>
          </p:nvPr>
        </p:nvSpPr>
        <p:spPr>
          <a:xfrm>
            <a:off x="1143000" y="857254"/>
            <a:ext cx="6858000" cy="514351"/>
          </a:xfrm>
        </p:spPr>
        <p:txBody>
          <a:bodyPr rtlCol="0">
            <a:normAutofit fontScale="90000"/>
          </a:bodyPr>
          <a:lstStyle/>
          <a:p>
            <a:pPr algn="ctr" defTabSz="342897">
              <a:defRPr/>
            </a:pPr>
            <a:r>
              <a:rPr lang="en-US" altLang="en-US" dirty="0"/>
              <a:t>Case Studies</a:t>
            </a:r>
          </a:p>
        </p:txBody>
      </p:sp>
      <p:sp>
        <p:nvSpPr>
          <p:cNvPr id="68611" name="Content Placeholder 2">
            <a:extLst>
              <a:ext uri="{FF2B5EF4-FFF2-40B4-BE49-F238E27FC236}">
                <a16:creationId xmlns:a16="http://schemas.microsoft.com/office/drawing/2014/main" id="{B99CF6B4-8BDA-08AE-3242-2716209FF7E6}"/>
              </a:ext>
            </a:extLst>
          </p:cNvPr>
          <p:cNvSpPr>
            <a:spLocks noGrp="1"/>
          </p:cNvSpPr>
          <p:nvPr>
            <p:ph idx="1"/>
          </p:nvPr>
        </p:nvSpPr>
        <p:spPr>
          <a:xfrm>
            <a:off x="1219200" y="1524000"/>
            <a:ext cx="6781800" cy="4476752"/>
          </a:xfrm>
        </p:spPr>
        <p:txBody>
          <a:bodyPr rtlCol="0">
            <a:normAutofit fontScale="85000" lnSpcReduction="20000"/>
          </a:bodyPr>
          <a:lstStyle/>
          <a:p>
            <a:pPr marL="257174" indent="-257174" defTabSz="342897">
              <a:buClr>
                <a:schemeClr val="bg2">
                  <a:lumMod val="40000"/>
                  <a:lumOff val="60000"/>
                </a:schemeClr>
              </a:buClr>
              <a:defRPr/>
            </a:pPr>
            <a:r>
              <a:rPr lang="en-US" altLang="en-US" b="1" dirty="0"/>
              <a:t>Example: Partial  Loss of Whole</a:t>
            </a:r>
            <a:endParaRPr lang="en-US" altLang="en-US" dirty="0"/>
          </a:p>
          <a:p>
            <a:pPr marL="257174" indent="-257174" defTabSz="342897">
              <a:buClr>
                <a:schemeClr val="bg2">
                  <a:lumMod val="40000"/>
                  <a:lumOff val="60000"/>
                </a:schemeClr>
              </a:buClr>
              <a:defRPr/>
            </a:pPr>
            <a:r>
              <a:rPr lang="en-US" altLang="en-US" sz="1800" dirty="0"/>
              <a:t>60 cases of  Oranges are valued at CIF $60,000 and insured for $66,000. All 60 cases are delivered wet damaged by an insured peril. The surveyor agrees a 25% depreciation with the Assured. </a:t>
            </a:r>
          </a:p>
          <a:p>
            <a:pPr marL="257174" indent="-257174" defTabSz="342897">
              <a:buClr>
                <a:schemeClr val="bg2">
                  <a:lumMod val="40000"/>
                  <a:lumOff val="60000"/>
                </a:schemeClr>
              </a:buClr>
              <a:defRPr/>
            </a:pPr>
            <a:r>
              <a:rPr lang="en-US" altLang="en-US" sz="1800" dirty="0"/>
              <a:t>The claim is:60 cases insured value $66,000 x 25% depreciation</a:t>
            </a:r>
          </a:p>
          <a:p>
            <a:pPr marL="257174" indent="-257174" defTabSz="342897">
              <a:buClr>
                <a:schemeClr val="bg2">
                  <a:lumMod val="40000"/>
                  <a:lumOff val="60000"/>
                </a:schemeClr>
              </a:buClr>
              <a:defRPr/>
            </a:pPr>
            <a:r>
              <a:rPr lang="en-US" altLang="en-US" sz="1800" dirty="0"/>
              <a:t>= $16,500</a:t>
            </a:r>
          </a:p>
          <a:p>
            <a:pPr marL="257174" indent="-257174" defTabSz="342897">
              <a:buClr>
                <a:schemeClr val="bg2">
                  <a:lumMod val="40000"/>
                  <a:lumOff val="60000"/>
                </a:schemeClr>
              </a:buClr>
              <a:defRPr/>
            </a:pPr>
            <a:r>
              <a:rPr lang="en-US" altLang="en-US" b="1" dirty="0"/>
              <a:t>Example: Total Loss of Part</a:t>
            </a:r>
            <a:endParaRPr lang="en-US" altLang="en-US" dirty="0"/>
          </a:p>
          <a:p>
            <a:pPr marL="257174" indent="-257174" defTabSz="342897">
              <a:buClr>
                <a:schemeClr val="bg2">
                  <a:lumMod val="40000"/>
                  <a:lumOff val="60000"/>
                </a:schemeClr>
              </a:buClr>
              <a:defRPr/>
            </a:pPr>
            <a:r>
              <a:rPr lang="en-US" altLang="en-US" sz="1800" dirty="0"/>
              <a:t>If  37 of the 60 cases had been delivered totally  damaged and the rest were sound, the loss will be settled as follows:</a:t>
            </a:r>
          </a:p>
          <a:p>
            <a:pPr marL="257174" indent="-257174" defTabSz="342897">
              <a:buClr>
                <a:schemeClr val="bg2">
                  <a:lumMod val="40000"/>
                  <a:lumOff val="60000"/>
                </a:schemeClr>
              </a:buClr>
              <a:defRPr/>
            </a:pPr>
            <a:r>
              <a:rPr lang="en-US" altLang="en-US" sz="1800" dirty="0"/>
              <a:t>60 cases insured value $66,000</a:t>
            </a:r>
          </a:p>
          <a:p>
            <a:pPr marL="257174" indent="-257174" defTabSz="342897">
              <a:buClr>
                <a:schemeClr val="bg2">
                  <a:lumMod val="40000"/>
                  <a:lumOff val="60000"/>
                </a:schemeClr>
              </a:buClr>
              <a:defRPr/>
            </a:pPr>
            <a:r>
              <a:rPr lang="en-US" altLang="en-US" sz="1800" dirty="0"/>
              <a:t>37 cases insured value in proportion ($66,000/60 x 37) = $40,700</a:t>
            </a:r>
          </a:p>
          <a:p>
            <a:pPr marL="257174" indent="-257174" defTabSz="342897">
              <a:buClr>
                <a:schemeClr val="bg2">
                  <a:lumMod val="40000"/>
                  <a:lumOff val="60000"/>
                </a:schemeClr>
              </a:buClr>
              <a:buNone/>
              <a:defRPr/>
            </a:pPr>
            <a:r>
              <a:rPr lang="en-US" altLang="en-US" i="1" dirty="0">
                <a:solidFill>
                  <a:srgbClr val="C00000"/>
                </a:solidFill>
              </a:rPr>
              <a:t>In many cases, the surveyor will be unable to agree an allowance or percentage depreciation with the Assured. The amount of loss then needs to be ascertained by offering the damaged goods for sale to the highest bidder The resulting claims will then be calculated as follows:</a:t>
            </a:r>
          </a:p>
          <a:p>
            <a:pPr marL="257174" indent="-257174" defTabSz="342897">
              <a:buClr>
                <a:schemeClr val="bg2">
                  <a:lumMod val="40000"/>
                  <a:lumOff val="60000"/>
                </a:schemeClr>
              </a:buClr>
              <a:defRPr/>
            </a:pPr>
            <a:endParaRPr lang="en-US" altLang="en-US" dirty="0">
              <a:solidFill>
                <a:srgbClr val="C00000"/>
              </a:solidFill>
            </a:endParaRPr>
          </a:p>
        </p:txBody>
      </p:sp>
    </p:spTree>
  </p:cSld>
  <p:clrMapOvr>
    <a:masterClrMapping/>
  </p:clrMapOvr>
  <p:transition spd="slow"/>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a:extLst>
              <a:ext uri="{FF2B5EF4-FFF2-40B4-BE49-F238E27FC236}">
                <a16:creationId xmlns:a16="http://schemas.microsoft.com/office/drawing/2014/main" id="{94301CAB-C710-9A29-B5D6-15B96D2F11C1}"/>
              </a:ext>
            </a:extLst>
          </p:cNvPr>
          <p:cNvSpPr>
            <a:spLocks noGrp="1" noChangeArrowheads="1"/>
          </p:cNvSpPr>
          <p:nvPr>
            <p:ph type="title"/>
          </p:nvPr>
        </p:nvSpPr>
        <p:spPr>
          <a:xfrm>
            <a:off x="1143000" y="857251"/>
            <a:ext cx="6858000" cy="457200"/>
          </a:xfrm>
        </p:spPr>
        <p:txBody>
          <a:bodyPr rtlCol="0">
            <a:normAutofit fontScale="90000"/>
          </a:bodyPr>
          <a:lstStyle/>
          <a:p>
            <a:pPr algn="ctr" defTabSz="342897">
              <a:defRPr/>
            </a:pPr>
            <a:r>
              <a:rPr lang="en-US" altLang="en-US" sz="2100" b="1"/>
              <a:t>TYPES OF CHARGES PAYABLE IN MARINE CARGO CLAIMS</a:t>
            </a:r>
            <a:endParaRPr lang="en-US" altLang="en-US" sz="2100"/>
          </a:p>
        </p:txBody>
      </p:sp>
      <p:sp>
        <p:nvSpPr>
          <p:cNvPr id="71683" name="Content Placeholder 2">
            <a:extLst>
              <a:ext uri="{FF2B5EF4-FFF2-40B4-BE49-F238E27FC236}">
                <a16:creationId xmlns:a16="http://schemas.microsoft.com/office/drawing/2014/main" id="{339F7816-1BF8-3CDF-0777-AAA2A847ACC5}"/>
              </a:ext>
            </a:extLst>
          </p:cNvPr>
          <p:cNvSpPr>
            <a:spLocks noGrp="1"/>
          </p:cNvSpPr>
          <p:nvPr>
            <p:ph idx="1"/>
          </p:nvPr>
        </p:nvSpPr>
        <p:spPr>
          <a:xfrm>
            <a:off x="1143000" y="1314454"/>
            <a:ext cx="6858000" cy="4686300"/>
          </a:xfrm>
        </p:spPr>
        <p:txBody>
          <a:bodyPr rtlCol="0">
            <a:normAutofit fontScale="92500" lnSpcReduction="20000"/>
          </a:bodyPr>
          <a:lstStyle/>
          <a:p>
            <a:pPr marL="257174" indent="-257174" defTabSz="342897">
              <a:buClr>
                <a:schemeClr val="bg2">
                  <a:lumMod val="40000"/>
                  <a:lumOff val="60000"/>
                </a:schemeClr>
              </a:buClr>
              <a:buFont typeface="Wingdings" panose="05000000000000000000" pitchFamily="2" charset="2"/>
              <a:buChar char="Ø"/>
              <a:defRPr/>
            </a:pPr>
            <a:r>
              <a:rPr lang="en-US" altLang="en-US" sz="1800" b="1"/>
              <a:t>Sue and Labour Charges– </a:t>
            </a:r>
            <a:r>
              <a:rPr lang="en-US" altLang="en-US" sz="1800" i="1"/>
              <a:t>are </a:t>
            </a:r>
            <a:r>
              <a:rPr lang="en-US" altLang="en-US" sz="1800" b="1" i="1">
                <a:solidFill>
                  <a:srgbClr val="C00000"/>
                </a:solidFill>
              </a:rPr>
              <a:t>Loss Minimisation Expenses </a:t>
            </a:r>
            <a:r>
              <a:rPr lang="en-US" altLang="en-US" sz="1800" i="1"/>
              <a:t>incurred  by the Insured  </a:t>
            </a:r>
            <a:r>
              <a:rPr lang="en-US" altLang="en-US" sz="1800" b="1" i="1"/>
              <a:t>short of Destination </a:t>
            </a:r>
            <a:r>
              <a:rPr lang="en-US" altLang="en-US" sz="1800" i="1"/>
              <a:t>to avert or minimise a loss recoverable under the policy. These are reimbursed  by the Insurer in addition to a total loss i.e. they form a Supplementary Contract under the policy</a:t>
            </a:r>
          </a:p>
          <a:p>
            <a:pPr marL="257174" indent="-257174" defTabSz="342897">
              <a:buClr>
                <a:schemeClr val="bg2">
                  <a:lumMod val="40000"/>
                  <a:lumOff val="60000"/>
                </a:schemeClr>
              </a:buClr>
              <a:buFont typeface="Wingdings" panose="05000000000000000000" pitchFamily="2" charset="2"/>
              <a:buChar char="Ø"/>
              <a:defRPr/>
            </a:pPr>
            <a:r>
              <a:rPr lang="en-US" altLang="en-US" sz="1800" b="1"/>
              <a:t>Particular Charges– </a:t>
            </a:r>
            <a:r>
              <a:rPr lang="en-US" altLang="en-US" sz="1800" i="1"/>
              <a:t>are the expenses incurred by or on behalf of the Insured  for the safety or preservation of the cargo. Particular Charges may be incurred when the loss is threatened/imminent and may embrace charges in addition to Sue &amp; Labour Charges. Besides, they may be incurred  short of or at the destination</a:t>
            </a:r>
            <a:endParaRPr lang="en-US" altLang="en-US" sz="1800" b="1"/>
          </a:p>
          <a:p>
            <a:pPr marL="257174" indent="-257174" defTabSz="342897">
              <a:buClr>
                <a:schemeClr val="bg2">
                  <a:lumMod val="40000"/>
                  <a:lumOff val="60000"/>
                </a:schemeClr>
              </a:buClr>
              <a:buFont typeface="Wingdings" panose="05000000000000000000" pitchFamily="2" charset="2"/>
              <a:buChar char="Ø"/>
              <a:defRPr/>
            </a:pPr>
            <a:r>
              <a:rPr lang="en-US" altLang="en-US" sz="1800" b="1"/>
              <a:t>Extra Charges—</a:t>
            </a:r>
            <a:r>
              <a:rPr lang="en-US" altLang="en-US" sz="1800" i="1"/>
              <a:t>will  include Survey Fees/Auctioner’s Fees, expenses of protest, expenses for Chemical Analysis Report, etc.and are payable only if the claim is admissible under the policy</a:t>
            </a:r>
          </a:p>
          <a:p>
            <a:pPr marL="257174" indent="-257174" defTabSz="342897">
              <a:buClr>
                <a:schemeClr val="bg2">
                  <a:lumMod val="40000"/>
                  <a:lumOff val="60000"/>
                </a:schemeClr>
              </a:buClr>
              <a:buFont typeface="Wingdings" panose="05000000000000000000" pitchFamily="2" charset="2"/>
              <a:buChar char="Ø"/>
              <a:defRPr/>
            </a:pPr>
            <a:r>
              <a:rPr lang="en-US" altLang="en-US" sz="1800" b="1"/>
              <a:t>Forwarding Charges— </a:t>
            </a:r>
            <a:r>
              <a:rPr lang="en-US" altLang="en-US" sz="1800" i="1"/>
              <a:t>are the extra charges incurred by the Insured  after the operation of an insured peril in unloading/ storing/forwarding the Insured Goods to the policy destination</a:t>
            </a:r>
          </a:p>
        </p:txBody>
      </p:sp>
    </p:spTree>
  </p:cSld>
  <p:clrMapOvr>
    <a:masterClrMapping/>
  </p:clrMapOvr>
  <p:transition spd="slow"/>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6B31ACEB-0680-23DA-53FB-C6517A0AE5C4}"/>
              </a:ext>
            </a:extLst>
          </p:cNvPr>
          <p:cNvSpPr>
            <a:spLocks noGrp="1" noChangeArrowheads="1"/>
          </p:cNvSpPr>
          <p:nvPr>
            <p:ph type="title"/>
          </p:nvPr>
        </p:nvSpPr>
        <p:spPr>
          <a:xfrm>
            <a:off x="1143000" y="857254"/>
            <a:ext cx="6858000" cy="571500"/>
          </a:xfrm>
        </p:spPr>
        <p:txBody>
          <a:bodyPr>
            <a:normAutofit fontScale="90000"/>
          </a:bodyPr>
          <a:lstStyle/>
          <a:p>
            <a:pPr algn="ctr" eaLnBrk="1" hangingPunct="1"/>
            <a:r>
              <a:rPr lang="en-US" altLang="en-US" b="1" dirty="0"/>
              <a:t>ICC-A/B/C—</a:t>
            </a:r>
          </a:p>
        </p:txBody>
      </p:sp>
      <p:sp>
        <p:nvSpPr>
          <p:cNvPr id="63491" name="Rectangle 3">
            <a:extLst>
              <a:ext uri="{FF2B5EF4-FFF2-40B4-BE49-F238E27FC236}">
                <a16:creationId xmlns:a16="http://schemas.microsoft.com/office/drawing/2014/main" id="{440DE87D-41D2-2F3C-A77B-445BE190CDD8}"/>
              </a:ext>
            </a:extLst>
          </p:cNvPr>
          <p:cNvSpPr>
            <a:spLocks noGrp="1" noChangeArrowheads="1"/>
          </p:cNvSpPr>
          <p:nvPr>
            <p:ph idx="1"/>
          </p:nvPr>
        </p:nvSpPr>
        <p:spPr>
          <a:xfrm>
            <a:off x="1143000" y="1314454"/>
            <a:ext cx="6858000" cy="4686300"/>
          </a:xfrm>
        </p:spPr>
        <p:txBody>
          <a:bodyPr>
            <a:normAutofit fontScale="92500"/>
          </a:bodyPr>
          <a:lstStyle/>
          <a:p>
            <a:pPr eaLnBrk="1" hangingPunct="1">
              <a:lnSpc>
                <a:spcPct val="90000"/>
              </a:lnSpc>
              <a:buClr>
                <a:schemeClr val="tx1"/>
              </a:buClr>
              <a:buFont typeface="Wingdings" panose="05000000000000000000" pitchFamily="2" charset="2"/>
              <a:buNone/>
            </a:pPr>
            <a:r>
              <a:rPr lang="en-US" altLang="en-US" sz="1800" dirty="0"/>
              <a:t> </a:t>
            </a:r>
            <a:r>
              <a:rPr lang="en-US" altLang="en-US" b="1" dirty="0"/>
              <a:t>Forwarding Charges</a:t>
            </a:r>
          </a:p>
          <a:p>
            <a:pPr eaLnBrk="1" hangingPunct="1"/>
            <a:r>
              <a:rPr lang="en-US" altLang="en-US" b="1" dirty="0"/>
              <a:t>12.Where, </a:t>
            </a:r>
            <a:r>
              <a:rPr lang="en-US" altLang="en-US" b="1" dirty="0">
                <a:solidFill>
                  <a:srgbClr val="C00000"/>
                </a:solidFill>
              </a:rPr>
              <a:t>as a result of the operation of a risk covered by this insurance</a:t>
            </a:r>
            <a:r>
              <a:rPr lang="en-US" altLang="en-US" b="1" dirty="0"/>
              <a:t>, the insured transit is terminated at a </a:t>
            </a:r>
            <a:r>
              <a:rPr lang="en-US" altLang="en-US" dirty="0"/>
              <a:t>port or place other than that to which the subject-matter insured is covered under this insurance, the </a:t>
            </a:r>
            <a:r>
              <a:rPr lang="en-US" altLang="en-US" i="1" dirty="0">
                <a:solidFill>
                  <a:srgbClr val="C00000"/>
                </a:solidFill>
              </a:rPr>
              <a:t>Insurers will reimburse the Assured for any extra charges properly and reasonably incurred in unloading storing and forwarding the subject-matter insured to the destination to which it is insured.</a:t>
            </a:r>
          </a:p>
          <a:p>
            <a:pPr eaLnBrk="1" hangingPunct="1"/>
            <a:r>
              <a:rPr lang="en-US" altLang="en-US" dirty="0"/>
              <a:t>This Clause 12, which does not apply to general average or salvage charges, shall be subject to the exclusions contained in Clauses 4, 5, 6 and 7 above, and shall not include charges arising from the fault, negligence, insolvency or financial default of the Assured or their employees</a:t>
            </a:r>
          </a:p>
          <a:p>
            <a:pPr eaLnBrk="1" hangingPunct="1">
              <a:buFont typeface="Wingdings 2" panose="05020102010507070707" pitchFamily="18" charset="2"/>
              <a:buNone/>
            </a:pPr>
            <a:endParaRPr lang="en-US" altLang="en-US" sz="1351" b="1" i="1" dirty="0"/>
          </a:p>
          <a:p>
            <a:pPr eaLnBrk="1" hangingPunct="1">
              <a:lnSpc>
                <a:spcPct val="90000"/>
              </a:lnSpc>
              <a:buClr>
                <a:schemeClr val="tx1"/>
              </a:buClr>
              <a:buFont typeface="Wingdings" panose="05000000000000000000" pitchFamily="2" charset="2"/>
              <a:buNone/>
            </a:pPr>
            <a:endParaRPr lang="en-US" altLang="en-US" sz="1351" dirty="0"/>
          </a:p>
          <a:p>
            <a:pPr eaLnBrk="1" hangingPunct="1">
              <a:lnSpc>
                <a:spcPct val="90000"/>
              </a:lnSpc>
              <a:buClr>
                <a:schemeClr val="tx1"/>
              </a:buClr>
              <a:buFont typeface="Wingdings" panose="05000000000000000000" pitchFamily="2" charset="2"/>
              <a:buNone/>
            </a:pPr>
            <a:endParaRPr lang="en-US" altLang="en-US" sz="1351" dirty="0"/>
          </a:p>
        </p:txBody>
      </p:sp>
    </p:spTree>
  </p:cSld>
  <p:clrMapOvr>
    <a:masterClrMapping/>
  </p:clrMapOvr>
  <p:transition advTm="100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3490"/>
                                        </p:tgtEl>
                                        <p:attrNameLst>
                                          <p:attrName>style.visibility</p:attrName>
                                        </p:attrNameLst>
                                      </p:cBhvr>
                                      <p:to>
                                        <p:strVal val="visible"/>
                                      </p:to>
                                    </p:set>
                                    <p:anim calcmode="lin" valueType="num">
                                      <p:cBhvr additive="base">
                                        <p:cTn id="7" dur="500" fill="hold"/>
                                        <p:tgtEl>
                                          <p:spTgt spid="63490"/>
                                        </p:tgtEl>
                                        <p:attrNameLst>
                                          <p:attrName>ppt_x</p:attrName>
                                        </p:attrNameLst>
                                      </p:cBhvr>
                                      <p:tavLst>
                                        <p:tav tm="0">
                                          <p:val>
                                            <p:strVal val="#ppt_x"/>
                                          </p:val>
                                        </p:tav>
                                        <p:tav tm="100000">
                                          <p:val>
                                            <p:strVal val="#ppt_x"/>
                                          </p:val>
                                        </p:tav>
                                      </p:tavLst>
                                    </p:anim>
                                    <p:anim calcmode="lin" valueType="num">
                                      <p:cBhvr additive="base">
                                        <p:cTn id="8" dur="500" fill="hold"/>
                                        <p:tgtEl>
                                          <p:spTgt spid="6349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3491">
                                            <p:txEl>
                                              <p:pRg st="0" end="0"/>
                                            </p:txEl>
                                          </p:spTgt>
                                        </p:tgtEl>
                                        <p:attrNameLst>
                                          <p:attrName>style.visibility</p:attrName>
                                        </p:attrNameLst>
                                      </p:cBhvr>
                                      <p:to>
                                        <p:strVal val="visible"/>
                                      </p:to>
                                    </p:set>
                                    <p:anim calcmode="lin" valueType="num">
                                      <p:cBhvr additive="base">
                                        <p:cTn id="13" dur="500" fill="hold"/>
                                        <p:tgtEl>
                                          <p:spTgt spid="634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349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63491">
                                            <p:txEl>
                                              <p:pRg st="1" end="1"/>
                                            </p:txEl>
                                          </p:spTgt>
                                        </p:tgtEl>
                                        <p:attrNameLst>
                                          <p:attrName>style.visibility</p:attrName>
                                        </p:attrNameLst>
                                      </p:cBhvr>
                                      <p:to>
                                        <p:strVal val="visible"/>
                                      </p:to>
                                    </p:set>
                                    <p:anim calcmode="lin" valueType="num">
                                      <p:cBhvr additive="base">
                                        <p:cTn id="19" dur="500" fill="hold"/>
                                        <p:tgtEl>
                                          <p:spTgt spid="6349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349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63491">
                                            <p:txEl>
                                              <p:pRg st="2" end="2"/>
                                            </p:txEl>
                                          </p:spTgt>
                                        </p:tgtEl>
                                        <p:attrNameLst>
                                          <p:attrName>style.visibility</p:attrName>
                                        </p:attrNameLst>
                                      </p:cBhvr>
                                      <p:to>
                                        <p:strVal val="visible"/>
                                      </p:to>
                                    </p:set>
                                    <p:anim calcmode="lin" valueType="num">
                                      <p:cBhvr additive="base">
                                        <p:cTn id="25" dur="500" fill="hold"/>
                                        <p:tgtEl>
                                          <p:spTgt spid="6349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34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le 1">
            <a:extLst>
              <a:ext uri="{FF2B5EF4-FFF2-40B4-BE49-F238E27FC236}">
                <a16:creationId xmlns:a16="http://schemas.microsoft.com/office/drawing/2014/main" id="{5292868A-119A-07C4-0C06-D038C9ADCBFC}"/>
              </a:ext>
            </a:extLst>
          </p:cNvPr>
          <p:cNvSpPr>
            <a:spLocks noGrp="1" noChangeArrowheads="1"/>
          </p:cNvSpPr>
          <p:nvPr>
            <p:ph type="title"/>
          </p:nvPr>
        </p:nvSpPr>
        <p:spPr>
          <a:xfrm>
            <a:off x="1143000" y="857251"/>
            <a:ext cx="6858000" cy="685800"/>
          </a:xfrm>
        </p:spPr>
        <p:txBody>
          <a:bodyPr rtlCol="0">
            <a:normAutofit fontScale="90000"/>
          </a:bodyPr>
          <a:lstStyle/>
          <a:p>
            <a:pPr algn="ctr" defTabSz="342897">
              <a:defRPr/>
            </a:pPr>
            <a:r>
              <a:rPr lang="en-US" altLang="en-US" sz="2400" b="1"/>
              <a:t>PARTICULAR AND GENERAL AVERAGE AND SALVAGE CHARGES</a:t>
            </a:r>
          </a:p>
        </p:txBody>
      </p:sp>
      <p:pic>
        <p:nvPicPr>
          <p:cNvPr id="101379" name="Picture 4">
            <a:extLst>
              <a:ext uri="{FF2B5EF4-FFF2-40B4-BE49-F238E27FC236}">
                <a16:creationId xmlns:a16="http://schemas.microsoft.com/office/drawing/2014/main" id="{668149D5-B73B-92E5-C8D1-AF51AE3591F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3" y="1771652"/>
            <a:ext cx="1943100" cy="1321595"/>
          </a:xfrm>
          <a:noFill/>
        </p:spPr>
      </p:pic>
      <p:pic>
        <p:nvPicPr>
          <p:cNvPr id="22532" name="Picture 5">
            <a:extLst>
              <a:ext uri="{FF2B5EF4-FFF2-40B4-BE49-F238E27FC236}">
                <a16:creationId xmlns:a16="http://schemas.microsoft.com/office/drawing/2014/main" id="{0DD7E8E5-BFB2-5BBF-0C1E-7B3AB1500A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4700" y="1657350"/>
            <a:ext cx="2286000"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2533" name="Picture 6">
            <a:extLst>
              <a:ext uri="{FF2B5EF4-FFF2-40B4-BE49-F238E27FC236}">
                <a16:creationId xmlns:a16="http://schemas.microsoft.com/office/drawing/2014/main" id="{FD21BE25-1460-0577-D11F-D5FC31D5A7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4" y="3257556"/>
            <a:ext cx="3028951" cy="118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2534" name="Picture 7">
            <a:extLst>
              <a:ext uri="{FF2B5EF4-FFF2-40B4-BE49-F238E27FC236}">
                <a16:creationId xmlns:a16="http://schemas.microsoft.com/office/drawing/2014/main" id="{6E5F60D6-C3AE-5928-7CF2-D1C4FC9FAE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2054" y="4629151"/>
            <a:ext cx="2800351"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2535" name="Picture 8">
            <a:extLst>
              <a:ext uri="{FF2B5EF4-FFF2-40B4-BE49-F238E27FC236}">
                <a16:creationId xmlns:a16="http://schemas.microsoft.com/office/drawing/2014/main" id="{00480FF1-3D9B-8EAE-FA86-0A2554B13D8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2150" y="1714501"/>
            <a:ext cx="2228851" cy="131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2536" name="Picture 9">
            <a:extLst>
              <a:ext uri="{FF2B5EF4-FFF2-40B4-BE49-F238E27FC236}">
                <a16:creationId xmlns:a16="http://schemas.microsoft.com/office/drawing/2014/main" id="{C811F321-5ADE-2599-44CF-CF68E57449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3200400"/>
            <a:ext cx="27432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2537" name="Picture 10">
            <a:extLst>
              <a:ext uri="{FF2B5EF4-FFF2-40B4-BE49-F238E27FC236}">
                <a16:creationId xmlns:a16="http://schemas.microsoft.com/office/drawing/2014/main" id="{3C065710-C6C5-B822-0C49-FE6B3BEAB8E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14454" y="4614863"/>
            <a:ext cx="2800351"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additive="base">
                                        <p:cTn id="7" dur="500" fill="hold"/>
                                        <p:tgtEl>
                                          <p:spTgt spid="22532"/>
                                        </p:tgtEl>
                                        <p:attrNameLst>
                                          <p:attrName>ppt_x</p:attrName>
                                        </p:attrNameLst>
                                      </p:cBhvr>
                                      <p:tavLst>
                                        <p:tav tm="0">
                                          <p:val>
                                            <p:strVal val="#ppt_x"/>
                                          </p:val>
                                        </p:tav>
                                        <p:tav tm="100000">
                                          <p:val>
                                            <p:strVal val="#ppt_x"/>
                                          </p:val>
                                        </p:tav>
                                      </p:tavLst>
                                    </p:anim>
                                    <p:anim calcmode="lin" valueType="num">
                                      <p:cBhvr additive="base">
                                        <p:cTn id="8" dur="500" fill="hold"/>
                                        <p:tgtEl>
                                          <p:spTgt spid="2253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22535"/>
                                        </p:tgtEl>
                                        <p:attrNameLst>
                                          <p:attrName>style.visibility</p:attrName>
                                        </p:attrNameLst>
                                      </p:cBhvr>
                                      <p:to>
                                        <p:strVal val="visible"/>
                                      </p:to>
                                    </p:set>
                                    <p:anim calcmode="lin" valueType="num">
                                      <p:cBhvr additive="base">
                                        <p:cTn id="13" dur="500" fill="hold"/>
                                        <p:tgtEl>
                                          <p:spTgt spid="22535"/>
                                        </p:tgtEl>
                                        <p:attrNameLst>
                                          <p:attrName>ppt_x</p:attrName>
                                        </p:attrNameLst>
                                      </p:cBhvr>
                                      <p:tavLst>
                                        <p:tav tm="0">
                                          <p:val>
                                            <p:strVal val="1+#ppt_w/2"/>
                                          </p:val>
                                        </p:tav>
                                        <p:tav tm="100000">
                                          <p:val>
                                            <p:strVal val="#ppt_x"/>
                                          </p:val>
                                        </p:tav>
                                      </p:tavLst>
                                    </p:anim>
                                    <p:anim calcmode="lin" valueType="num">
                                      <p:cBhvr additive="base">
                                        <p:cTn id="14"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5" presetClass="entr" presetSubtype="10" fill="hold" nodeType="clickEffect">
                                  <p:stCondLst>
                                    <p:cond delay="0"/>
                                  </p:stCondLst>
                                  <p:childTnLst>
                                    <p:set>
                                      <p:cBhvr>
                                        <p:cTn id="18" dur="1" fill="hold">
                                          <p:stCondLst>
                                            <p:cond delay="0"/>
                                          </p:stCondLst>
                                        </p:cTn>
                                        <p:tgtEl>
                                          <p:spTgt spid="22533"/>
                                        </p:tgtEl>
                                        <p:attrNameLst>
                                          <p:attrName>style.visibility</p:attrName>
                                        </p:attrNameLst>
                                      </p:cBhvr>
                                      <p:to>
                                        <p:strVal val="visible"/>
                                      </p:to>
                                    </p:set>
                                    <p:animEffect transition="in" filter="checkerboard(across)">
                                      <p:cBhvr>
                                        <p:cTn id="19" dur="500"/>
                                        <p:tgtEl>
                                          <p:spTgt spid="2253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8" presetClass="entr" presetSubtype="16" fill="hold" nodeType="clickEffect">
                                  <p:stCondLst>
                                    <p:cond delay="0"/>
                                  </p:stCondLst>
                                  <p:childTnLst>
                                    <p:set>
                                      <p:cBhvr>
                                        <p:cTn id="23" dur="1" fill="hold">
                                          <p:stCondLst>
                                            <p:cond delay="0"/>
                                          </p:stCondLst>
                                        </p:cTn>
                                        <p:tgtEl>
                                          <p:spTgt spid="22536"/>
                                        </p:tgtEl>
                                        <p:attrNameLst>
                                          <p:attrName>style.visibility</p:attrName>
                                        </p:attrNameLst>
                                      </p:cBhvr>
                                      <p:to>
                                        <p:strVal val="visible"/>
                                      </p:to>
                                    </p:set>
                                    <p:animEffect transition="in" filter="diamond(in)">
                                      <p:cBhvr>
                                        <p:cTn id="24" dur="2000"/>
                                        <p:tgtEl>
                                          <p:spTgt spid="2253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22537"/>
                                        </p:tgtEl>
                                        <p:attrNameLst>
                                          <p:attrName>style.visibility</p:attrName>
                                        </p:attrNameLst>
                                      </p:cBhvr>
                                      <p:to>
                                        <p:strVal val="visible"/>
                                      </p:to>
                                    </p:set>
                                    <p:anim calcmode="lin" valueType="num">
                                      <p:cBhvr additive="base">
                                        <p:cTn id="29" dur="500" fill="hold"/>
                                        <p:tgtEl>
                                          <p:spTgt spid="22537"/>
                                        </p:tgtEl>
                                        <p:attrNameLst>
                                          <p:attrName>ppt_x</p:attrName>
                                        </p:attrNameLst>
                                      </p:cBhvr>
                                      <p:tavLst>
                                        <p:tav tm="0">
                                          <p:val>
                                            <p:strVal val="0-#ppt_w/2"/>
                                          </p:val>
                                        </p:tav>
                                        <p:tav tm="100000">
                                          <p:val>
                                            <p:strVal val="#ppt_x"/>
                                          </p:val>
                                        </p:tav>
                                      </p:tavLst>
                                    </p:anim>
                                    <p:anim calcmode="lin" valueType="num">
                                      <p:cBhvr additive="base">
                                        <p:cTn id="30" dur="500" fill="hold"/>
                                        <p:tgtEl>
                                          <p:spTgt spid="22537"/>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2" fill="hold" nodeType="clickEffect">
                                  <p:stCondLst>
                                    <p:cond delay="0"/>
                                  </p:stCondLst>
                                  <p:childTnLst>
                                    <p:set>
                                      <p:cBhvr>
                                        <p:cTn id="34" dur="1" fill="hold">
                                          <p:stCondLst>
                                            <p:cond delay="0"/>
                                          </p:stCondLst>
                                        </p:cTn>
                                        <p:tgtEl>
                                          <p:spTgt spid="22534"/>
                                        </p:tgtEl>
                                        <p:attrNameLst>
                                          <p:attrName>style.visibility</p:attrName>
                                        </p:attrNameLst>
                                      </p:cBhvr>
                                      <p:to>
                                        <p:strVal val="visible"/>
                                      </p:to>
                                    </p:set>
                                    <p:anim calcmode="lin" valueType="num">
                                      <p:cBhvr additive="base">
                                        <p:cTn id="35" dur="500" fill="hold"/>
                                        <p:tgtEl>
                                          <p:spTgt spid="22534"/>
                                        </p:tgtEl>
                                        <p:attrNameLst>
                                          <p:attrName>ppt_x</p:attrName>
                                        </p:attrNameLst>
                                      </p:cBhvr>
                                      <p:tavLst>
                                        <p:tav tm="0">
                                          <p:val>
                                            <p:strVal val="1+#ppt_w/2"/>
                                          </p:val>
                                        </p:tav>
                                        <p:tav tm="100000">
                                          <p:val>
                                            <p:strVal val="#ppt_x"/>
                                          </p:val>
                                        </p:tav>
                                      </p:tavLst>
                                    </p:anim>
                                    <p:anim calcmode="lin" valueType="num">
                                      <p:cBhvr additive="base">
                                        <p:cTn id="36" dur="500" fill="hold"/>
                                        <p:tgtEl>
                                          <p:spTgt spid="225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Insurable Interest.</a:t>
            </a:r>
          </a:p>
        </p:txBody>
      </p:sp>
      <p:sp>
        <p:nvSpPr>
          <p:cNvPr id="3" name="Content Placeholder 2"/>
          <p:cNvSpPr>
            <a:spLocks noGrp="1"/>
          </p:cNvSpPr>
          <p:nvPr>
            <p:ph idx="1"/>
          </p:nvPr>
        </p:nvSpPr>
        <p:spPr/>
        <p:txBody>
          <a:bodyPr>
            <a:normAutofit fontScale="92500" lnSpcReduction="10000"/>
          </a:bodyPr>
          <a:lstStyle/>
          <a:p>
            <a:pPr algn="just"/>
            <a:r>
              <a:rPr lang="en-US" dirty="0"/>
              <a:t>The essential features are that there must be a physical object exposed to marine perils and that the insured must have some legal relationship with the object.</a:t>
            </a:r>
          </a:p>
          <a:p>
            <a:pPr algn="just"/>
            <a:r>
              <a:rPr lang="en-US" b="1" i="1" dirty="0"/>
              <a:t>The Insurable Interest must exist at the time of the Loss and may not exist at the time of taking Insurance.</a:t>
            </a:r>
          </a:p>
          <a:p>
            <a:pPr algn="just"/>
            <a:r>
              <a:rPr lang="en-US" sz="2400" b="1" dirty="0" err="1"/>
              <a:t>Defeasible</a:t>
            </a:r>
            <a:r>
              <a:rPr lang="en-US" sz="2400" b="1" dirty="0"/>
              <a:t> Interest :- </a:t>
            </a:r>
            <a:r>
              <a:rPr lang="en-US" sz="2400" dirty="0"/>
              <a:t>Passing of title from the seller to the buyer.</a:t>
            </a:r>
          </a:p>
          <a:p>
            <a:pPr algn="just"/>
            <a:r>
              <a:rPr lang="en-US" sz="2400" b="1" dirty="0"/>
              <a:t>Contingency Interest :- </a:t>
            </a:r>
            <a:r>
              <a:rPr lang="en-US" sz="2400" dirty="0"/>
              <a:t>Passing of the title back to the seller if the goods received are not as intended or are delivered inadequately.</a:t>
            </a:r>
          </a:p>
          <a:p>
            <a:pPr algn="just"/>
            <a:endParaRPr lang="en-US" b="1" i="1" dirty="0"/>
          </a:p>
          <a:p>
            <a:pPr algn="just"/>
            <a:endParaRPr lang="en-US" b="1" i="1"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a:extLst>
              <a:ext uri="{FF2B5EF4-FFF2-40B4-BE49-F238E27FC236}">
                <a16:creationId xmlns:a16="http://schemas.microsoft.com/office/drawing/2014/main" id="{BA346273-6D6A-967E-FE0E-4F1553A7F74C}"/>
              </a:ext>
            </a:extLst>
          </p:cNvPr>
          <p:cNvSpPr>
            <a:spLocks noGrp="1" noChangeArrowheads="1"/>
          </p:cNvSpPr>
          <p:nvPr>
            <p:ph type="title"/>
          </p:nvPr>
        </p:nvSpPr>
        <p:spPr>
          <a:xfrm>
            <a:off x="1143000" y="857251"/>
            <a:ext cx="6858000" cy="914400"/>
          </a:xfrm>
        </p:spPr>
        <p:txBody>
          <a:bodyPr>
            <a:normAutofit/>
          </a:bodyPr>
          <a:lstStyle/>
          <a:p>
            <a:pPr algn="ctr" eaLnBrk="1" hangingPunct="1"/>
            <a:r>
              <a:rPr lang="en-US" altLang="en-US" sz="2400" b="1"/>
              <a:t>CONCEPT OF GENERAL AVERAGE AND SALVAGE CHARGES</a:t>
            </a:r>
          </a:p>
        </p:txBody>
      </p:sp>
      <p:sp>
        <p:nvSpPr>
          <p:cNvPr id="74755" name="Content Placeholder 2">
            <a:extLst>
              <a:ext uri="{FF2B5EF4-FFF2-40B4-BE49-F238E27FC236}">
                <a16:creationId xmlns:a16="http://schemas.microsoft.com/office/drawing/2014/main" id="{24841338-E37E-DF3E-7BB8-791A23FF2630}"/>
              </a:ext>
            </a:extLst>
          </p:cNvPr>
          <p:cNvSpPr>
            <a:spLocks noGrp="1"/>
          </p:cNvSpPr>
          <p:nvPr>
            <p:ph idx="1"/>
          </p:nvPr>
        </p:nvSpPr>
        <p:spPr>
          <a:xfrm>
            <a:off x="1143000" y="1771654"/>
            <a:ext cx="6858000" cy="4229100"/>
          </a:xfrm>
        </p:spPr>
        <p:txBody>
          <a:bodyPr rtlCol="0">
            <a:normAutofit fontScale="92500"/>
          </a:bodyPr>
          <a:lstStyle/>
          <a:p>
            <a:pPr marL="257174" indent="-257174" defTabSz="342897">
              <a:buClr>
                <a:schemeClr val="bg2">
                  <a:lumMod val="40000"/>
                  <a:lumOff val="60000"/>
                </a:schemeClr>
              </a:buClr>
              <a:buFont typeface="Wingdings" panose="05000000000000000000" pitchFamily="2" charset="2"/>
              <a:buChar char="Ø"/>
              <a:defRPr/>
            </a:pPr>
            <a:r>
              <a:rPr lang="en-US" altLang="en-US" sz="2100" b="1"/>
              <a:t>General Average Loss-</a:t>
            </a:r>
            <a:r>
              <a:rPr lang="en-US" altLang="en-US" sz="2100"/>
              <a:t>-</a:t>
            </a:r>
            <a:r>
              <a:rPr lang="en-US" altLang="en-US" sz="2100" i="1"/>
              <a:t>arises in consequence of a General Average Act. A  General Average Act is an Act of Extraordinary Sacrifice or Expenditure  voluntarily and Reasonably incurred at the time of Peril to save the Common Adventure </a:t>
            </a:r>
          </a:p>
          <a:p>
            <a:pPr marL="257174" indent="-257174" defTabSz="342897">
              <a:buClr>
                <a:schemeClr val="bg2">
                  <a:lumMod val="40000"/>
                  <a:lumOff val="60000"/>
                </a:schemeClr>
              </a:buClr>
              <a:buFont typeface="Wingdings" panose="05000000000000000000" pitchFamily="2" charset="2"/>
              <a:buChar char="Ø"/>
              <a:defRPr/>
            </a:pPr>
            <a:r>
              <a:rPr lang="en-US" altLang="en-US" sz="2100" b="1"/>
              <a:t>Salvage Charges</a:t>
            </a:r>
            <a:r>
              <a:rPr lang="en-US" altLang="en-US" sz="2100"/>
              <a:t>—are the Remuneration payable to professional Salvors who voluntarily and independently of any contract, render  services to save the property impeilled in a Maritime Adventure. These Charges are payable on </a:t>
            </a:r>
            <a:r>
              <a:rPr lang="en-US" altLang="en-US" sz="2100" b="1" i="1"/>
              <a:t>NO-CURE/NO PAY BASIS  </a:t>
            </a:r>
            <a:r>
              <a:rPr lang="en-US" altLang="en-US" sz="2100"/>
              <a:t>and the settlement normally follows the procedure as per the Lloyds Standard Form of Salvage Agreement which is also called Lloyd’s Open Form</a:t>
            </a:r>
          </a:p>
          <a:p>
            <a:pPr marL="257174" indent="-257174" defTabSz="342897">
              <a:buClr>
                <a:schemeClr val="bg2">
                  <a:lumMod val="40000"/>
                  <a:lumOff val="60000"/>
                </a:schemeClr>
              </a:buClr>
              <a:buNone/>
              <a:defRPr/>
            </a:pPr>
            <a:endParaRPr lang="en-US" altLang="en-US" sz="2100" i="1"/>
          </a:p>
          <a:p>
            <a:pPr marL="257174" indent="-257174" defTabSz="342897">
              <a:buClr>
                <a:schemeClr val="bg2">
                  <a:lumMod val="40000"/>
                  <a:lumOff val="60000"/>
                </a:schemeClr>
              </a:buClr>
              <a:buFont typeface="Wingdings" panose="05000000000000000000" pitchFamily="2" charset="2"/>
              <a:buChar char="Ø"/>
              <a:defRPr/>
            </a:pPr>
            <a:endParaRPr lang="en-US" altLang="en-US" sz="2100" i="1"/>
          </a:p>
        </p:txBody>
      </p:sp>
    </p:spTree>
  </p:cSld>
  <p:clrMapOvr>
    <a:masterClrMapping/>
  </p:clrMapOvr>
  <p:transition spd="slow"/>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1">
            <a:extLst>
              <a:ext uri="{FF2B5EF4-FFF2-40B4-BE49-F238E27FC236}">
                <a16:creationId xmlns:a16="http://schemas.microsoft.com/office/drawing/2014/main" id="{5615C959-3D7B-EDAC-2216-9E08D0C78311}"/>
              </a:ext>
            </a:extLst>
          </p:cNvPr>
          <p:cNvSpPr>
            <a:spLocks noGrp="1" noChangeArrowheads="1"/>
          </p:cNvSpPr>
          <p:nvPr>
            <p:ph type="title"/>
          </p:nvPr>
        </p:nvSpPr>
        <p:spPr>
          <a:xfrm>
            <a:off x="1066800" y="381000"/>
            <a:ext cx="6934200" cy="1104901"/>
          </a:xfrm>
        </p:spPr>
        <p:txBody>
          <a:bodyPr rtlCol="0">
            <a:normAutofit fontScale="90000"/>
          </a:bodyPr>
          <a:lstStyle/>
          <a:p>
            <a:pPr algn="ctr" defTabSz="342897">
              <a:defRPr/>
            </a:pPr>
            <a:r>
              <a:rPr lang="en-US" altLang="en-US" sz="2400" dirty="0"/>
              <a:t>PARTIAL LOSSES (INCLUDING SALVAGE AND GENERAL AVERAGE AND PARTICULAR CHARGES)</a:t>
            </a:r>
          </a:p>
        </p:txBody>
      </p:sp>
      <p:sp>
        <p:nvSpPr>
          <p:cNvPr id="75779" name="Content Placeholder 2">
            <a:extLst>
              <a:ext uri="{FF2B5EF4-FFF2-40B4-BE49-F238E27FC236}">
                <a16:creationId xmlns:a16="http://schemas.microsoft.com/office/drawing/2014/main" id="{7BEA3C57-0E90-E61A-4CE0-5F4AA9481555}"/>
              </a:ext>
            </a:extLst>
          </p:cNvPr>
          <p:cNvSpPr>
            <a:spLocks noGrp="1"/>
          </p:cNvSpPr>
          <p:nvPr>
            <p:ph idx="1"/>
          </p:nvPr>
        </p:nvSpPr>
        <p:spPr>
          <a:xfrm>
            <a:off x="1143000" y="1428751"/>
            <a:ext cx="6858000" cy="4572000"/>
          </a:xfrm>
        </p:spPr>
        <p:txBody>
          <a:bodyPr rtlCol="0">
            <a:normAutofit fontScale="70000" lnSpcReduction="20000"/>
          </a:bodyPr>
          <a:lstStyle/>
          <a:p>
            <a:pPr marL="257174" indent="-257174" defTabSz="342897">
              <a:buClr>
                <a:schemeClr val="bg2">
                  <a:lumMod val="40000"/>
                  <a:lumOff val="60000"/>
                </a:schemeClr>
              </a:buClr>
              <a:defRPr/>
            </a:pPr>
            <a:r>
              <a:rPr lang="en-US" altLang="en-US" dirty="0"/>
              <a:t>Section- 64--Particular average loss.- </a:t>
            </a:r>
          </a:p>
          <a:p>
            <a:pPr marL="257174" indent="-257174" defTabSz="342897">
              <a:buClr>
                <a:schemeClr val="bg2">
                  <a:lumMod val="40000"/>
                  <a:lumOff val="60000"/>
                </a:schemeClr>
              </a:buClr>
              <a:buNone/>
              <a:defRPr/>
            </a:pPr>
            <a:r>
              <a:rPr lang="en-US" altLang="en-US" i="1" dirty="0">
                <a:solidFill>
                  <a:srgbClr val="C00000"/>
                </a:solidFill>
              </a:rPr>
              <a:t>1) </a:t>
            </a:r>
            <a:r>
              <a:rPr lang="en-US" altLang="en-US" dirty="0"/>
              <a:t>A particular average loss is a partial loss of the subject-matter </a:t>
            </a:r>
            <a:r>
              <a:rPr lang="en-US" altLang="en-US" dirty="0" err="1"/>
              <a:t>insured,caused</a:t>
            </a:r>
            <a:r>
              <a:rPr lang="en-US" altLang="en-US" dirty="0"/>
              <a:t> by a peril insured against, and which is not a general average loss.</a:t>
            </a:r>
          </a:p>
          <a:p>
            <a:pPr marL="257174" indent="-257174" defTabSz="342897">
              <a:buClr>
                <a:schemeClr val="bg2">
                  <a:lumMod val="40000"/>
                  <a:lumOff val="60000"/>
                </a:schemeClr>
              </a:buClr>
              <a:buNone/>
              <a:defRPr/>
            </a:pPr>
            <a:r>
              <a:rPr lang="en-US" altLang="en-US" dirty="0"/>
              <a:t>(2) Expenses incurred by or on behalf of the assured for the safety or preservation of the subject matter insured, other than general average and salvage charges, are called particular charges. Particular charges are not included in particular average.</a:t>
            </a:r>
          </a:p>
          <a:p>
            <a:pPr marL="257174" indent="-257174" defTabSz="342897">
              <a:buClr>
                <a:schemeClr val="bg2">
                  <a:lumMod val="40000"/>
                  <a:lumOff val="60000"/>
                </a:schemeClr>
              </a:buClr>
              <a:buNone/>
              <a:defRPr/>
            </a:pPr>
            <a:r>
              <a:rPr lang="en-US" altLang="en-US" dirty="0"/>
              <a:t>65.Salvage charges.- </a:t>
            </a:r>
          </a:p>
          <a:p>
            <a:pPr marL="257174" indent="-257174" defTabSz="342897">
              <a:buClr>
                <a:schemeClr val="bg2">
                  <a:lumMod val="40000"/>
                  <a:lumOff val="60000"/>
                </a:schemeClr>
              </a:buClr>
              <a:buNone/>
              <a:defRPr/>
            </a:pPr>
            <a:r>
              <a:rPr lang="en-US" altLang="en-US" dirty="0"/>
              <a:t>(1) Subject to any express provision in the policy, salvage charges incurred in preventing a loss by perils insured against may be recovered as a loss by those perils.</a:t>
            </a:r>
          </a:p>
          <a:p>
            <a:pPr marL="257174" indent="-257174" defTabSz="342897">
              <a:buClr>
                <a:schemeClr val="bg2">
                  <a:lumMod val="40000"/>
                  <a:lumOff val="60000"/>
                </a:schemeClr>
              </a:buClr>
              <a:buNone/>
              <a:defRPr/>
            </a:pPr>
            <a:r>
              <a:rPr lang="en-US" altLang="en-US" dirty="0"/>
              <a:t>(2) "Salvage charges" means the charges recoverable under maritime law by a salvor independently to </a:t>
            </a:r>
            <a:r>
              <a:rPr lang="en-US" altLang="en-US" dirty="0" err="1"/>
              <a:t>contract.They</a:t>
            </a:r>
            <a:r>
              <a:rPr lang="en-US" altLang="en-US" dirty="0"/>
              <a:t> do not include the expenses of services in the nature of salvage rendered by the assured or his agents, or any person employed for hire by them, for the purpose of averting a peril insured against. Such expenses, where properly incurred, may be recovered as particular charges or as a general average loss, according to the circumstances under which they were incurred.</a:t>
            </a:r>
          </a:p>
        </p:txBody>
      </p:sp>
    </p:spTree>
  </p:cSld>
  <p:clrMapOvr>
    <a:masterClrMapping/>
  </p:clrMapOvr>
  <p:transition spd="slow"/>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a:extLst>
              <a:ext uri="{FF2B5EF4-FFF2-40B4-BE49-F238E27FC236}">
                <a16:creationId xmlns:a16="http://schemas.microsoft.com/office/drawing/2014/main" id="{276B3DAF-5CA3-0B59-E907-E2408D174963}"/>
              </a:ext>
            </a:extLst>
          </p:cNvPr>
          <p:cNvSpPr>
            <a:spLocks noGrp="1" noChangeArrowheads="1"/>
          </p:cNvSpPr>
          <p:nvPr>
            <p:ph type="title"/>
          </p:nvPr>
        </p:nvSpPr>
        <p:spPr>
          <a:xfrm>
            <a:off x="1143000" y="857250"/>
            <a:ext cx="6858000" cy="857251"/>
          </a:xfrm>
        </p:spPr>
        <p:txBody>
          <a:bodyPr>
            <a:normAutofit/>
          </a:bodyPr>
          <a:lstStyle/>
          <a:p>
            <a:pPr algn="ctr" eaLnBrk="1" hangingPunct="1"/>
            <a:r>
              <a:rPr lang="en-US" altLang="en-US" sz="2400" b="1"/>
              <a:t>GENERAL AVERAGE AND SALVAGE CHARGES UNDER 1CC-A/B/C</a:t>
            </a:r>
          </a:p>
        </p:txBody>
      </p:sp>
      <p:sp>
        <p:nvSpPr>
          <p:cNvPr id="104451" name="Content Placeholder 2">
            <a:extLst>
              <a:ext uri="{FF2B5EF4-FFF2-40B4-BE49-F238E27FC236}">
                <a16:creationId xmlns:a16="http://schemas.microsoft.com/office/drawing/2014/main" id="{139A3F39-8315-088D-B029-CA43DBE47B88}"/>
              </a:ext>
            </a:extLst>
          </p:cNvPr>
          <p:cNvSpPr>
            <a:spLocks noGrp="1" noChangeArrowheads="1"/>
          </p:cNvSpPr>
          <p:nvPr>
            <p:ph idx="1"/>
          </p:nvPr>
        </p:nvSpPr>
        <p:spPr>
          <a:xfrm>
            <a:off x="1143000" y="1828804"/>
            <a:ext cx="6858000" cy="4171951"/>
          </a:xfrm>
        </p:spPr>
        <p:txBody>
          <a:bodyPr/>
          <a:lstStyle/>
          <a:p>
            <a:pPr eaLnBrk="1" hangingPunct="1"/>
            <a:r>
              <a:rPr lang="en-US" altLang="en-US"/>
              <a:t>General Average</a:t>
            </a:r>
          </a:p>
          <a:p>
            <a:pPr eaLnBrk="1" hangingPunct="1"/>
            <a:r>
              <a:rPr lang="en-US" altLang="en-US" b="1"/>
              <a:t>2. This insurance covers general average and salvage charges, adjusted or determined according to the contract </a:t>
            </a:r>
            <a:r>
              <a:rPr lang="en-US" altLang="en-US"/>
              <a:t>of carriage and/or the governing law and practice, incurred to avoid or in connection with the avoidance of loss from any cause except those excluded in Clauses 4</a:t>
            </a:r>
            <a:r>
              <a:rPr lang="en-US" altLang="en-US" b="1"/>
              <a:t>, 5, 6 and 7 below.</a:t>
            </a:r>
          </a:p>
          <a:p>
            <a:pPr eaLnBrk="1" hangingPunct="1">
              <a:buFont typeface="Wingdings 2" panose="05020102010507070707" pitchFamily="18" charset="2"/>
              <a:buNone/>
            </a:pPr>
            <a:endParaRPr lang="en-US" altLang="en-US"/>
          </a:p>
        </p:txBody>
      </p:sp>
    </p:spTree>
  </p:cSld>
  <p:clrMapOvr>
    <a:masterClrMapping/>
  </p:clrMapOvr>
  <p:transition spd="slow"/>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1">
            <a:extLst>
              <a:ext uri="{FF2B5EF4-FFF2-40B4-BE49-F238E27FC236}">
                <a16:creationId xmlns:a16="http://schemas.microsoft.com/office/drawing/2014/main" id="{20EB0AE3-67FE-01EB-FA6A-3029850904E0}"/>
              </a:ext>
            </a:extLst>
          </p:cNvPr>
          <p:cNvSpPr>
            <a:spLocks noGrp="1" noChangeArrowheads="1"/>
          </p:cNvSpPr>
          <p:nvPr>
            <p:ph type="title"/>
          </p:nvPr>
        </p:nvSpPr>
        <p:spPr>
          <a:xfrm>
            <a:off x="1143000" y="857254"/>
            <a:ext cx="6858000" cy="342900"/>
          </a:xfrm>
        </p:spPr>
        <p:txBody>
          <a:bodyPr rtlCol="0">
            <a:normAutofit fontScale="90000"/>
          </a:bodyPr>
          <a:lstStyle/>
          <a:p>
            <a:pPr algn="ctr" defTabSz="342897">
              <a:defRPr/>
            </a:pPr>
            <a:r>
              <a:rPr lang="en-US" altLang="en-US" sz="2700">
                <a:solidFill>
                  <a:srgbClr val="C00000"/>
                </a:solidFill>
              </a:rPr>
              <a:t>SECTION-66</a:t>
            </a:r>
            <a:r>
              <a:rPr lang="en-US" altLang="en-US" sz="2700"/>
              <a:t>— </a:t>
            </a:r>
            <a:r>
              <a:rPr lang="en-US" altLang="en-US" sz="2700" b="1"/>
              <a:t>GENERAL AVERAGE</a:t>
            </a:r>
          </a:p>
        </p:txBody>
      </p:sp>
      <p:sp>
        <p:nvSpPr>
          <p:cNvPr id="77827" name="Content Placeholder 2">
            <a:extLst>
              <a:ext uri="{FF2B5EF4-FFF2-40B4-BE49-F238E27FC236}">
                <a16:creationId xmlns:a16="http://schemas.microsoft.com/office/drawing/2014/main" id="{3515862B-A07C-E6F8-075F-3B059D1036B8}"/>
              </a:ext>
            </a:extLst>
          </p:cNvPr>
          <p:cNvSpPr>
            <a:spLocks noGrp="1"/>
          </p:cNvSpPr>
          <p:nvPr>
            <p:ph idx="1"/>
          </p:nvPr>
        </p:nvSpPr>
        <p:spPr>
          <a:xfrm>
            <a:off x="1143000" y="1143004"/>
            <a:ext cx="6858000" cy="4857751"/>
          </a:xfrm>
        </p:spPr>
        <p:txBody>
          <a:bodyPr rtlCol="0">
            <a:normAutofit fontScale="92500" lnSpcReduction="20000"/>
          </a:bodyPr>
          <a:lstStyle/>
          <a:p>
            <a:pPr marL="257174" indent="-257174" defTabSz="342897">
              <a:buClr>
                <a:schemeClr val="bg2">
                  <a:lumMod val="40000"/>
                  <a:lumOff val="60000"/>
                </a:schemeClr>
              </a:buClr>
              <a:defRPr/>
            </a:pPr>
            <a:r>
              <a:rPr lang="en-US" altLang="en-US" b="1"/>
              <a:t>66.General average loss.- </a:t>
            </a:r>
          </a:p>
          <a:p>
            <a:pPr marL="257174" indent="-257174" defTabSz="342897">
              <a:buClr>
                <a:schemeClr val="bg2">
                  <a:lumMod val="40000"/>
                  <a:lumOff val="60000"/>
                </a:schemeClr>
              </a:buClr>
              <a:buNone/>
              <a:defRPr/>
            </a:pPr>
            <a:r>
              <a:rPr lang="en-US" altLang="en-US"/>
              <a:t>(</a:t>
            </a:r>
            <a:r>
              <a:rPr lang="en-US" altLang="en-US" sz="1351"/>
              <a:t>1) A general average loss is a loss caused by or directly consequential on a general average act. It includes a general average expenditure as well as a general average sacrifice.</a:t>
            </a:r>
          </a:p>
          <a:p>
            <a:pPr marL="257174" indent="-257174" defTabSz="342897">
              <a:buClr>
                <a:schemeClr val="bg2">
                  <a:lumMod val="40000"/>
                  <a:lumOff val="60000"/>
                </a:schemeClr>
              </a:buClr>
              <a:buNone/>
              <a:defRPr/>
            </a:pPr>
            <a:r>
              <a:rPr lang="en-US" altLang="en-US" sz="1351"/>
              <a:t>(2) There is a general average act where any extraordinary sacrifice or expenditure is voluntarily and reasonably made or incurred in time of peril for the purpose of preserving the property imperilled in the common adventure.</a:t>
            </a:r>
          </a:p>
          <a:p>
            <a:pPr marL="257174" indent="-257174" defTabSz="342897">
              <a:buClr>
                <a:schemeClr val="bg2">
                  <a:lumMod val="40000"/>
                  <a:lumOff val="60000"/>
                </a:schemeClr>
              </a:buClr>
              <a:buNone/>
              <a:defRPr/>
            </a:pPr>
            <a:r>
              <a:rPr lang="en-US" altLang="en-US" sz="1351"/>
              <a:t>(3) Where there is a general average loss, the party on whom it falls is entitled, subject to the conditions imposed by maritime law, to a rateable contribution from the other parties interested, and such contribution is called a general average contribution.</a:t>
            </a:r>
          </a:p>
          <a:p>
            <a:pPr marL="257174" indent="-257174" defTabSz="342897">
              <a:buClr>
                <a:schemeClr val="bg2">
                  <a:lumMod val="40000"/>
                  <a:lumOff val="60000"/>
                </a:schemeClr>
              </a:buClr>
              <a:buNone/>
              <a:defRPr/>
            </a:pPr>
            <a:r>
              <a:rPr lang="en-US" altLang="en-US" sz="1351"/>
              <a:t>(4) Where the assured has incurred a general average of expenditure, he may recover from the insurer in respect of the proportion of the loss which falls upon him; and in the case of a general average sacrifice, he may recover from the insurer in respect of the  whole lost without having enforced his right of contribution from the other parties liable to contribute.</a:t>
            </a:r>
          </a:p>
          <a:p>
            <a:pPr marL="257174" indent="-257174" defTabSz="342897">
              <a:buClr>
                <a:schemeClr val="bg2">
                  <a:lumMod val="40000"/>
                  <a:lumOff val="60000"/>
                </a:schemeClr>
              </a:buClr>
              <a:buNone/>
              <a:defRPr/>
            </a:pPr>
            <a:r>
              <a:rPr lang="en-US" altLang="en-US" sz="1351"/>
              <a:t>(5) Where the assured has paid, or is liable to pay, a general average contribution in respect of the interest insured, he may recover the same from the insurer.</a:t>
            </a:r>
          </a:p>
          <a:p>
            <a:pPr marL="257174" indent="-257174" defTabSz="342897">
              <a:buClr>
                <a:schemeClr val="bg2">
                  <a:lumMod val="40000"/>
                  <a:lumOff val="60000"/>
                </a:schemeClr>
              </a:buClr>
              <a:buNone/>
              <a:defRPr/>
            </a:pPr>
            <a:r>
              <a:rPr lang="en-US" altLang="en-US" sz="1351"/>
              <a:t>(6) In the absence of express stipulation, the insurer is not liable for any general average loss or contribution where the loss was not incurred for the purpose of avoiding, or in connection with the avoidance of a peril insured against.</a:t>
            </a:r>
          </a:p>
          <a:p>
            <a:pPr marL="257174" indent="-257174" defTabSz="342897">
              <a:buClr>
                <a:schemeClr val="bg2">
                  <a:lumMod val="40000"/>
                  <a:lumOff val="60000"/>
                </a:schemeClr>
              </a:buClr>
              <a:buNone/>
              <a:defRPr/>
            </a:pPr>
            <a:r>
              <a:rPr lang="en-US" altLang="en-US" sz="1351"/>
              <a:t>(7) Where ship, freight, and cargo, or any two of those interests, are owned by the same assured, the  liability of the insurer in respect of general average losses or contributions is to be determined as if those interests were owned by different persons.</a:t>
            </a:r>
          </a:p>
        </p:txBody>
      </p:sp>
    </p:spTree>
  </p:cSld>
  <p:clrMapOvr>
    <a:masterClrMapping/>
  </p:clrMapOvr>
  <p:transition spd="slow"/>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B9310-E7C3-98F5-6E52-6DB956D6B5A5}"/>
              </a:ext>
            </a:extLst>
          </p:cNvPr>
          <p:cNvSpPr>
            <a:spLocks noGrp="1"/>
          </p:cNvSpPr>
          <p:nvPr>
            <p:ph type="title"/>
          </p:nvPr>
        </p:nvSpPr>
        <p:spPr>
          <a:xfrm>
            <a:off x="484710" y="452718"/>
            <a:ext cx="7440090" cy="537883"/>
          </a:xfrm>
        </p:spPr>
        <p:txBody>
          <a:bodyPr/>
          <a:lstStyle/>
          <a:p>
            <a:r>
              <a:rPr lang="en-US" dirty="0"/>
              <a:t>Example 1</a:t>
            </a:r>
            <a:br>
              <a:rPr lang="en-US" dirty="0"/>
            </a:br>
            <a:endParaRPr lang="en-IN" dirty="0"/>
          </a:p>
        </p:txBody>
      </p:sp>
      <p:sp>
        <p:nvSpPr>
          <p:cNvPr id="3" name="Content Placeholder 2">
            <a:extLst>
              <a:ext uri="{FF2B5EF4-FFF2-40B4-BE49-F238E27FC236}">
                <a16:creationId xmlns:a16="http://schemas.microsoft.com/office/drawing/2014/main" id="{AE7C253F-C3C3-EDDF-0C4B-EBD43A7B2D90}"/>
              </a:ext>
            </a:extLst>
          </p:cNvPr>
          <p:cNvSpPr>
            <a:spLocks noGrp="1"/>
          </p:cNvSpPr>
          <p:nvPr>
            <p:ph idx="1"/>
          </p:nvPr>
        </p:nvSpPr>
        <p:spPr>
          <a:xfrm>
            <a:off x="762000" y="990601"/>
            <a:ext cx="6777354" cy="5257806"/>
          </a:xfrm>
        </p:spPr>
        <p:txBody>
          <a:bodyPr/>
          <a:lstStyle/>
          <a:p>
            <a:pPr marL="0" indent="0" algn="l">
              <a:buNone/>
            </a:pPr>
            <a:endParaRPr lang="en-US" dirty="0"/>
          </a:p>
          <a:p>
            <a:pPr algn="l"/>
            <a:r>
              <a:rPr lang="en-US" dirty="0"/>
              <a:t>The ship ran aground and became lodged. Since the rescue operation was carried out, tugboats managed to pull the ship out. </a:t>
            </a:r>
          </a:p>
          <a:p>
            <a:pPr algn="l"/>
            <a:r>
              <a:rPr lang="en-US" dirty="0"/>
              <a:t>The rescue operation cost 6 million. </a:t>
            </a:r>
          </a:p>
          <a:p>
            <a:pPr algn="l"/>
            <a:r>
              <a:rPr lang="en-US" dirty="0"/>
              <a:t>The ship is valued at 40 million, the cargo – 50 million( cargo owner 1-12 ml, cargo owner 2-28 ml &amp; cargo owner 3 – 20 ml) , the freight – 10 million. </a:t>
            </a:r>
          </a:p>
          <a:p>
            <a:pPr algn="l"/>
            <a:r>
              <a:rPr lang="en-US" dirty="0"/>
              <a:t>6 million was spent to save 100 million, so the general average value is 6%. </a:t>
            </a:r>
          </a:p>
          <a:p>
            <a:pPr algn="l"/>
            <a:r>
              <a:rPr lang="en-US" dirty="0"/>
              <a:t>So cargo owner’s 1 contribution = 6% of 12 million, 720 thousand</a:t>
            </a:r>
            <a:r>
              <a:rPr lang="en-US" b="0" i="0" dirty="0">
                <a:solidFill>
                  <a:srgbClr val="3A3A3A"/>
                </a:solidFill>
                <a:effectLst/>
                <a:latin typeface="Roboto" panose="02000000000000000000" pitchFamily="2" charset="0"/>
              </a:rPr>
              <a:t>.</a:t>
            </a:r>
          </a:p>
          <a:p>
            <a:endParaRPr lang="en-IN" dirty="0"/>
          </a:p>
        </p:txBody>
      </p:sp>
    </p:spTree>
    <p:extLst>
      <p:ext uri="{BB962C8B-B14F-4D97-AF65-F5344CB8AC3E}">
        <p14:creationId xmlns:p14="http://schemas.microsoft.com/office/powerpoint/2010/main" val="39370198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1414</TotalTime>
  <Words>9189</Words>
  <Application>Microsoft Office PowerPoint</Application>
  <PresentationFormat>On-screen Show (4:3)</PresentationFormat>
  <Paragraphs>661</Paragraphs>
  <Slides>94</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94</vt:i4>
      </vt:variant>
    </vt:vector>
  </HeadingPairs>
  <TitlesOfParts>
    <vt:vector size="105" baseType="lpstr">
      <vt:lpstr>Arial</vt:lpstr>
      <vt:lpstr>Calibri</vt:lpstr>
      <vt:lpstr>Calibri (Headings)</vt:lpstr>
      <vt:lpstr>Century Gothic</vt:lpstr>
      <vt:lpstr>Roboto</vt:lpstr>
      <vt:lpstr>Times New Roman</vt:lpstr>
      <vt:lpstr>Trebuchet MS</vt:lpstr>
      <vt:lpstr>Wingdings</vt:lpstr>
      <vt:lpstr>Wingdings 2</vt:lpstr>
      <vt:lpstr>Wingdings 3</vt:lpstr>
      <vt:lpstr>Ion</vt:lpstr>
      <vt:lpstr>MARINE INSURANCE</vt:lpstr>
      <vt:lpstr>MARINE INSURANCE  </vt:lpstr>
      <vt:lpstr>Marine Insurance - History</vt:lpstr>
      <vt:lpstr>Peculiarities of Marine Insurance</vt:lpstr>
      <vt:lpstr>Indemnity – Under marine insurance</vt:lpstr>
      <vt:lpstr>STANDARD FORM OF MARINE POLICY</vt:lpstr>
      <vt:lpstr>CONTENTS OF THE SCHEDULE OF MARINE POLICY BESIDES NAME OF THE INSURER AND ITS POLICY ISSUING OFFICE DETAILS THE SCHEDULE SHOULD CONTAIN:</vt:lpstr>
      <vt:lpstr>Principles of Insurance</vt:lpstr>
      <vt:lpstr>Insurable Interest.</vt:lpstr>
      <vt:lpstr>Principle of Indemnity</vt:lpstr>
      <vt:lpstr>Principle of Subrogation</vt:lpstr>
      <vt:lpstr>Principle of Contribution</vt:lpstr>
      <vt:lpstr>Principle of Proximate Cause</vt:lpstr>
      <vt:lpstr>FACTORS INFLUENCING THE RATING</vt:lpstr>
      <vt:lpstr>INCOTERMS</vt:lpstr>
      <vt:lpstr>PowerPoint Presentation</vt:lpstr>
      <vt:lpstr>EXW (Ex-Works)</vt:lpstr>
      <vt:lpstr>FCA (Free Carrier)</vt:lpstr>
      <vt:lpstr>FAS (Free Alongside Ship)</vt:lpstr>
      <vt:lpstr>FOB (Free On Board)</vt:lpstr>
      <vt:lpstr>CFR / C&amp;F (Cost and Freight)</vt:lpstr>
      <vt:lpstr>CIF (Cost, Insurance and Freight)</vt:lpstr>
      <vt:lpstr>PowerPoint Presentation</vt:lpstr>
      <vt:lpstr>CARGO POLICIES – Important Clauses</vt:lpstr>
      <vt:lpstr>       MARINE  CARGO CLAUSES </vt:lpstr>
      <vt:lpstr>Institute Cargo Clauses A, B &amp; C  Risk Covered:</vt:lpstr>
      <vt:lpstr>Institute Cargo Clauses A, B &amp; C   Risk Covered:</vt:lpstr>
      <vt:lpstr>INSTITUTE CARGO CLAUSES ‘B’   RISK COVERED:</vt:lpstr>
      <vt:lpstr>INSTITUTE CARGO CLAUSES ‘A’   RISK COVERED:</vt:lpstr>
      <vt:lpstr>Institute Cargo Clauses comparison</vt:lpstr>
      <vt:lpstr>PowerPoint Presentation</vt:lpstr>
      <vt:lpstr>Highlights of Changes made in Revised ICC 2009 Clause</vt:lpstr>
      <vt:lpstr>MAJOR CHANGES</vt:lpstr>
      <vt:lpstr>MAJOR CHANGES CONTD.</vt:lpstr>
      <vt:lpstr>Inland Transit Clause (Rail/Road/Air)</vt:lpstr>
      <vt:lpstr>Institute War / Strike Clause and SRCC Clause</vt:lpstr>
      <vt:lpstr>Institute War Clauses (Cargo)</vt:lpstr>
      <vt:lpstr>Duration of Cover is ICC &amp; IWC</vt:lpstr>
      <vt:lpstr>Institute Strikes Clauses (Cargo)</vt:lpstr>
      <vt:lpstr>Exclusions under Inst. Strikes Clauses</vt:lpstr>
      <vt:lpstr>Institute Cargo Clauses (Air)</vt:lpstr>
      <vt:lpstr>Institute War Clauses (Air Cargo)</vt:lpstr>
      <vt:lpstr>Institute Strikes Clauses (Air Cargo)</vt:lpstr>
      <vt:lpstr>TIME LIMITS AS PER TRANSIT CLAUSES OF VARIOUS CARGO CLAUSES</vt:lpstr>
      <vt:lpstr>Institute Trade Clause </vt:lpstr>
      <vt:lpstr>Institute coal clauses</vt:lpstr>
      <vt:lpstr>Institute Jute Clauses</vt:lpstr>
      <vt:lpstr>Institute Bulk Oil Clause</vt:lpstr>
      <vt:lpstr>Coffee Policies</vt:lpstr>
      <vt:lpstr>Coffee Policy </vt:lpstr>
      <vt:lpstr>Policy for Cardamom Estates</vt:lpstr>
      <vt:lpstr>Package Policy for Rubber Estates</vt:lpstr>
      <vt:lpstr>Tea Crop Insurance</vt:lpstr>
      <vt:lpstr>INCIDENTAL CLAUSES </vt:lpstr>
      <vt:lpstr>INCIDENTAL CLAUSES</vt:lpstr>
      <vt:lpstr>ICC—A/B/C—Duration-Transit Clause</vt:lpstr>
      <vt:lpstr>ICC—A/B/C—Duration-Transit Clause…contd.</vt:lpstr>
      <vt:lpstr>Section 47/48--Change of Voyage/Deviation</vt:lpstr>
      <vt:lpstr>ICC—A/B/C—Termination of Contract of Carriage</vt:lpstr>
      <vt:lpstr>MINIMISING LOSSES/WAIVER/AVOIDANCE OF DELAY</vt:lpstr>
      <vt:lpstr>EXCLUSIONS UNDER ICC-A CLAUSE</vt:lpstr>
      <vt:lpstr>RELEVENT EXCLUSIONS UNDER ICC-A CLAUSE</vt:lpstr>
      <vt:lpstr>ICC-A/B/C---ULLAGE LOSSES</vt:lpstr>
      <vt:lpstr>INSUFFICIENCY/UNSUITABILITY OF PACKING OR PREPARATION OF SUBJECT MATTER</vt:lpstr>
      <vt:lpstr>UNSUITABILITY OF PACKING</vt:lpstr>
      <vt:lpstr>Cargo Losses due to bad Stowage and  Stuffing in Containers </vt:lpstr>
      <vt:lpstr>Case Study</vt:lpstr>
      <vt:lpstr>INHERENT VICE/ OF THE SUBJECT MATTER INSURED</vt:lpstr>
      <vt:lpstr>DELAY EXCLUSION</vt:lpstr>
      <vt:lpstr>Case Study</vt:lpstr>
      <vt:lpstr>INSOLVENCY/FINANCIAL DEFAULT</vt:lpstr>
      <vt:lpstr>TYPE OF CARGO POLICIES</vt:lpstr>
      <vt:lpstr>SPECIFIC  POLICY</vt:lpstr>
      <vt:lpstr>OPEN POLICY</vt:lpstr>
      <vt:lpstr>SPECIAL DECLARATION POLICY</vt:lpstr>
      <vt:lpstr>ANNUAL POLICY</vt:lpstr>
      <vt:lpstr>OPEN COVER</vt:lpstr>
      <vt:lpstr>SELLER’S INTEREST CONTIGENCY  </vt:lpstr>
      <vt:lpstr>PowerPoint Presentation</vt:lpstr>
      <vt:lpstr>DUTY &amp; INCREASED VALUE POLICY</vt:lpstr>
      <vt:lpstr>LOSSES IN MARINE INSURANCE</vt:lpstr>
      <vt:lpstr> MARINE LOSSES </vt:lpstr>
      <vt:lpstr>MARINE CARGO TOTAL LOSS CLAIMS</vt:lpstr>
      <vt:lpstr>MEASURE OF INDEMNITY FOR TOTAL LOSS</vt:lpstr>
      <vt:lpstr>MARINE CARGO PARTIAL LOSS CLAIMS</vt:lpstr>
      <vt:lpstr>Case Studies</vt:lpstr>
      <vt:lpstr>TYPES OF CHARGES PAYABLE IN MARINE CARGO CLAIMS</vt:lpstr>
      <vt:lpstr>ICC-A/B/C—</vt:lpstr>
      <vt:lpstr>PARTICULAR AND GENERAL AVERAGE AND SALVAGE CHARGES</vt:lpstr>
      <vt:lpstr>CONCEPT OF GENERAL AVERAGE AND SALVAGE CHARGES</vt:lpstr>
      <vt:lpstr>PARTIAL LOSSES (INCLUDING SALVAGE AND GENERAL AVERAGE AND PARTICULAR CHARGES)</vt:lpstr>
      <vt:lpstr>GENERAL AVERAGE AND SALVAGE CHARGES UNDER 1CC-A/B/C</vt:lpstr>
      <vt:lpstr>SECTION-66— GENERAL AVERAGE</vt:lpstr>
      <vt:lpstr>Example 1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EXPECTATIONS FROM AGENCY MANAGER</dc:title>
  <dc:creator>K.V.R.KRISHNA</dc:creator>
  <cp:lastModifiedBy>Sunita Choudhary</cp:lastModifiedBy>
  <cp:revision>41</cp:revision>
  <dcterms:created xsi:type="dcterms:W3CDTF">2006-08-16T00:00:00Z</dcterms:created>
  <dcterms:modified xsi:type="dcterms:W3CDTF">2024-11-24T12:29:58Z</dcterms:modified>
</cp:coreProperties>
</file>