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92" r:id="rId18"/>
    <p:sldId id="272" r:id="rId19"/>
    <p:sldId id="273" r:id="rId20"/>
    <p:sldId id="293" r:id="rId21"/>
    <p:sldId id="274" r:id="rId22"/>
    <p:sldId id="275" r:id="rId23"/>
    <p:sldId id="276" r:id="rId24"/>
    <p:sldId id="277" r:id="rId25"/>
    <p:sldId id="278" r:id="rId26"/>
    <p:sldId id="279" r:id="rId27"/>
    <p:sldId id="280" r:id="rId28"/>
    <p:sldId id="281" r:id="rId29"/>
    <p:sldId id="290" r:id="rId30"/>
    <p:sldId id="282" r:id="rId31"/>
    <p:sldId id="283" r:id="rId32"/>
    <p:sldId id="284" r:id="rId33"/>
    <p:sldId id="285" r:id="rId34"/>
    <p:sldId id="286" r:id="rId35"/>
    <p:sldId id="287" r:id="rId36"/>
    <p:sldId id="288" r:id="rId37"/>
    <p:sldId id="289" r:id="rId38"/>
    <p:sldId id="291"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8" autoAdjust="0"/>
    <p:restoredTop sz="94660"/>
  </p:normalViewPr>
  <p:slideViewPr>
    <p:cSldViewPr>
      <p:cViewPr varScale="1">
        <p:scale>
          <a:sx n="78" d="100"/>
          <a:sy n="78" d="100"/>
        </p:scale>
        <p:origin x="874" y="67"/>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A2F35-9FE0-6A6A-37B3-E5A2AC58EE4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E5E0C47B-D634-6096-85C8-9B4F36D68E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334AEC58-7D15-37ED-5517-A7BB67601BE4}"/>
              </a:ext>
            </a:extLst>
          </p:cNvPr>
          <p:cNvSpPr>
            <a:spLocks noGrp="1"/>
          </p:cNvSpPr>
          <p:nvPr>
            <p:ph type="dt" sz="half" idx="10"/>
          </p:nvPr>
        </p:nvSpPr>
        <p:spPr/>
        <p:txBody>
          <a:bodyPr/>
          <a:lstStyle/>
          <a:p>
            <a:fld id="{1D8BD707-D9CF-40AE-B4C6-C98DA3205C09}" type="datetimeFigureOut">
              <a:rPr lang="en-US" smtClean="0"/>
              <a:pPr/>
              <a:t>11/21/2024</a:t>
            </a:fld>
            <a:endParaRPr lang="en-US"/>
          </a:p>
        </p:txBody>
      </p:sp>
      <p:sp>
        <p:nvSpPr>
          <p:cNvPr id="5" name="Footer Placeholder 4">
            <a:extLst>
              <a:ext uri="{FF2B5EF4-FFF2-40B4-BE49-F238E27FC236}">
                <a16:creationId xmlns:a16="http://schemas.microsoft.com/office/drawing/2014/main" id="{DBDF5C46-EBF7-3492-4515-32BB58C513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C96BCF-635B-5489-ABF6-E0DB7C9140C5}"/>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5782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69F03-FF28-5841-D8F6-87A36D3C7FC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B5C5BC2-4129-7455-CAC3-80107A2EDE7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42C398D-99CF-13AF-14F3-CD4167CEC276}"/>
              </a:ext>
            </a:extLst>
          </p:cNvPr>
          <p:cNvSpPr>
            <a:spLocks noGrp="1"/>
          </p:cNvSpPr>
          <p:nvPr>
            <p:ph type="dt" sz="half" idx="10"/>
          </p:nvPr>
        </p:nvSpPr>
        <p:spPr/>
        <p:txBody>
          <a:bodyPr/>
          <a:lstStyle/>
          <a:p>
            <a:fld id="{1D8BD707-D9CF-40AE-B4C6-C98DA3205C09}" type="datetimeFigureOut">
              <a:rPr lang="en-US" smtClean="0"/>
              <a:pPr/>
              <a:t>11/21/2024</a:t>
            </a:fld>
            <a:endParaRPr lang="en-US"/>
          </a:p>
        </p:txBody>
      </p:sp>
      <p:sp>
        <p:nvSpPr>
          <p:cNvPr id="5" name="Footer Placeholder 4">
            <a:extLst>
              <a:ext uri="{FF2B5EF4-FFF2-40B4-BE49-F238E27FC236}">
                <a16:creationId xmlns:a16="http://schemas.microsoft.com/office/drawing/2014/main" id="{AEFA7A8C-8B3A-E881-DCD2-BCB111297E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BFC639-9308-5934-EBFA-CC2E4FD14163}"/>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52199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3315D51-AA2D-45B7-DD27-02B71DFAED8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2FE99E6-07D8-B52A-DA56-DFDADA6A76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395DA12-A1F7-CF03-75ED-91596BA6752E}"/>
              </a:ext>
            </a:extLst>
          </p:cNvPr>
          <p:cNvSpPr>
            <a:spLocks noGrp="1"/>
          </p:cNvSpPr>
          <p:nvPr>
            <p:ph type="dt" sz="half" idx="10"/>
          </p:nvPr>
        </p:nvSpPr>
        <p:spPr/>
        <p:txBody>
          <a:bodyPr/>
          <a:lstStyle/>
          <a:p>
            <a:fld id="{1D8BD707-D9CF-40AE-B4C6-C98DA3205C09}" type="datetimeFigureOut">
              <a:rPr lang="en-US" smtClean="0"/>
              <a:pPr/>
              <a:t>11/21/2024</a:t>
            </a:fld>
            <a:endParaRPr lang="en-US"/>
          </a:p>
        </p:txBody>
      </p:sp>
      <p:sp>
        <p:nvSpPr>
          <p:cNvPr id="5" name="Footer Placeholder 4">
            <a:extLst>
              <a:ext uri="{FF2B5EF4-FFF2-40B4-BE49-F238E27FC236}">
                <a16:creationId xmlns:a16="http://schemas.microsoft.com/office/drawing/2014/main" id="{2A37DD36-55EE-4BD9-8992-5DC94F3CBF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97149A-6057-4A15-8F96-E54E53C5979B}"/>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68882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439B1-35DA-3A03-5A66-485D251A061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8F3901AF-8AD6-94EE-CEAE-619B9BF3F0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C6D18AD-3188-E3D0-2A0E-C0DD23639D94}"/>
              </a:ext>
            </a:extLst>
          </p:cNvPr>
          <p:cNvSpPr>
            <a:spLocks noGrp="1"/>
          </p:cNvSpPr>
          <p:nvPr>
            <p:ph type="dt" sz="half" idx="10"/>
          </p:nvPr>
        </p:nvSpPr>
        <p:spPr/>
        <p:txBody>
          <a:bodyPr/>
          <a:lstStyle/>
          <a:p>
            <a:fld id="{1D8BD707-D9CF-40AE-B4C6-C98DA3205C09}" type="datetimeFigureOut">
              <a:rPr lang="en-US" smtClean="0"/>
              <a:pPr/>
              <a:t>11/21/2024</a:t>
            </a:fld>
            <a:endParaRPr lang="en-US"/>
          </a:p>
        </p:txBody>
      </p:sp>
      <p:sp>
        <p:nvSpPr>
          <p:cNvPr id="5" name="Footer Placeholder 4">
            <a:extLst>
              <a:ext uri="{FF2B5EF4-FFF2-40B4-BE49-F238E27FC236}">
                <a16:creationId xmlns:a16="http://schemas.microsoft.com/office/drawing/2014/main" id="{FDE8DBA4-769B-8DF6-FF82-4699400C31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8CE6C0-7909-16A3-DD13-4D8D19ADE2A5}"/>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66613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013F1-4F70-CBD1-9ACF-4E07EB1094B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F3978E73-8AE4-055B-5FA5-E04F7DA3E0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B0E7CD2-86F3-FE59-F142-4C219B9BFEF7}"/>
              </a:ext>
            </a:extLst>
          </p:cNvPr>
          <p:cNvSpPr>
            <a:spLocks noGrp="1"/>
          </p:cNvSpPr>
          <p:nvPr>
            <p:ph type="dt" sz="half" idx="10"/>
          </p:nvPr>
        </p:nvSpPr>
        <p:spPr/>
        <p:txBody>
          <a:bodyPr/>
          <a:lstStyle/>
          <a:p>
            <a:fld id="{1D8BD707-D9CF-40AE-B4C6-C98DA3205C09}" type="datetimeFigureOut">
              <a:rPr lang="en-US" smtClean="0"/>
              <a:pPr/>
              <a:t>11/21/2024</a:t>
            </a:fld>
            <a:endParaRPr lang="en-US"/>
          </a:p>
        </p:txBody>
      </p:sp>
      <p:sp>
        <p:nvSpPr>
          <p:cNvPr id="5" name="Footer Placeholder 4">
            <a:extLst>
              <a:ext uri="{FF2B5EF4-FFF2-40B4-BE49-F238E27FC236}">
                <a16:creationId xmlns:a16="http://schemas.microsoft.com/office/drawing/2014/main" id="{04421925-3E56-B4A3-612F-3C98472325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567FAF-A7CA-F5E9-2267-F31F271F5086}"/>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37579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BD352-C557-4FBC-877D-1B245B8E1A67}"/>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A3F78B99-91CB-95D8-4610-1C8F2F15730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70884D43-9CA6-333B-54AA-6F4B4F4EAE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8029E8C7-4936-3E7D-60EF-41BEE030CA9A}"/>
              </a:ext>
            </a:extLst>
          </p:cNvPr>
          <p:cNvSpPr>
            <a:spLocks noGrp="1"/>
          </p:cNvSpPr>
          <p:nvPr>
            <p:ph type="dt" sz="half" idx="10"/>
          </p:nvPr>
        </p:nvSpPr>
        <p:spPr/>
        <p:txBody>
          <a:bodyPr/>
          <a:lstStyle/>
          <a:p>
            <a:fld id="{1D8BD707-D9CF-40AE-B4C6-C98DA3205C09}" type="datetimeFigureOut">
              <a:rPr lang="en-US" smtClean="0"/>
              <a:pPr/>
              <a:t>11/21/2024</a:t>
            </a:fld>
            <a:endParaRPr lang="en-US"/>
          </a:p>
        </p:txBody>
      </p:sp>
      <p:sp>
        <p:nvSpPr>
          <p:cNvPr id="6" name="Footer Placeholder 5">
            <a:extLst>
              <a:ext uri="{FF2B5EF4-FFF2-40B4-BE49-F238E27FC236}">
                <a16:creationId xmlns:a16="http://schemas.microsoft.com/office/drawing/2014/main" id="{EB4F9506-373C-B190-C6CA-29BE45B26EF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8131E5-786A-ADBE-0974-7F2C16A2CE95}"/>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01969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2BA50-9A32-B478-3C8C-225015D801BE}"/>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8827291-DCB0-B594-3A74-1F2BD9CCE4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896C932-4C15-219C-306C-62D71702711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39F67128-A7C2-A9A7-DD3D-9D0A153303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C20F708-1097-7F12-C25E-C3748D82891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C296FC7-F57B-C705-CA82-1DCAAD9561C5}"/>
              </a:ext>
            </a:extLst>
          </p:cNvPr>
          <p:cNvSpPr>
            <a:spLocks noGrp="1"/>
          </p:cNvSpPr>
          <p:nvPr>
            <p:ph type="dt" sz="half" idx="10"/>
          </p:nvPr>
        </p:nvSpPr>
        <p:spPr/>
        <p:txBody>
          <a:bodyPr/>
          <a:lstStyle/>
          <a:p>
            <a:fld id="{1D8BD707-D9CF-40AE-B4C6-C98DA3205C09}" type="datetimeFigureOut">
              <a:rPr lang="en-US" smtClean="0"/>
              <a:pPr/>
              <a:t>11/21/2024</a:t>
            </a:fld>
            <a:endParaRPr lang="en-US"/>
          </a:p>
        </p:txBody>
      </p:sp>
      <p:sp>
        <p:nvSpPr>
          <p:cNvPr id="8" name="Footer Placeholder 7">
            <a:extLst>
              <a:ext uri="{FF2B5EF4-FFF2-40B4-BE49-F238E27FC236}">
                <a16:creationId xmlns:a16="http://schemas.microsoft.com/office/drawing/2014/main" id="{718C492D-3987-CCD7-1CFC-A3372A6B58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6EBE947-B234-E336-C8DD-1BD035E0F3B7}"/>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5523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18951-E41B-3442-52EB-089A516383A3}"/>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6B6FC65-6906-A40E-4B65-C19165978A80}"/>
              </a:ext>
            </a:extLst>
          </p:cNvPr>
          <p:cNvSpPr>
            <a:spLocks noGrp="1"/>
          </p:cNvSpPr>
          <p:nvPr>
            <p:ph type="dt" sz="half" idx="10"/>
          </p:nvPr>
        </p:nvSpPr>
        <p:spPr/>
        <p:txBody>
          <a:bodyPr/>
          <a:lstStyle/>
          <a:p>
            <a:fld id="{1D8BD707-D9CF-40AE-B4C6-C98DA3205C09}" type="datetimeFigureOut">
              <a:rPr lang="en-US" smtClean="0"/>
              <a:pPr/>
              <a:t>11/21/2024</a:t>
            </a:fld>
            <a:endParaRPr lang="en-US"/>
          </a:p>
        </p:txBody>
      </p:sp>
      <p:sp>
        <p:nvSpPr>
          <p:cNvPr id="4" name="Footer Placeholder 3">
            <a:extLst>
              <a:ext uri="{FF2B5EF4-FFF2-40B4-BE49-F238E27FC236}">
                <a16:creationId xmlns:a16="http://schemas.microsoft.com/office/drawing/2014/main" id="{03D52D1B-C2DA-85DF-6CF4-261C487D69B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BDF246-2B3F-43F5-6BE0-CF134F895A8E}"/>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12419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63D813-20D5-D5D2-EF93-A6590F5ECAFA}"/>
              </a:ext>
            </a:extLst>
          </p:cNvPr>
          <p:cNvSpPr>
            <a:spLocks noGrp="1"/>
          </p:cNvSpPr>
          <p:nvPr>
            <p:ph type="dt" sz="half" idx="10"/>
          </p:nvPr>
        </p:nvSpPr>
        <p:spPr/>
        <p:txBody>
          <a:bodyPr/>
          <a:lstStyle/>
          <a:p>
            <a:fld id="{1D8BD707-D9CF-40AE-B4C6-C98DA3205C09}" type="datetimeFigureOut">
              <a:rPr lang="en-US" smtClean="0"/>
              <a:pPr/>
              <a:t>11/21/2024</a:t>
            </a:fld>
            <a:endParaRPr lang="en-US"/>
          </a:p>
        </p:txBody>
      </p:sp>
      <p:sp>
        <p:nvSpPr>
          <p:cNvPr id="3" name="Footer Placeholder 2">
            <a:extLst>
              <a:ext uri="{FF2B5EF4-FFF2-40B4-BE49-F238E27FC236}">
                <a16:creationId xmlns:a16="http://schemas.microsoft.com/office/drawing/2014/main" id="{77CDA021-3E40-CF56-09FC-17AA6744896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071E924-0B82-DAAE-FD40-AC9F3DF23649}"/>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96272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AEB49-B4CF-F10F-648B-4DDD780EE8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F1C5701A-0B8A-1F39-F544-CACAE1EC6C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FF0DEAFD-F7FB-580E-D608-88C0D4B0E3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9F1D64-C9F6-6278-3462-EF2015C60A7C}"/>
              </a:ext>
            </a:extLst>
          </p:cNvPr>
          <p:cNvSpPr>
            <a:spLocks noGrp="1"/>
          </p:cNvSpPr>
          <p:nvPr>
            <p:ph type="dt" sz="half" idx="10"/>
          </p:nvPr>
        </p:nvSpPr>
        <p:spPr/>
        <p:txBody>
          <a:bodyPr/>
          <a:lstStyle/>
          <a:p>
            <a:fld id="{1D8BD707-D9CF-40AE-B4C6-C98DA3205C09}" type="datetimeFigureOut">
              <a:rPr lang="en-US" smtClean="0"/>
              <a:pPr/>
              <a:t>11/21/2024</a:t>
            </a:fld>
            <a:endParaRPr lang="en-US"/>
          </a:p>
        </p:txBody>
      </p:sp>
      <p:sp>
        <p:nvSpPr>
          <p:cNvPr id="6" name="Footer Placeholder 5">
            <a:extLst>
              <a:ext uri="{FF2B5EF4-FFF2-40B4-BE49-F238E27FC236}">
                <a16:creationId xmlns:a16="http://schemas.microsoft.com/office/drawing/2014/main" id="{751D6341-75AA-AEE9-0734-58F6F30000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88E06F-FDC6-5306-BF4E-F590B2EE8C3E}"/>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18963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D7207-0E49-8009-996C-CC094F3E8A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9D943C19-66BB-DACC-50C5-6C7FAF58B9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17269B5C-664C-14BC-2B8E-F7C05986A0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9BFEA4-3A49-1668-8BF1-5A76C2733E99}"/>
              </a:ext>
            </a:extLst>
          </p:cNvPr>
          <p:cNvSpPr>
            <a:spLocks noGrp="1"/>
          </p:cNvSpPr>
          <p:nvPr>
            <p:ph type="dt" sz="half" idx="10"/>
          </p:nvPr>
        </p:nvSpPr>
        <p:spPr/>
        <p:txBody>
          <a:bodyPr/>
          <a:lstStyle/>
          <a:p>
            <a:fld id="{1D8BD707-D9CF-40AE-B4C6-C98DA3205C09}" type="datetimeFigureOut">
              <a:rPr lang="en-US" smtClean="0"/>
              <a:pPr/>
              <a:t>11/21/2024</a:t>
            </a:fld>
            <a:endParaRPr lang="en-US"/>
          </a:p>
        </p:txBody>
      </p:sp>
      <p:sp>
        <p:nvSpPr>
          <p:cNvPr id="6" name="Footer Placeholder 5">
            <a:extLst>
              <a:ext uri="{FF2B5EF4-FFF2-40B4-BE49-F238E27FC236}">
                <a16:creationId xmlns:a16="http://schemas.microsoft.com/office/drawing/2014/main" id="{A57AB1E6-E52B-F805-3325-1265CBAE47D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E38593A-546F-A9F4-28EE-C7EC2A91D45A}"/>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42670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F53485-8AF0-3A7F-0C99-D8C859CEB3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93738577-7933-5974-0272-A81DA8F837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D46CEA3-9DE9-FF8F-6EDD-E14CC34388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11/21/2024</a:t>
            </a:fld>
            <a:endParaRPr lang="en-US"/>
          </a:p>
        </p:txBody>
      </p:sp>
      <p:sp>
        <p:nvSpPr>
          <p:cNvPr id="5" name="Footer Placeholder 4">
            <a:extLst>
              <a:ext uri="{FF2B5EF4-FFF2-40B4-BE49-F238E27FC236}">
                <a16:creationId xmlns:a16="http://schemas.microsoft.com/office/drawing/2014/main" id="{F9FE1E8B-08E9-4B5C-9662-CC31726F19E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162FEC4-4E2E-0030-FF8E-97C86D47A4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263399154"/>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8000" b="1" dirty="0"/>
              <a:t>AVIATION INSURANCE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685800"/>
            <a:ext cx="11658600" cy="5851525"/>
          </a:xfrm>
        </p:spPr>
        <p:txBody>
          <a:bodyPr>
            <a:normAutofit/>
          </a:bodyPr>
          <a:lstStyle/>
          <a:p>
            <a:r>
              <a:rPr lang="en-IN" sz="2800" dirty="0"/>
              <a:t>Section IV General exclusions</a:t>
            </a:r>
          </a:p>
          <a:p>
            <a:pPr marL="514350" indent="-514350" algn="just">
              <a:buFont typeface="+mj-lt"/>
              <a:buAutoNum type="arabicPeriod"/>
            </a:pPr>
            <a:r>
              <a:rPr lang="en-IN" sz="2800" dirty="0"/>
              <a:t>Policy excludes coverage </a:t>
            </a:r>
          </a:p>
          <a:p>
            <a:pPr algn="just"/>
            <a:r>
              <a:rPr lang="en-IN" sz="2800" dirty="0"/>
              <a:t>when aircraft is used for illegal purpose or any other purpose other than agreed purposes.</a:t>
            </a:r>
          </a:p>
          <a:p>
            <a:pPr algn="just"/>
            <a:r>
              <a:rPr lang="en-US" sz="2800" dirty="0"/>
              <a:t>when the Aircraft is outside the geographical limits agreed upon unless due to force majeure</a:t>
            </a:r>
          </a:p>
          <a:p>
            <a:pPr lvl="0" algn="just"/>
            <a:r>
              <a:rPr lang="en-US" sz="2800" dirty="0"/>
              <a:t>when the Aircraft is being transported by any means of conveyance except as the result of an Accident giving rise to a claim under  the Policy.</a:t>
            </a:r>
          </a:p>
          <a:p>
            <a:pPr algn="just"/>
            <a:r>
              <a:rPr lang="en-US" sz="2800" dirty="0"/>
              <a:t>when the Aircraft is being piloted by any person other than agreed except that the Aircraft may be operated on the ground by any person competent for that purpose.</a:t>
            </a:r>
            <a:endParaRPr lang="en-IN" sz="2800" dirty="0"/>
          </a:p>
        </p:txBody>
      </p:sp>
    </p:spTree>
    <p:extLst>
      <p:ext uri="{BB962C8B-B14F-4D97-AF65-F5344CB8AC3E}">
        <p14:creationId xmlns:p14="http://schemas.microsoft.com/office/powerpoint/2010/main" val="1794032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371600"/>
            <a:ext cx="10934700" cy="4724400"/>
          </a:xfrm>
        </p:spPr>
        <p:txBody>
          <a:bodyPr>
            <a:normAutofit/>
          </a:bodyPr>
          <a:lstStyle/>
          <a:p>
            <a:pPr lvl="0" algn="just"/>
            <a:r>
              <a:rPr lang="en-US" dirty="0"/>
              <a:t>when the Aircraft is landing on or taking off or attempting to do so from a place which does not comply with the recommendations laid down by the manufacturer of the Aircraft except as a result of force majeure.</a:t>
            </a:r>
          </a:p>
          <a:p>
            <a:pPr algn="just"/>
            <a:r>
              <a:rPr lang="en-US" dirty="0"/>
              <a:t>When aircraft used with insured assumed liability or waived rights under any agreement (other than a passenger ticket/baggage check issued under Section III hereof). Coverage is restricted to liability that would otherwise have attached to the insured without such agreement. Purpose is to cover legal liability only.</a:t>
            </a:r>
          </a:p>
          <a:p>
            <a:pPr algn="just"/>
            <a:r>
              <a:rPr lang="en-US" dirty="0"/>
              <a:t>When  the total number of passengers being carried in the Aircraft exceeds the declared maximum number of passengers.</a:t>
            </a:r>
          </a:p>
          <a:p>
            <a:pPr algn="just"/>
            <a:r>
              <a:rPr lang="en-US" dirty="0"/>
              <a:t>Coverage is excluded for war and allied perils and nuclear perils</a:t>
            </a:r>
            <a:endParaRPr lang="en-IN" dirty="0"/>
          </a:p>
        </p:txBody>
      </p:sp>
    </p:spTree>
    <p:extLst>
      <p:ext uri="{BB962C8B-B14F-4D97-AF65-F5344CB8AC3E}">
        <p14:creationId xmlns:p14="http://schemas.microsoft.com/office/powerpoint/2010/main" val="164130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10134599" cy="914400"/>
          </a:xfrm>
        </p:spPr>
        <p:txBody>
          <a:bodyPr>
            <a:normAutofit fontScale="90000"/>
          </a:bodyPr>
          <a:lstStyle/>
          <a:p>
            <a:pPr algn="ctr"/>
            <a:r>
              <a:rPr lang="en-US" altLang="en-US" sz="3200" b="1" dirty="0">
                <a:solidFill>
                  <a:srgbClr val="FF0000"/>
                </a:solidFill>
              </a:rPr>
              <a:t>Aircraft Insurance Policy – AVN 48B</a:t>
            </a:r>
            <a:br>
              <a:rPr lang="en-US" altLang="en-US" sz="3200" b="1" dirty="0">
                <a:solidFill>
                  <a:srgbClr val="FF0000"/>
                </a:solidFill>
              </a:rPr>
            </a:br>
            <a:r>
              <a:rPr lang="en-US" sz="3200" b="1" dirty="0">
                <a:solidFill>
                  <a:srgbClr val="FF0000"/>
                </a:solidFill>
              </a:rPr>
              <a:t>War, Hi-Jacking and Other Perils Exclusion Clause</a:t>
            </a:r>
            <a:endParaRPr lang="en-IN" sz="3200" b="1" dirty="0">
              <a:solidFill>
                <a:srgbClr val="FF0000"/>
              </a:solidFill>
            </a:endParaRPr>
          </a:p>
        </p:txBody>
      </p:sp>
      <p:sp>
        <p:nvSpPr>
          <p:cNvPr id="3" name="Content Placeholder 2"/>
          <p:cNvSpPr>
            <a:spLocks noGrp="1"/>
          </p:cNvSpPr>
          <p:nvPr>
            <p:ph idx="1"/>
          </p:nvPr>
        </p:nvSpPr>
        <p:spPr>
          <a:xfrm>
            <a:off x="152400" y="1295400"/>
            <a:ext cx="11734800" cy="5334000"/>
          </a:xfrm>
        </p:spPr>
        <p:txBody>
          <a:bodyPr>
            <a:normAutofit fontScale="85000" lnSpcReduction="20000"/>
          </a:bodyPr>
          <a:lstStyle/>
          <a:p>
            <a:pPr algn="just"/>
            <a:r>
              <a:rPr lang="en-US" dirty="0"/>
              <a:t>This policy does not cover claims caused by</a:t>
            </a:r>
            <a:endParaRPr lang="en-IN" dirty="0"/>
          </a:p>
          <a:p>
            <a:pPr marL="514350" indent="-514350" algn="just">
              <a:buAutoNum type="alphaLcParenBoth"/>
            </a:pPr>
            <a:r>
              <a:rPr lang="en-US" dirty="0"/>
              <a:t>War, invasion, acts of foreign enemies, hostilities, civil war, rebellion, revolution, insurrection, martial law, military or usurped power or attempts at usurpation of power. </a:t>
            </a:r>
          </a:p>
          <a:p>
            <a:pPr marL="514350" indent="-514350" algn="just">
              <a:buFont typeface="Arial" pitchFamily="34" charset="0"/>
              <a:buAutoNum type="alphaLcParenBoth"/>
            </a:pPr>
            <a:r>
              <a:rPr lang="en-US" dirty="0"/>
              <a:t>Any hostile detonation of any weapon of war employing atomic or nuclear fission and/or fusion or other like reaction or radioactive force or matter. </a:t>
            </a:r>
          </a:p>
          <a:p>
            <a:pPr marL="514350" indent="-514350" algn="just">
              <a:buFont typeface="Arial" pitchFamily="34" charset="0"/>
              <a:buAutoNum type="alphaLcParenBoth"/>
            </a:pPr>
            <a:r>
              <a:rPr lang="en-US" dirty="0"/>
              <a:t>Strikes, riots, civil commotions or </a:t>
            </a:r>
            <a:r>
              <a:rPr lang="en-US" dirty="0" err="1"/>
              <a:t>labour</a:t>
            </a:r>
            <a:r>
              <a:rPr lang="en-US" dirty="0"/>
              <a:t> disturbances. </a:t>
            </a:r>
          </a:p>
          <a:p>
            <a:pPr marL="514350" indent="-514350" algn="just">
              <a:buFont typeface="Arial" pitchFamily="34" charset="0"/>
              <a:buAutoNum type="alphaLcParenBoth"/>
            </a:pPr>
            <a:r>
              <a:rPr lang="en-US" dirty="0"/>
              <a:t>Any act of one or more persons, whether or not agents of a sovereign Power, for political or terrorist purposes. </a:t>
            </a:r>
          </a:p>
          <a:p>
            <a:pPr marL="514350" indent="-514350" algn="just">
              <a:buFont typeface="Arial" pitchFamily="34" charset="0"/>
              <a:buAutoNum type="alphaLcParenBoth"/>
            </a:pPr>
            <a:r>
              <a:rPr lang="en-US" dirty="0"/>
              <a:t>Any malicious act or act of sabotage. </a:t>
            </a:r>
          </a:p>
          <a:p>
            <a:pPr marL="514350" indent="-514350" algn="just">
              <a:buFont typeface="Arial" pitchFamily="34" charset="0"/>
              <a:buAutoNum type="alphaLcParenBoth"/>
            </a:pPr>
            <a:r>
              <a:rPr lang="en-US" dirty="0"/>
              <a:t>Confiscation, nationalization, seizure, restraint, detention, appropriation, requisition for title or use by or under the order of any Government (whether civil military or de facto) or public or local authority. </a:t>
            </a:r>
          </a:p>
          <a:p>
            <a:pPr marL="514350" indent="-514350" algn="just">
              <a:buFont typeface="Arial" pitchFamily="34" charset="0"/>
              <a:buAutoNum type="alphaLcParenBoth"/>
            </a:pPr>
            <a:r>
              <a:rPr lang="en-US" dirty="0"/>
              <a:t>Hi-jacking or any unlawful seizure or wrongful exercise of control of the Aircraft or crew in Flight (including any attempt at such seizure or control) made by any person or persons on board the Aircraft acting without the consent of the Insured. </a:t>
            </a:r>
          </a:p>
          <a:p>
            <a:pPr algn="just"/>
            <a:endParaRPr lang="en-IN" dirty="0"/>
          </a:p>
        </p:txBody>
      </p:sp>
    </p:spTree>
    <p:extLst>
      <p:ext uri="{BB962C8B-B14F-4D97-AF65-F5344CB8AC3E}">
        <p14:creationId xmlns:p14="http://schemas.microsoft.com/office/powerpoint/2010/main" val="16855827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052" y="304801"/>
            <a:ext cx="10179148" cy="806629"/>
          </a:xfrm>
        </p:spPr>
        <p:txBody>
          <a:bodyPr>
            <a:noAutofit/>
          </a:bodyPr>
          <a:lstStyle/>
          <a:p>
            <a:pPr algn="ctr"/>
            <a:r>
              <a:rPr lang="en-IN" sz="3600" b="1" dirty="0">
                <a:solidFill>
                  <a:srgbClr val="FF0000"/>
                </a:solidFill>
              </a:rPr>
              <a:t>Aviation Hull War and Allied perils – LSW 555D</a:t>
            </a:r>
          </a:p>
        </p:txBody>
      </p:sp>
      <p:sp>
        <p:nvSpPr>
          <p:cNvPr id="3" name="Content Placeholder 2"/>
          <p:cNvSpPr>
            <a:spLocks noGrp="1"/>
          </p:cNvSpPr>
          <p:nvPr>
            <p:ph idx="1"/>
          </p:nvPr>
        </p:nvSpPr>
        <p:spPr>
          <a:xfrm>
            <a:off x="152400" y="1295400"/>
            <a:ext cx="11887200" cy="5257799"/>
          </a:xfrm>
        </p:spPr>
        <p:txBody>
          <a:bodyPr>
            <a:normAutofit fontScale="92500" lnSpcReduction="20000"/>
          </a:bodyPr>
          <a:lstStyle/>
          <a:p>
            <a:pPr algn="just"/>
            <a:r>
              <a:rPr lang="en-IN" dirty="0"/>
              <a:t>[Section 1] Hull war and allied perils covers six out of seven exclusions under AVN 48B</a:t>
            </a:r>
          </a:p>
          <a:p>
            <a:pPr marL="514350" indent="-514350" algn="just">
              <a:buAutoNum type="alphaLcParenBoth"/>
            </a:pPr>
            <a:r>
              <a:rPr lang="en-US" dirty="0"/>
              <a:t>War, invasion, acts of foreign enemies, hostilities, civil war, rebellion, revolution, insurrection, martial law, military or usurped power or attempts at usurpation of power. </a:t>
            </a:r>
          </a:p>
          <a:p>
            <a:pPr marL="514350" indent="-514350" algn="just">
              <a:buFont typeface="Arial" pitchFamily="34" charset="0"/>
              <a:buAutoNum type="alphaLcParenBoth"/>
            </a:pPr>
            <a:r>
              <a:rPr lang="en-US" dirty="0"/>
              <a:t>Strikes, riots, civil commotions or </a:t>
            </a:r>
            <a:r>
              <a:rPr lang="en-US" dirty="0" err="1"/>
              <a:t>labour</a:t>
            </a:r>
            <a:r>
              <a:rPr lang="en-US" dirty="0"/>
              <a:t> disturbances. </a:t>
            </a:r>
          </a:p>
          <a:p>
            <a:pPr marL="514350" indent="-514350" algn="just">
              <a:buFont typeface="Arial" pitchFamily="34" charset="0"/>
              <a:buAutoNum type="alphaLcParenBoth"/>
            </a:pPr>
            <a:r>
              <a:rPr lang="en-US" dirty="0"/>
              <a:t>Any act of one or more persons, whether or not agents of a sovereign Power, for political or terrorist purposes. </a:t>
            </a:r>
          </a:p>
          <a:p>
            <a:pPr marL="514350" indent="-514350" algn="just">
              <a:buFont typeface="Arial" pitchFamily="34" charset="0"/>
              <a:buAutoNum type="alphaLcParenBoth"/>
            </a:pPr>
            <a:r>
              <a:rPr lang="en-US" dirty="0"/>
              <a:t>Any malicious act or act of sabotage. </a:t>
            </a:r>
          </a:p>
          <a:p>
            <a:pPr marL="514350" indent="-514350" algn="just">
              <a:buFont typeface="Arial" pitchFamily="34" charset="0"/>
              <a:buAutoNum type="alphaLcParenBoth"/>
            </a:pPr>
            <a:r>
              <a:rPr lang="en-US" dirty="0"/>
              <a:t>Confiscation, nationalization, seizure, restraint, detention, appropriation, requisition for title or use by or under the order of any Government (whether civil military or de facto) or public or local authority. </a:t>
            </a:r>
          </a:p>
          <a:p>
            <a:pPr marL="514350" indent="-514350" algn="just">
              <a:buFont typeface="Arial" pitchFamily="34" charset="0"/>
              <a:buAutoNum type="alphaLcParenBoth"/>
            </a:pPr>
            <a:r>
              <a:rPr lang="en-US" dirty="0"/>
              <a:t>Hi-jacking or any unlawful seizure or wrongful exercise of control of the Aircraft or crew in Flight (including any attempt at such seizure or control) made by any person or persons on board the Aircraft acting without the consent of the Insured. </a:t>
            </a:r>
          </a:p>
          <a:p>
            <a:pPr algn="just"/>
            <a:endParaRPr lang="en-IN" dirty="0"/>
          </a:p>
        </p:txBody>
      </p:sp>
    </p:spTree>
    <p:extLst>
      <p:ext uri="{BB962C8B-B14F-4D97-AF65-F5344CB8AC3E}">
        <p14:creationId xmlns:p14="http://schemas.microsoft.com/office/powerpoint/2010/main" val="4172458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 y="1295400"/>
            <a:ext cx="11963400" cy="5410199"/>
          </a:xfrm>
        </p:spPr>
        <p:txBody>
          <a:bodyPr>
            <a:noAutofit/>
          </a:bodyPr>
          <a:lstStyle/>
          <a:p>
            <a:pPr algn="just">
              <a:lnSpc>
                <a:spcPct val="150000"/>
              </a:lnSpc>
            </a:pPr>
            <a:r>
              <a:rPr lang="en-IN" sz="2200" dirty="0"/>
              <a:t>[Section 2] It provide for Extortion and Hi-Jack expenses </a:t>
            </a:r>
            <a:r>
              <a:rPr lang="en-IN" sz="2200" dirty="0" err="1"/>
              <a:t>upto</a:t>
            </a:r>
            <a:r>
              <a:rPr lang="en-IN" sz="2200" dirty="0"/>
              <a:t> a limit of 90% of the amount stated in schedule. It is a condition that 10% amount will remain uninsured. The coverage is subject to its not being in contravention of any applicable law.</a:t>
            </a:r>
          </a:p>
          <a:p>
            <a:pPr algn="just">
              <a:lnSpc>
                <a:spcPct val="150000"/>
              </a:lnSpc>
            </a:pPr>
            <a:r>
              <a:rPr lang="en-IN" sz="2200" dirty="0"/>
              <a:t>[Section 3] This Policy excludes loss, damage or expense caused by war (whether there be a declaration of war or not) between any of the following States: the United Kingdom, the United States of America, France, the Russian Federation, the People’s Republic of China; nevertheless, if any Aircraft is in the air when an outbreak of such war occurs, this exclusion shall not apply in respect of such Aircraft until the said Aircraft has completed its first landing thereafter; </a:t>
            </a:r>
          </a:p>
        </p:txBody>
      </p:sp>
    </p:spTree>
    <p:extLst>
      <p:ext uri="{BB962C8B-B14F-4D97-AF65-F5344CB8AC3E}">
        <p14:creationId xmlns:p14="http://schemas.microsoft.com/office/powerpoint/2010/main" val="3415729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52" y="152401"/>
            <a:ext cx="11017348" cy="1090832"/>
          </a:xfrm>
        </p:spPr>
        <p:txBody>
          <a:bodyPr>
            <a:noAutofit/>
          </a:bodyPr>
          <a:lstStyle/>
          <a:p>
            <a:pPr algn="ctr"/>
            <a:r>
              <a:rPr lang="en-US" altLang="en-US" sz="3000" b="1" dirty="0">
                <a:solidFill>
                  <a:srgbClr val="FF0000"/>
                </a:solidFill>
              </a:rPr>
              <a:t>Aircraft Insurance Policy – AVN 52E</a:t>
            </a:r>
            <a:br>
              <a:rPr lang="en-US" altLang="en-US" sz="3000" b="1" dirty="0">
                <a:solidFill>
                  <a:srgbClr val="FF0000"/>
                </a:solidFill>
              </a:rPr>
            </a:br>
            <a:r>
              <a:rPr lang="en-US" sz="3000" b="1" dirty="0">
                <a:solidFill>
                  <a:srgbClr val="FF0000"/>
                </a:solidFill>
              </a:rPr>
              <a:t>Extended Coverage Endorsement (Aviation Liabilities)</a:t>
            </a:r>
            <a:endParaRPr lang="en-IN" sz="3000" b="1" dirty="0">
              <a:solidFill>
                <a:srgbClr val="FF0000"/>
              </a:solidFill>
            </a:endParaRPr>
          </a:p>
        </p:txBody>
      </p:sp>
      <p:sp>
        <p:nvSpPr>
          <p:cNvPr id="3" name="Content Placeholder 2"/>
          <p:cNvSpPr>
            <a:spLocks noGrp="1"/>
          </p:cNvSpPr>
          <p:nvPr>
            <p:ph idx="1"/>
          </p:nvPr>
        </p:nvSpPr>
        <p:spPr>
          <a:xfrm>
            <a:off x="152400" y="1143000"/>
            <a:ext cx="11887200" cy="6172200"/>
          </a:xfrm>
        </p:spPr>
        <p:txBody>
          <a:bodyPr>
            <a:noAutofit/>
          </a:bodyPr>
          <a:lstStyle/>
          <a:p>
            <a:pPr marL="0" indent="0" algn="just">
              <a:buNone/>
            </a:pPr>
            <a:r>
              <a:rPr lang="en-US" sz="2400" dirty="0"/>
              <a:t>WRITE-BACK</a:t>
            </a:r>
          </a:p>
          <a:p>
            <a:pPr marL="0" indent="0" algn="just">
              <a:buNone/>
            </a:pPr>
            <a:r>
              <a:rPr lang="en-US" sz="2400" dirty="0"/>
              <a:t>All sub-paragraphs other than (b) of Clause AVN 48B are deleted </a:t>
            </a:r>
          </a:p>
          <a:p>
            <a:pPr marL="0" indent="0" algn="just">
              <a:buNone/>
            </a:pPr>
            <a:r>
              <a:rPr lang="en-US" sz="2400" dirty="0"/>
              <a:t>LIMITATION OF LIABILITY - any one Occurrence and in the annual aggregate</a:t>
            </a:r>
          </a:p>
          <a:p>
            <a:pPr marL="0" indent="0" algn="just">
              <a:buNone/>
            </a:pPr>
            <a:r>
              <a:rPr lang="en-US" sz="2400" dirty="0"/>
              <a:t>The sub-limit does not apply to Insured’s liability: (a) to the passengers (b) for cargo and mail </a:t>
            </a:r>
          </a:p>
          <a:p>
            <a:pPr marL="0" indent="0" algn="just">
              <a:buNone/>
            </a:pPr>
            <a:r>
              <a:rPr lang="en-US" sz="2400" dirty="0"/>
              <a:t>AUTOMATIC TERMINATION </a:t>
            </a:r>
          </a:p>
          <a:p>
            <a:pPr marL="0" indent="0" algn="just">
              <a:buNone/>
            </a:pPr>
            <a:r>
              <a:rPr lang="en-US" sz="2400" dirty="0"/>
              <a:t>Upon the outbreak of war between any two or more of the P5 countries </a:t>
            </a:r>
          </a:p>
          <a:p>
            <a:pPr marL="0" indent="0" algn="just">
              <a:buNone/>
            </a:pPr>
            <a:r>
              <a:rPr lang="en-US" sz="2400" dirty="0"/>
              <a:t>Upon the hostile detonation of any weapon of war employing atomic or nuclear fission and/or fusion</a:t>
            </a:r>
          </a:p>
          <a:p>
            <a:pPr marL="0" indent="0" algn="just">
              <a:buNone/>
            </a:pPr>
            <a:r>
              <a:rPr lang="en-US" sz="2400" dirty="0"/>
              <a:t>Upon requisitioning of the Aircraft for either title or use </a:t>
            </a:r>
          </a:p>
          <a:p>
            <a:pPr marL="0" indent="0" algn="just">
              <a:buNone/>
            </a:pPr>
            <a:r>
              <a:rPr lang="en-US" sz="2400" dirty="0"/>
              <a:t>REVIEW AND CANCELLATION </a:t>
            </a:r>
          </a:p>
          <a:p>
            <a:pPr marL="0" indent="0" algn="just">
              <a:buNone/>
            </a:pPr>
            <a:r>
              <a:rPr lang="en-US" sz="2400" dirty="0"/>
              <a:t>7 Days notice to review Premium and/or Geographical Limits </a:t>
            </a:r>
          </a:p>
          <a:p>
            <a:pPr marL="0" indent="0" algn="just">
              <a:buNone/>
            </a:pPr>
            <a:r>
              <a:rPr lang="en-US" sz="2400" dirty="0"/>
              <a:t>Limited Cancellation (48 hours) Following a hostile detonation of atomic weapon </a:t>
            </a:r>
          </a:p>
          <a:p>
            <a:pPr marL="0" indent="0" algn="just">
              <a:buNone/>
            </a:pPr>
            <a:r>
              <a:rPr lang="en-US" sz="2400" dirty="0"/>
              <a:t>Cancellation (7 days)</a:t>
            </a:r>
            <a:endParaRPr lang="en-IN" sz="2400" dirty="0"/>
          </a:p>
        </p:txBody>
      </p:sp>
    </p:spTree>
    <p:extLst>
      <p:ext uri="{BB962C8B-B14F-4D97-AF65-F5344CB8AC3E}">
        <p14:creationId xmlns:p14="http://schemas.microsoft.com/office/powerpoint/2010/main" val="35503924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9982200" cy="1935162"/>
          </a:xfrm>
        </p:spPr>
        <p:txBody>
          <a:bodyPr>
            <a:normAutofit/>
          </a:bodyPr>
          <a:lstStyle/>
          <a:p>
            <a:r>
              <a:rPr lang="en-US" sz="2500" dirty="0"/>
              <a:t>Typical Airline Insurance </a:t>
            </a:r>
            <a:r>
              <a:rPr lang="en-US" sz="2500" dirty="0" err="1"/>
              <a:t>Programme</a:t>
            </a:r>
            <a:br>
              <a:rPr lang="en-US" sz="2500" dirty="0"/>
            </a:br>
            <a:br>
              <a:rPr lang="en-US" sz="2500" dirty="0"/>
            </a:br>
            <a:br>
              <a:rPr lang="en-US" sz="2500" dirty="0"/>
            </a:br>
            <a:r>
              <a:rPr lang="en-US" sz="2500" dirty="0"/>
              <a:t>	HULL                                                                               LIABILITIES</a:t>
            </a:r>
            <a:endParaRPr lang="en-IN" sz="25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8600" y="2362200"/>
            <a:ext cx="5181600" cy="409887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4600" y="2362200"/>
            <a:ext cx="5638800" cy="4038600"/>
          </a:xfrm>
          <a:prstGeom prst="rect">
            <a:avLst/>
          </a:prstGeom>
        </p:spPr>
      </p:pic>
    </p:spTree>
    <p:extLst>
      <p:ext uri="{BB962C8B-B14F-4D97-AF65-F5344CB8AC3E}">
        <p14:creationId xmlns:p14="http://schemas.microsoft.com/office/powerpoint/2010/main" val="1684880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9404723" cy="1400530"/>
          </a:xfrm>
        </p:spPr>
        <p:txBody>
          <a:bodyPr>
            <a:normAutofit/>
          </a:bodyPr>
          <a:lstStyle/>
          <a:p>
            <a:r>
              <a:rPr lang="en-US" sz="5200" dirty="0"/>
              <a:t>Hull Deductible Cover</a:t>
            </a:r>
          </a:p>
        </p:txBody>
      </p:sp>
      <p:sp>
        <p:nvSpPr>
          <p:cNvPr id="3" name="Content Placeholder 2"/>
          <p:cNvSpPr>
            <a:spLocks noGrp="1"/>
          </p:cNvSpPr>
          <p:nvPr>
            <p:ph idx="1"/>
          </p:nvPr>
        </p:nvSpPr>
        <p:spPr>
          <a:xfrm>
            <a:off x="914400" y="2052919"/>
            <a:ext cx="10134600" cy="2747682"/>
          </a:xfrm>
        </p:spPr>
        <p:txBody>
          <a:bodyPr>
            <a:noAutofit/>
          </a:bodyPr>
          <a:lstStyle/>
          <a:p>
            <a:pPr algn="just"/>
            <a:r>
              <a:rPr lang="en-US" sz="3200" dirty="0"/>
              <a:t>Provided along with HAR/HSL policy for indemnity against deductible imposed.</a:t>
            </a:r>
          </a:p>
          <a:p>
            <a:pPr algn="just"/>
            <a:r>
              <a:rPr lang="en-US" sz="3200" dirty="0"/>
              <a:t>Warranted HAR is in full force and claim is otherwise admissible under HAR</a:t>
            </a:r>
          </a:p>
          <a:p>
            <a:pPr algn="just"/>
            <a:r>
              <a:rPr lang="en-US" sz="3200" dirty="0"/>
              <a:t>Aggregate limit specified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9404723" cy="533400"/>
          </a:xfrm>
        </p:spPr>
        <p:txBody>
          <a:bodyPr>
            <a:normAutofit/>
          </a:bodyPr>
          <a:lstStyle/>
          <a:p>
            <a:r>
              <a:rPr lang="en-IN" sz="3200" b="1" dirty="0"/>
              <a:t>Underwriting Considerations</a:t>
            </a:r>
          </a:p>
        </p:txBody>
      </p:sp>
      <p:sp>
        <p:nvSpPr>
          <p:cNvPr id="3" name="Content Placeholder 2"/>
          <p:cNvSpPr>
            <a:spLocks noGrp="1"/>
          </p:cNvSpPr>
          <p:nvPr>
            <p:ph idx="1"/>
          </p:nvPr>
        </p:nvSpPr>
        <p:spPr>
          <a:xfrm>
            <a:off x="31652" y="685800"/>
            <a:ext cx="11887200" cy="6019800"/>
          </a:xfrm>
        </p:spPr>
        <p:txBody>
          <a:bodyPr>
            <a:noAutofit/>
          </a:bodyPr>
          <a:lstStyle/>
          <a:p>
            <a:pPr marL="0" indent="0">
              <a:buNone/>
            </a:pPr>
            <a:r>
              <a:rPr lang="en-IN" sz="2400" dirty="0"/>
              <a:t>The principal underwriting considerations that should be examined and evaluated are as under:-</a:t>
            </a:r>
          </a:p>
          <a:p>
            <a:pPr algn="just"/>
            <a:r>
              <a:rPr lang="en-IN" sz="2400" b="1" u="sng" dirty="0"/>
              <a:t>Type of aircraft, make, model. </a:t>
            </a:r>
            <a:r>
              <a:rPr lang="en-IN" sz="2400" dirty="0"/>
              <a:t>For example, whether Fixed Wing or Rotor Wing, jet, turbo-prop or IC engine, whether an advanced sophisticated variant or model (this would have to be co-related to pilot qualifications). </a:t>
            </a:r>
          </a:p>
          <a:p>
            <a:pPr algn="just"/>
            <a:r>
              <a:rPr lang="en-IN" sz="2400" b="1" u="sng" dirty="0"/>
              <a:t>Use of the aircraft. </a:t>
            </a:r>
            <a:r>
              <a:rPr lang="en-IN" sz="2400" u="sng" dirty="0"/>
              <a:t>- </a:t>
            </a:r>
            <a:r>
              <a:rPr lang="en-IN" sz="2400" dirty="0"/>
              <a:t>For example, whether used for corporate/business, risky areas like sport or crop-dusting where pilot quality and attitudes are often different. Also factors like what kind of passengers are typically carried (</a:t>
            </a:r>
            <a:r>
              <a:rPr lang="en-IN" sz="2400" dirty="0" err="1"/>
              <a:t>eg</a:t>
            </a:r>
            <a:r>
              <a:rPr lang="en-IN" sz="2400" dirty="0"/>
              <a:t>: HNI’s) may also be examined in this context. </a:t>
            </a:r>
          </a:p>
          <a:p>
            <a:pPr algn="just"/>
            <a:r>
              <a:rPr lang="en-IN" sz="2400" b="1" u="sng" dirty="0"/>
              <a:t>Aircraft value</a:t>
            </a:r>
            <a:r>
              <a:rPr lang="en-IN" sz="2400" b="1" dirty="0"/>
              <a:t>. </a:t>
            </a:r>
            <a:r>
              <a:rPr lang="en-IN" sz="2400" dirty="0"/>
              <a:t>It may be noted that aircraft value is typically an insured’s estimated value. There can be variations in value in respect of a similar make and model of aircraft based on aspects like number of hours flown, type of use or even quality or age of interiors. Where the proposed value looks strikingly unreasonable (per our own experience and market knowledge), the underwriter may either refer to the numerous internet sites that give aircraft values based on actual quotes/sales internationally, or even consider getting the aircraft valued by a surveyor in major cases.</a:t>
            </a:r>
          </a:p>
          <a:p>
            <a:endParaRPr lang="en-IN" dirty="0"/>
          </a:p>
        </p:txBody>
      </p:sp>
    </p:spTree>
    <p:extLst>
      <p:ext uri="{BB962C8B-B14F-4D97-AF65-F5344CB8AC3E}">
        <p14:creationId xmlns:p14="http://schemas.microsoft.com/office/powerpoint/2010/main" val="32651183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11954022" cy="6629400"/>
          </a:xfrm>
        </p:spPr>
        <p:txBody>
          <a:bodyPr>
            <a:noAutofit/>
          </a:bodyPr>
          <a:lstStyle/>
          <a:p>
            <a:pPr marL="0" indent="0">
              <a:buNone/>
            </a:pPr>
            <a:endParaRPr lang="en-IN" sz="1800" dirty="0"/>
          </a:p>
          <a:p>
            <a:pPr algn="just"/>
            <a:r>
              <a:rPr lang="en-IN" sz="2400" b="1" u="sng" dirty="0"/>
              <a:t>Area of use of aircraft (geography) -</a:t>
            </a:r>
            <a:r>
              <a:rPr lang="en-IN" sz="2400" dirty="0"/>
              <a:t>For example, if an aircraft frequently flies abroad. Not only the geographical area, the terrain may also be important, as in mountainous areas or urban rooftop helipads, for instance, in respect of rotor wings, or “bush” areas with kutcha airstrips in case of fixed wings, etc. </a:t>
            </a:r>
          </a:p>
          <a:p>
            <a:pPr algn="just"/>
            <a:r>
              <a:rPr lang="en-IN" sz="2400" b="1" u="sng" dirty="0"/>
              <a:t>Particulars of Pilots </a:t>
            </a:r>
            <a:r>
              <a:rPr lang="en-IN" sz="2400" dirty="0"/>
              <a:t>- This area is important and would have obvious bearing on the quality of the aircraft operations. The qualification/certification of the pilot and the number of hours he has – in total as well as on type and make/model/variant have to be examined. If any of these aspects are considered vital to the risk in our perception, these should be specified in the “Pilot Clause” part of the policy which will effectively become an express warranty on insurer’s liability. </a:t>
            </a:r>
          </a:p>
          <a:p>
            <a:pPr algn="just"/>
            <a:r>
              <a:rPr lang="en-IN" sz="2400" b="1" u="sng" dirty="0"/>
              <a:t>Provisions for maintaining the aircraft </a:t>
            </a:r>
            <a:endParaRPr lang="en-IN" sz="2400" dirty="0"/>
          </a:p>
          <a:p>
            <a:pPr algn="just"/>
            <a:r>
              <a:rPr lang="en-IN" sz="2400" b="1" u="sng" dirty="0"/>
              <a:t>Previous loss history </a:t>
            </a:r>
            <a:r>
              <a:rPr lang="en-IN" sz="2400" dirty="0"/>
              <a:t>including type/nature of losses, especially in fleet proposals </a:t>
            </a:r>
          </a:p>
          <a:p>
            <a:pPr algn="just"/>
            <a:r>
              <a:rPr lang="en-IN" sz="2400" b="1" u="sng" dirty="0"/>
              <a:t>Limits of TP Liability sought </a:t>
            </a:r>
            <a:r>
              <a:rPr lang="en-IN" sz="2400" dirty="0"/>
              <a:t>This will also determine reinsurance requirements </a:t>
            </a:r>
          </a:p>
          <a:p>
            <a:pPr algn="just"/>
            <a:r>
              <a:rPr lang="en-IN" sz="2400" b="1" u="sng" dirty="0"/>
              <a:t>Add-on covers </a:t>
            </a:r>
            <a:r>
              <a:rPr lang="en-IN" sz="2400" dirty="0"/>
              <a:t>sought </a:t>
            </a:r>
          </a:p>
          <a:p>
            <a:pPr algn="just"/>
            <a:r>
              <a:rPr lang="en-IN" sz="2400" b="1" u="sng" dirty="0"/>
              <a:t>Training Aircrafts </a:t>
            </a:r>
            <a:r>
              <a:rPr lang="en-IN" sz="2400" dirty="0"/>
              <a:t>– which training whether continuous training or ab-initio training, solo flying students accompanied hours flying to be also considered</a:t>
            </a:r>
          </a:p>
        </p:txBody>
      </p:sp>
    </p:spTree>
    <p:extLst>
      <p:ext uri="{BB962C8B-B14F-4D97-AF65-F5344CB8AC3E}">
        <p14:creationId xmlns:p14="http://schemas.microsoft.com/office/powerpoint/2010/main" val="1712809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9945689" cy="1400530"/>
          </a:xfrm>
        </p:spPr>
        <p:txBody>
          <a:bodyPr>
            <a:normAutofit/>
          </a:bodyPr>
          <a:lstStyle/>
          <a:p>
            <a:r>
              <a:rPr lang="en-US" dirty="0"/>
              <a:t>CATEGORIES OF AVIATION INDUSTRY</a:t>
            </a:r>
          </a:p>
        </p:txBody>
      </p:sp>
      <p:sp>
        <p:nvSpPr>
          <p:cNvPr id="3" name="Content Placeholder 2"/>
          <p:cNvSpPr>
            <a:spLocks noGrp="1"/>
          </p:cNvSpPr>
          <p:nvPr>
            <p:ph idx="1"/>
          </p:nvPr>
        </p:nvSpPr>
        <p:spPr>
          <a:xfrm>
            <a:off x="696000" y="1857730"/>
            <a:ext cx="10800000" cy="4195481"/>
          </a:xfrm>
        </p:spPr>
        <p:txBody>
          <a:bodyPr>
            <a:normAutofit/>
          </a:bodyPr>
          <a:lstStyle/>
          <a:p>
            <a:pPr algn="just"/>
            <a:r>
              <a:rPr lang="en-US" sz="2800" dirty="0"/>
              <a:t>MILITARY AVIATION  - Generally chooses self insurance or no insurance as these operations as backed by sovereign powers and  fiscal revenue of a country. When they take coverage for aircraft hull the coverage is provided for  non combat since combat operations are uninsurable.</a:t>
            </a:r>
          </a:p>
          <a:p>
            <a:pPr algn="just"/>
            <a:r>
              <a:rPr lang="en-US" sz="2800" dirty="0"/>
              <a:t>CIVIL AVIATION – This can be further divided into 2 parts :-</a:t>
            </a:r>
          </a:p>
          <a:p>
            <a:pPr marL="514350" indent="-514350" algn="just">
              <a:buSzPct val="75000"/>
              <a:buFont typeface="+mj-lt"/>
              <a:buAutoNum type="arabicPeriod"/>
            </a:pPr>
            <a:r>
              <a:rPr lang="en-US" sz="2800" dirty="0"/>
              <a:t>Airline operations </a:t>
            </a:r>
          </a:p>
          <a:p>
            <a:pPr marL="514350" indent="-514350" algn="just">
              <a:buSzPct val="75000"/>
              <a:buFont typeface="+mj-lt"/>
              <a:buAutoNum type="arabicPeriod"/>
            </a:pPr>
            <a:r>
              <a:rPr lang="en-US" sz="2800" dirty="0"/>
              <a:t>General Aviation operations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9404723" cy="1400530"/>
          </a:xfrm>
        </p:spPr>
        <p:txBody>
          <a:bodyPr/>
          <a:lstStyle/>
          <a:p>
            <a:r>
              <a:rPr lang="en-US" b="1" dirty="0"/>
              <a:t>Aviation Safety</a:t>
            </a:r>
          </a:p>
        </p:txBody>
      </p:sp>
      <p:sp>
        <p:nvSpPr>
          <p:cNvPr id="3" name="Content Placeholder 2"/>
          <p:cNvSpPr>
            <a:spLocks noGrp="1"/>
          </p:cNvSpPr>
          <p:nvPr>
            <p:ph idx="1"/>
          </p:nvPr>
        </p:nvSpPr>
        <p:spPr>
          <a:xfrm>
            <a:off x="457200" y="1905000"/>
            <a:ext cx="10896600" cy="4195481"/>
          </a:xfrm>
        </p:spPr>
        <p:txBody>
          <a:bodyPr>
            <a:normAutofit/>
          </a:bodyPr>
          <a:lstStyle/>
          <a:p>
            <a:pPr algn="just"/>
            <a:r>
              <a:rPr lang="en-US" dirty="0"/>
              <a:t>Flight Data recorders [FDRs] – It has 2 components CVR and FDR. </a:t>
            </a:r>
          </a:p>
          <a:p>
            <a:pPr algn="just"/>
            <a:r>
              <a:rPr lang="en-US" dirty="0"/>
              <a:t>Traffic alert and collision avoidance system [TCAS]- To avoid mid air collision between two aircrafts.</a:t>
            </a:r>
          </a:p>
          <a:p>
            <a:pPr algn="just"/>
            <a:r>
              <a:rPr lang="en-US" dirty="0"/>
              <a:t>DGCA requires following aircraft to be equipped with TCAS:-</a:t>
            </a:r>
          </a:p>
          <a:p>
            <a:pPr marL="514350" indent="-514350" algn="just">
              <a:buFont typeface="+mj-lt"/>
              <a:buAutoNum type="arabicPeriod"/>
            </a:pPr>
            <a:r>
              <a:rPr lang="en-US" dirty="0"/>
              <a:t>MTOM of 5700 kg or above</a:t>
            </a:r>
          </a:p>
          <a:p>
            <a:pPr marL="514350" indent="-514350" algn="just">
              <a:buFont typeface="+mj-lt"/>
              <a:buAutoNum type="arabicPeriod"/>
            </a:pPr>
            <a:r>
              <a:rPr lang="en-US" dirty="0"/>
              <a:t>Max cruising speed excess of 463km/h and passenger capacity exceeding 30 seats</a:t>
            </a:r>
          </a:p>
          <a:p>
            <a:pPr marL="514350" indent="-514350" algn="just">
              <a:buFont typeface="+mj-lt"/>
              <a:buAutoNum type="arabicPeriod"/>
            </a:pPr>
            <a:r>
              <a:rPr lang="en-US" dirty="0"/>
              <a:t>Max payload capacity more than 3 tones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9906000" cy="1400530"/>
          </a:xfrm>
        </p:spPr>
        <p:txBody>
          <a:bodyPr>
            <a:noAutofit/>
          </a:bodyPr>
          <a:lstStyle/>
          <a:p>
            <a:r>
              <a:rPr lang="en-US" altLang="en-US" sz="3600" b="1" dirty="0">
                <a:solidFill>
                  <a:schemeClr val="tx1"/>
                </a:solidFill>
              </a:rPr>
              <a:t>Aircraft Insurance Policy – AVN 34A</a:t>
            </a:r>
            <a:br>
              <a:rPr lang="en-US" altLang="en-US" sz="3600" b="1" dirty="0">
                <a:solidFill>
                  <a:schemeClr val="tx1"/>
                </a:solidFill>
              </a:rPr>
            </a:br>
            <a:r>
              <a:rPr lang="en-US" altLang="en-US" sz="3600" b="1" dirty="0">
                <a:solidFill>
                  <a:schemeClr val="tx1"/>
                </a:solidFill>
              </a:rPr>
              <a:t>Passenger </a:t>
            </a:r>
            <a:r>
              <a:rPr lang="en-US" altLang="en-US" sz="3600" b="1">
                <a:solidFill>
                  <a:schemeClr val="tx1"/>
                </a:solidFill>
              </a:rPr>
              <a:t>Voluntary Settlement</a:t>
            </a:r>
            <a:endParaRPr lang="en-IN" sz="3600" b="1" dirty="0">
              <a:solidFill>
                <a:schemeClr val="tx1"/>
              </a:solidFill>
            </a:endParaRPr>
          </a:p>
        </p:txBody>
      </p:sp>
      <p:sp>
        <p:nvSpPr>
          <p:cNvPr id="3" name="Content Placeholder 2"/>
          <p:cNvSpPr>
            <a:spLocks noGrp="1"/>
          </p:cNvSpPr>
          <p:nvPr>
            <p:ph idx="1"/>
          </p:nvPr>
        </p:nvSpPr>
        <p:spPr>
          <a:xfrm>
            <a:off x="990600" y="1992922"/>
            <a:ext cx="9525000" cy="2883877"/>
          </a:xfrm>
        </p:spPr>
        <p:txBody>
          <a:bodyPr>
            <a:normAutofit/>
          </a:bodyPr>
          <a:lstStyle/>
          <a:p>
            <a:pPr algn="just"/>
            <a:r>
              <a:rPr lang="en-US" sz="3200" dirty="0"/>
              <a:t>Offer of Settlement  in respect of bodily injury sustained by any passenger caused by an Accident regardless of legal liability of the Insured</a:t>
            </a:r>
          </a:p>
        </p:txBody>
      </p:sp>
    </p:spTree>
    <p:extLst>
      <p:ext uri="{BB962C8B-B14F-4D97-AF65-F5344CB8AC3E}">
        <p14:creationId xmlns:p14="http://schemas.microsoft.com/office/powerpoint/2010/main" val="16491393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9404723" cy="1400530"/>
          </a:xfrm>
        </p:spPr>
        <p:txBody>
          <a:bodyPr>
            <a:noAutofit/>
          </a:bodyPr>
          <a:lstStyle/>
          <a:p>
            <a:r>
              <a:rPr lang="en-US" altLang="en-US" sz="3200" b="1" dirty="0">
                <a:solidFill>
                  <a:schemeClr val="tx1"/>
                </a:solidFill>
              </a:rPr>
              <a:t>Aircraft Insurance Policy – AVN 23A</a:t>
            </a:r>
            <a:br>
              <a:rPr lang="en-US" altLang="en-US" sz="3200" b="1" dirty="0">
                <a:solidFill>
                  <a:schemeClr val="tx1"/>
                </a:solidFill>
              </a:rPr>
            </a:br>
            <a:r>
              <a:rPr lang="en-US" altLang="en-US" sz="3200" b="1" dirty="0">
                <a:solidFill>
                  <a:schemeClr val="tx1"/>
                </a:solidFill>
              </a:rPr>
              <a:t>Unlicensed Landing Ground Suitability Clause</a:t>
            </a:r>
            <a:endParaRPr lang="en-IN" sz="3200" b="1" dirty="0">
              <a:solidFill>
                <a:schemeClr val="tx1"/>
              </a:solidFill>
            </a:endParaRPr>
          </a:p>
        </p:txBody>
      </p:sp>
      <p:sp>
        <p:nvSpPr>
          <p:cNvPr id="3" name="Content Placeholder 2"/>
          <p:cNvSpPr>
            <a:spLocks noGrp="1"/>
          </p:cNvSpPr>
          <p:nvPr>
            <p:ph idx="1"/>
          </p:nvPr>
        </p:nvSpPr>
        <p:spPr>
          <a:xfrm>
            <a:off x="152400" y="2052918"/>
            <a:ext cx="11887200" cy="4195481"/>
          </a:xfrm>
        </p:spPr>
        <p:txBody>
          <a:bodyPr>
            <a:normAutofit/>
          </a:bodyPr>
          <a:lstStyle/>
          <a:p>
            <a:pPr marL="0" indent="0" algn="just">
              <a:buNone/>
            </a:pPr>
            <a:r>
              <a:rPr lang="en-IN" sz="2800" dirty="0"/>
              <a:t>The landing and taking-off on landing grounds other than licensed airfields are covered subject to</a:t>
            </a:r>
          </a:p>
          <a:p>
            <a:pPr algn="just">
              <a:lnSpc>
                <a:spcPct val="90000"/>
              </a:lnSpc>
            </a:pPr>
            <a:r>
              <a:rPr lang="en-IN" sz="2800" dirty="0"/>
              <a:t>Conducting the operations during the day </a:t>
            </a:r>
          </a:p>
          <a:p>
            <a:pPr algn="just">
              <a:lnSpc>
                <a:spcPct val="90000"/>
              </a:lnSpc>
            </a:pPr>
            <a:r>
              <a:rPr lang="en-IN" sz="2800" dirty="0"/>
              <a:t>Obtaining permission of the owner / tenant of the land</a:t>
            </a:r>
          </a:p>
          <a:p>
            <a:pPr algn="just">
              <a:lnSpc>
                <a:spcPct val="90000"/>
              </a:lnSpc>
            </a:pPr>
            <a:r>
              <a:rPr lang="en-IN" sz="2800" dirty="0"/>
              <a:t>Ascertaining the suitability of the landing ground</a:t>
            </a:r>
          </a:p>
          <a:p>
            <a:pPr algn="just">
              <a:lnSpc>
                <a:spcPct val="90000"/>
              </a:lnSpc>
            </a:pPr>
            <a:r>
              <a:rPr lang="en-IN" sz="2800" dirty="0"/>
              <a:t>Surveying of the landing ground by flypast or overflight immediately prior to landing.</a:t>
            </a:r>
          </a:p>
          <a:p>
            <a:endParaRPr lang="en-IN" sz="2800" dirty="0"/>
          </a:p>
        </p:txBody>
      </p:sp>
    </p:spTree>
    <p:extLst>
      <p:ext uri="{BB962C8B-B14F-4D97-AF65-F5344CB8AC3E}">
        <p14:creationId xmlns:p14="http://schemas.microsoft.com/office/powerpoint/2010/main" val="2875010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10134600" cy="1447800"/>
          </a:xfrm>
        </p:spPr>
        <p:txBody>
          <a:bodyPr>
            <a:normAutofit/>
          </a:bodyPr>
          <a:lstStyle/>
          <a:p>
            <a:pPr lvl="0"/>
            <a:r>
              <a:rPr lang="en-US" altLang="en-US" sz="3600" b="1" dirty="0">
                <a:solidFill>
                  <a:schemeClr val="tx1"/>
                </a:solidFill>
              </a:rPr>
              <a:t>Aircraft Insurance Policy – AVN 5A</a:t>
            </a:r>
            <a:br>
              <a:rPr lang="en-US" altLang="en-US" sz="3600" b="1" dirty="0">
                <a:solidFill>
                  <a:schemeClr val="tx1"/>
                </a:solidFill>
              </a:rPr>
            </a:br>
            <a:r>
              <a:rPr lang="en-US" sz="3600" b="1" dirty="0">
                <a:solidFill>
                  <a:schemeClr val="tx1"/>
                </a:solidFill>
              </a:rPr>
              <a:t>DEFERRED PREMIUMS</a:t>
            </a:r>
            <a:endParaRPr lang="en-IN" sz="4400" b="1" dirty="0">
              <a:solidFill>
                <a:schemeClr val="tx1"/>
              </a:solidFill>
            </a:endParaRPr>
          </a:p>
        </p:txBody>
      </p:sp>
      <p:sp>
        <p:nvSpPr>
          <p:cNvPr id="3" name="Content Placeholder 2"/>
          <p:cNvSpPr>
            <a:spLocks noGrp="1"/>
          </p:cNvSpPr>
          <p:nvPr>
            <p:ph idx="1"/>
          </p:nvPr>
        </p:nvSpPr>
        <p:spPr>
          <a:xfrm>
            <a:off x="762000" y="2057400"/>
            <a:ext cx="10439400" cy="4195481"/>
          </a:xfrm>
        </p:spPr>
        <p:txBody>
          <a:bodyPr>
            <a:normAutofit/>
          </a:bodyPr>
          <a:lstStyle/>
          <a:p>
            <a:pPr algn="just"/>
            <a:r>
              <a:rPr lang="en-IN" sz="3200" dirty="0"/>
              <a:t>Facilitates remittance of premium in instalments </a:t>
            </a:r>
          </a:p>
          <a:p>
            <a:pPr algn="just"/>
            <a:r>
              <a:rPr lang="en-IN" sz="3200" dirty="0"/>
              <a:t>Non remittance of premium by due date would render the cover by the policy to cease from midnight of such due date</a:t>
            </a:r>
          </a:p>
          <a:p>
            <a:pPr algn="just"/>
            <a:r>
              <a:rPr lang="en-IN" sz="3200" dirty="0"/>
              <a:t>In case of claim exceeding instalments paid then balance instalments payable forthwith</a:t>
            </a:r>
          </a:p>
        </p:txBody>
      </p:sp>
    </p:spTree>
    <p:extLst>
      <p:ext uri="{BB962C8B-B14F-4D97-AF65-F5344CB8AC3E}">
        <p14:creationId xmlns:p14="http://schemas.microsoft.com/office/powerpoint/2010/main" val="13245165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9404723" cy="1400530"/>
          </a:xfrm>
        </p:spPr>
        <p:txBody>
          <a:bodyPr>
            <a:noAutofit/>
          </a:bodyPr>
          <a:lstStyle/>
          <a:p>
            <a:pPr lvl="0"/>
            <a:r>
              <a:rPr lang="en-US" altLang="en-US" sz="3600" b="1" dirty="0">
                <a:solidFill>
                  <a:schemeClr val="tx1"/>
                </a:solidFill>
              </a:rPr>
              <a:t>Aircraft Insurance Policy – AVN 26A</a:t>
            </a:r>
            <a:br>
              <a:rPr lang="en-US" altLang="en-US" sz="3600" b="1" dirty="0">
                <a:solidFill>
                  <a:schemeClr val="tx1"/>
                </a:solidFill>
              </a:rPr>
            </a:br>
            <a:r>
              <a:rPr lang="en-US" altLang="en-US" sz="3600" b="1" dirty="0">
                <a:solidFill>
                  <a:schemeClr val="tx1"/>
                </a:solidFill>
              </a:rPr>
              <a:t>Aircraft Laying – up Returns Clause</a:t>
            </a:r>
            <a:endParaRPr lang="en-IN" sz="3500" b="1" dirty="0">
              <a:solidFill>
                <a:schemeClr val="tx1"/>
              </a:solidFill>
            </a:endParaRPr>
          </a:p>
        </p:txBody>
      </p:sp>
      <p:sp>
        <p:nvSpPr>
          <p:cNvPr id="3" name="Content Placeholder 2"/>
          <p:cNvSpPr>
            <a:spLocks noGrp="1"/>
          </p:cNvSpPr>
          <p:nvPr>
            <p:ph idx="1"/>
          </p:nvPr>
        </p:nvSpPr>
        <p:spPr>
          <a:xfrm>
            <a:off x="152400" y="2052918"/>
            <a:ext cx="11887200" cy="4271682"/>
          </a:xfrm>
        </p:spPr>
        <p:txBody>
          <a:bodyPr>
            <a:normAutofit lnSpcReduction="10000"/>
          </a:bodyPr>
          <a:lstStyle/>
          <a:p>
            <a:pPr marL="0" indent="0">
              <a:buNone/>
            </a:pPr>
            <a:r>
              <a:rPr lang="en-US" sz="2400" dirty="0"/>
              <a:t>The Flight and Taxiing cover under all Sections of this Policy shall be suspended</a:t>
            </a:r>
            <a:br>
              <a:rPr lang="en-US" sz="2400" dirty="0"/>
            </a:br>
            <a:br>
              <a:rPr lang="en-US" sz="2400" dirty="0"/>
            </a:br>
            <a:r>
              <a:rPr lang="en-US" sz="2400" dirty="0"/>
              <a:t>Notice to Insurers prior to and upon termination of the lay-up</a:t>
            </a:r>
            <a:br>
              <a:rPr lang="en-US" sz="2400" dirty="0"/>
            </a:br>
            <a:br>
              <a:rPr lang="en-US" sz="2400" dirty="0"/>
            </a:br>
            <a:r>
              <a:rPr lang="en-US" sz="2400" dirty="0"/>
              <a:t>No return of premium shall be made if the Aircraft is laid up for maintenance, overhaul or repair</a:t>
            </a:r>
            <a:br>
              <a:rPr lang="en-US" sz="2400" dirty="0"/>
            </a:br>
            <a:br>
              <a:rPr lang="en-US" sz="2400" dirty="0"/>
            </a:br>
            <a:r>
              <a:rPr lang="en-US" sz="2400" dirty="0"/>
              <a:t>The period of lay-up is of at least __ consecutive days (usually 30). </a:t>
            </a:r>
            <a:br>
              <a:rPr lang="en-US" sz="2400" dirty="0"/>
            </a:br>
            <a:br>
              <a:rPr lang="en-US" sz="2400" dirty="0"/>
            </a:br>
            <a:r>
              <a:rPr lang="en-US" sz="2400" dirty="0"/>
              <a:t>No return of premium shall be made if a claim on the Aircraft has been made</a:t>
            </a:r>
            <a:br>
              <a:rPr lang="en-US" sz="2400" dirty="0"/>
            </a:br>
            <a:br>
              <a:rPr lang="en-US" sz="2400" dirty="0"/>
            </a:br>
            <a:r>
              <a:rPr lang="en-US" sz="2400" dirty="0"/>
              <a:t>The return shall be 75 % of pro rata of the difference between the FFR and GRO premium for the actual period of lay-up.</a:t>
            </a:r>
            <a:br>
              <a:rPr lang="en-US" sz="2400" dirty="0">
                <a:solidFill>
                  <a:srgbClr val="002060"/>
                </a:solidFill>
              </a:rPr>
            </a:br>
            <a:endParaRPr lang="en-IN" sz="2400" dirty="0"/>
          </a:p>
        </p:txBody>
      </p:sp>
    </p:spTree>
    <p:extLst>
      <p:ext uri="{BB962C8B-B14F-4D97-AF65-F5344CB8AC3E}">
        <p14:creationId xmlns:p14="http://schemas.microsoft.com/office/powerpoint/2010/main" val="24553009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9404723" cy="1400530"/>
          </a:xfrm>
        </p:spPr>
        <p:txBody>
          <a:bodyPr>
            <a:normAutofit/>
          </a:bodyPr>
          <a:lstStyle/>
          <a:p>
            <a:r>
              <a:rPr lang="en-US" altLang="en-US" sz="3600" b="1" dirty="0">
                <a:solidFill>
                  <a:schemeClr val="tx1"/>
                </a:solidFill>
              </a:rPr>
              <a:t>Aircraft Insurance Policy – AVN 61</a:t>
            </a:r>
            <a:br>
              <a:rPr lang="en-US" altLang="en-US" sz="3600" b="1" dirty="0">
                <a:solidFill>
                  <a:schemeClr val="tx1"/>
                </a:solidFill>
              </a:rPr>
            </a:br>
            <a:r>
              <a:rPr lang="en-US" altLang="en-US" sz="3600" b="1" dirty="0">
                <a:solidFill>
                  <a:schemeClr val="tx1"/>
                </a:solidFill>
              </a:rPr>
              <a:t>Agreed Value Clause</a:t>
            </a:r>
            <a:endParaRPr lang="en-IN" sz="3600" b="1" dirty="0">
              <a:solidFill>
                <a:schemeClr val="tx1"/>
              </a:solidFill>
            </a:endParaRPr>
          </a:p>
        </p:txBody>
      </p:sp>
      <p:sp>
        <p:nvSpPr>
          <p:cNvPr id="3" name="Content Placeholder 2"/>
          <p:cNvSpPr>
            <a:spLocks noGrp="1"/>
          </p:cNvSpPr>
          <p:nvPr>
            <p:ph idx="1"/>
          </p:nvPr>
        </p:nvSpPr>
        <p:spPr>
          <a:xfrm>
            <a:off x="304800" y="2057400"/>
            <a:ext cx="11582400" cy="4195481"/>
          </a:xfrm>
        </p:spPr>
        <p:txBody>
          <a:bodyPr>
            <a:normAutofit/>
          </a:bodyPr>
          <a:lstStyle/>
          <a:p>
            <a:pPr marL="0" indent="0">
              <a:buNone/>
            </a:pPr>
            <a:r>
              <a:rPr lang="en-US" sz="2800" dirty="0"/>
              <a:t>All references to replacement are deemed to be deleted in respect of Total Loss Claims.</a:t>
            </a:r>
          </a:p>
          <a:p>
            <a:pPr marL="0" indent="0">
              <a:buNone/>
            </a:pPr>
            <a:r>
              <a:rPr lang="en-US" sz="2800" dirty="0"/>
              <a:t>Insurers to pay the Agreed Value as per the Schedule </a:t>
            </a:r>
          </a:p>
          <a:p>
            <a:pPr marL="0" indent="0">
              <a:buNone/>
            </a:pPr>
            <a:r>
              <a:rPr lang="en-US" sz="2800" dirty="0"/>
              <a:t>Not applicable to partial loss claims</a:t>
            </a:r>
            <a:endParaRPr lang="en-IN" sz="2800" dirty="0"/>
          </a:p>
        </p:txBody>
      </p:sp>
    </p:spTree>
    <p:extLst>
      <p:ext uri="{BB962C8B-B14F-4D97-AF65-F5344CB8AC3E}">
        <p14:creationId xmlns:p14="http://schemas.microsoft.com/office/powerpoint/2010/main" val="16880546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9404723" cy="1400530"/>
          </a:xfrm>
        </p:spPr>
        <p:txBody>
          <a:bodyPr>
            <a:normAutofit/>
          </a:bodyPr>
          <a:lstStyle/>
          <a:p>
            <a:r>
              <a:rPr lang="en-US" altLang="en-US" b="1" dirty="0">
                <a:solidFill>
                  <a:schemeClr val="tx1"/>
                </a:solidFill>
              </a:rPr>
              <a:t>Aircraft Insurance Policy – AVN 76</a:t>
            </a:r>
            <a:br>
              <a:rPr lang="en-US" altLang="en-US" b="1" dirty="0">
                <a:solidFill>
                  <a:schemeClr val="tx1"/>
                </a:solidFill>
              </a:rPr>
            </a:br>
            <a:r>
              <a:rPr lang="en-US" altLang="en-US" b="1" dirty="0">
                <a:solidFill>
                  <a:schemeClr val="tx1"/>
                </a:solidFill>
              </a:rPr>
              <a:t>Supplementary Payments Clause</a:t>
            </a:r>
            <a:endParaRPr lang="en-IN" b="1" dirty="0">
              <a:solidFill>
                <a:schemeClr val="tx1"/>
              </a:solidFill>
            </a:endParaRPr>
          </a:p>
        </p:txBody>
      </p:sp>
      <p:sp>
        <p:nvSpPr>
          <p:cNvPr id="3" name="Content Placeholder 2"/>
          <p:cNvSpPr>
            <a:spLocks noGrp="1"/>
          </p:cNvSpPr>
          <p:nvPr>
            <p:ph idx="1"/>
          </p:nvPr>
        </p:nvSpPr>
        <p:spPr>
          <a:xfrm>
            <a:off x="381000" y="2052918"/>
            <a:ext cx="11430000" cy="4195481"/>
          </a:xfrm>
        </p:spPr>
        <p:txBody>
          <a:bodyPr>
            <a:normAutofit/>
          </a:bodyPr>
          <a:lstStyle/>
          <a:p>
            <a:pPr marL="0" indent="0">
              <a:buNone/>
            </a:pPr>
            <a:r>
              <a:rPr lang="en-US" sz="2800" dirty="0"/>
              <a:t>Any reasonable expenses incurred for the purpose of:</a:t>
            </a:r>
          </a:p>
          <a:p>
            <a:r>
              <a:rPr lang="en-US" sz="2800" dirty="0"/>
              <a:t>Search and Rescue Expenses</a:t>
            </a:r>
          </a:p>
          <a:p>
            <a:r>
              <a:rPr lang="en-US" sz="2800" dirty="0"/>
              <a:t>Runway Foaming</a:t>
            </a:r>
          </a:p>
          <a:p>
            <a:r>
              <a:rPr lang="en-US" sz="2800" dirty="0"/>
              <a:t>Actual raising / removal / disposal / destruction of the wreck</a:t>
            </a:r>
          </a:p>
          <a:p>
            <a:r>
              <a:rPr lang="en-US" sz="2800" dirty="0"/>
              <a:t>Public Inquiry in an accident</a:t>
            </a:r>
          </a:p>
          <a:p>
            <a:pPr marL="0" indent="0">
              <a:buNone/>
            </a:pPr>
            <a:endParaRPr lang="en-US" sz="2800" dirty="0"/>
          </a:p>
          <a:p>
            <a:pPr marL="0" indent="0">
              <a:buNone/>
            </a:pPr>
            <a:r>
              <a:rPr lang="en-US" sz="2800" dirty="0"/>
              <a:t>Sub-limited (usually) to 10% of the Hull Value in the aggregate</a:t>
            </a:r>
            <a:endParaRPr lang="en-IN" sz="2800" dirty="0"/>
          </a:p>
          <a:p>
            <a:endParaRPr lang="en-IN" sz="2800" dirty="0"/>
          </a:p>
        </p:txBody>
      </p:sp>
    </p:spTree>
    <p:extLst>
      <p:ext uri="{BB962C8B-B14F-4D97-AF65-F5344CB8AC3E}">
        <p14:creationId xmlns:p14="http://schemas.microsoft.com/office/powerpoint/2010/main" val="18669606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9821253" cy="1400530"/>
          </a:xfrm>
        </p:spPr>
        <p:txBody>
          <a:bodyPr>
            <a:normAutofit/>
          </a:bodyPr>
          <a:lstStyle/>
          <a:p>
            <a:r>
              <a:rPr lang="en-US" altLang="en-US" sz="4000" b="1" dirty="0">
                <a:solidFill>
                  <a:schemeClr val="tx1"/>
                </a:solidFill>
              </a:rPr>
              <a:t>Aircraft Insurance Policy</a:t>
            </a:r>
            <a:br>
              <a:rPr lang="en-US" altLang="en-US" sz="4000" b="1" dirty="0">
                <a:solidFill>
                  <a:schemeClr val="tx1"/>
                </a:solidFill>
              </a:rPr>
            </a:br>
            <a:r>
              <a:rPr lang="en-US" altLang="en-US" sz="4000" b="1" dirty="0">
                <a:solidFill>
                  <a:schemeClr val="tx1"/>
                </a:solidFill>
              </a:rPr>
              <a:t>AVN 73 and AVN 74</a:t>
            </a:r>
            <a:endParaRPr lang="en-IN" sz="4000" b="1" dirty="0">
              <a:solidFill>
                <a:schemeClr val="tx1"/>
              </a:solidFill>
            </a:endParaRPr>
          </a:p>
        </p:txBody>
      </p:sp>
      <p:sp>
        <p:nvSpPr>
          <p:cNvPr id="3" name="Content Placeholder 2"/>
          <p:cNvSpPr>
            <a:spLocks noGrp="1"/>
          </p:cNvSpPr>
          <p:nvPr>
            <p:ph idx="1"/>
          </p:nvPr>
        </p:nvSpPr>
        <p:spPr>
          <a:xfrm>
            <a:off x="381000" y="2052918"/>
            <a:ext cx="11582400" cy="4195481"/>
          </a:xfrm>
        </p:spPr>
        <p:txBody>
          <a:bodyPr>
            <a:normAutofit/>
          </a:bodyPr>
          <a:lstStyle/>
          <a:p>
            <a:pPr marL="0" indent="0">
              <a:buNone/>
            </a:pPr>
            <a:r>
              <a:rPr lang="en-US" sz="2400" dirty="0"/>
              <a:t>Liability to Pilots and Crew Clause (AVN73) – Liability of the insured to passengers is extended to include pilots and crew</a:t>
            </a:r>
          </a:p>
          <a:p>
            <a:pPr marL="0" indent="0">
              <a:buNone/>
            </a:pPr>
            <a:endParaRPr lang="en-US" sz="2400" dirty="0"/>
          </a:p>
          <a:p>
            <a:pPr marL="0" indent="0">
              <a:buNone/>
            </a:pPr>
            <a:r>
              <a:rPr lang="en-US" sz="2400" dirty="0"/>
              <a:t>Pilot indemnity Clause (AVN 74) – The Liability sections are extended to cover pilot as if he/she were the insured. </a:t>
            </a:r>
            <a:br>
              <a:rPr lang="en-US" sz="2400" dirty="0">
                <a:solidFill>
                  <a:srgbClr val="002060"/>
                </a:solidFill>
              </a:rPr>
            </a:br>
            <a:endParaRPr lang="en-IN" sz="2400" dirty="0">
              <a:solidFill>
                <a:srgbClr val="002060"/>
              </a:solidFill>
            </a:endParaRPr>
          </a:p>
          <a:p>
            <a:endParaRPr lang="en-IN" sz="2400" dirty="0"/>
          </a:p>
        </p:txBody>
      </p:sp>
    </p:spTree>
    <p:extLst>
      <p:ext uri="{BB962C8B-B14F-4D97-AF65-F5344CB8AC3E}">
        <p14:creationId xmlns:p14="http://schemas.microsoft.com/office/powerpoint/2010/main" val="35207307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3471"/>
            <a:ext cx="9404723" cy="1400530"/>
          </a:xfrm>
        </p:spPr>
        <p:txBody>
          <a:bodyPr>
            <a:normAutofit/>
          </a:bodyPr>
          <a:lstStyle/>
          <a:p>
            <a:r>
              <a:rPr lang="en-US" altLang="en-US" b="1" dirty="0">
                <a:solidFill>
                  <a:schemeClr val="tx1"/>
                </a:solidFill>
              </a:rPr>
              <a:t>Aircraft Insurance Policy</a:t>
            </a:r>
            <a:br>
              <a:rPr lang="en-US" altLang="en-US" b="1" dirty="0">
                <a:solidFill>
                  <a:schemeClr val="tx1"/>
                </a:solidFill>
              </a:rPr>
            </a:br>
            <a:r>
              <a:rPr lang="en-US" altLang="en-US" b="1" dirty="0">
                <a:solidFill>
                  <a:schemeClr val="tx1"/>
                </a:solidFill>
              </a:rPr>
              <a:t>AVN 85 and AVN 86</a:t>
            </a:r>
            <a:endParaRPr lang="en-IN" b="1" dirty="0">
              <a:solidFill>
                <a:schemeClr val="tx1"/>
              </a:solidFill>
            </a:endParaRPr>
          </a:p>
        </p:txBody>
      </p:sp>
      <p:sp>
        <p:nvSpPr>
          <p:cNvPr id="3" name="Content Placeholder 2"/>
          <p:cNvSpPr>
            <a:spLocks noGrp="1"/>
          </p:cNvSpPr>
          <p:nvPr>
            <p:ph idx="1"/>
          </p:nvPr>
        </p:nvSpPr>
        <p:spPr>
          <a:xfrm>
            <a:off x="228600" y="1828800"/>
            <a:ext cx="11658600" cy="4602163"/>
          </a:xfrm>
        </p:spPr>
        <p:txBody>
          <a:bodyPr>
            <a:normAutofit/>
          </a:bodyPr>
          <a:lstStyle/>
          <a:p>
            <a:pPr marL="0" indent="0" algn="just">
              <a:buNone/>
            </a:pPr>
            <a:r>
              <a:rPr lang="ru-RU" sz="2400" dirty="0"/>
              <a:t>NO CLAIM BONUS ON RENEWAL CLAUSE</a:t>
            </a:r>
            <a:r>
              <a:rPr lang="en-IN" sz="2400" dirty="0"/>
              <a:t> </a:t>
            </a:r>
            <a:r>
              <a:rPr lang="en-US" sz="2400" dirty="0"/>
              <a:t>(AVN85) – In the event of no claim and renewal of insurance being effected the  insurers will allow a specific % of premium as NCBOR.</a:t>
            </a:r>
          </a:p>
          <a:p>
            <a:pPr marL="0" indent="0">
              <a:buNone/>
            </a:pPr>
            <a:endParaRPr lang="en-US" sz="2400" dirty="0"/>
          </a:p>
          <a:p>
            <a:pPr marL="0" indent="0" algn="just">
              <a:buNone/>
            </a:pPr>
            <a:r>
              <a:rPr lang="en-US" sz="2400" dirty="0"/>
              <a:t>Profit Commission clause (AVN 86) – Insurers agree to return a profit commission % of net ascertained profit .</a:t>
            </a:r>
          </a:p>
          <a:p>
            <a:pPr marL="0" indent="0" algn="just">
              <a:buNone/>
            </a:pPr>
            <a:r>
              <a:rPr lang="en-US" sz="2400" dirty="0"/>
              <a:t>Net Ascertained profit – Premium- all settled claims and expenses</a:t>
            </a:r>
            <a:endParaRPr lang="en-IN" sz="2400" dirty="0"/>
          </a:p>
        </p:txBody>
      </p:sp>
    </p:spTree>
    <p:extLst>
      <p:ext uri="{BB962C8B-B14F-4D97-AF65-F5344CB8AC3E}">
        <p14:creationId xmlns:p14="http://schemas.microsoft.com/office/powerpoint/2010/main" val="16627303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10058400" cy="1400530"/>
          </a:xfrm>
        </p:spPr>
        <p:txBody>
          <a:bodyPr>
            <a:normAutofit/>
          </a:bodyPr>
          <a:lstStyle/>
          <a:p>
            <a:r>
              <a:rPr lang="en-IN" sz="3600" b="1" dirty="0">
                <a:solidFill>
                  <a:schemeClr val="tx1"/>
                </a:solidFill>
              </a:rPr>
              <a:t>50/50 PROVISIONAL CLAIMS SETTLEMENT CLAUSE [AVS 103]</a:t>
            </a:r>
          </a:p>
        </p:txBody>
      </p:sp>
      <p:sp>
        <p:nvSpPr>
          <p:cNvPr id="3" name="Content Placeholder 2"/>
          <p:cNvSpPr>
            <a:spLocks noGrp="1"/>
          </p:cNvSpPr>
          <p:nvPr>
            <p:ph idx="1"/>
          </p:nvPr>
        </p:nvSpPr>
        <p:spPr>
          <a:xfrm>
            <a:off x="152400" y="2052918"/>
            <a:ext cx="11506200" cy="4195481"/>
          </a:xfrm>
        </p:spPr>
        <p:txBody>
          <a:bodyPr>
            <a:normAutofit/>
          </a:bodyPr>
          <a:lstStyle/>
          <a:p>
            <a:pPr algn="just"/>
            <a:r>
              <a:rPr lang="en-IN" sz="2800" dirty="0">
                <a:latin typeface="+mn-lt"/>
              </a:rPr>
              <a:t>Claim to be split between HAR and HWR underwriters 50%  each when not clear under which policy it falls.</a:t>
            </a:r>
          </a:p>
        </p:txBody>
      </p:sp>
    </p:spTree>
    <p:extLst>
      <p:ext uri="{BB962C8B-B14F-4D97-AF65-F5344CB8AC3E}">
        <p14:creationId xmlns:p14="http://schemas.microsoft.com/office/powerpoint/2010/main" val="2277787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AIRCRAFT </a:t>
            </a:r>
          </a:p>
        </p:txBody>
      </p:sp>
      <p:sp>
        <p:nvSpPr>
          <p:cNvPr id="3" name="Content Placeholder 2"/>
          <p:cNvSpPr>
            <a:spLocks noGrp="1"/>
          </p:cNvSpPr>
          <p:nvPr>
            <p:ph idx="1"/>
          </p:nvPr>
        </p:nvSpPr>
        <p:spPr>
          <a:xfrm>
            <a:off x="570517" y="1545392"/>
            <a:ext cx="11050966" cy="1400531"/>
          </a:xfrm>
        </p:spPr>
        <p:txBody>
          <a:bodyPr>
            <a:normAutofit/>
          </a:bodyPr>
          <a:lstStyle/>
          <a:p>
            <a:r>
              <a:rPr lang="en-US" sz="4400" dirty="0"/>
              <a:t>Rotor Wing Aircraft</a:t>
            </a:r>
            <a:br>
              <a:rPr lang="en-US" sz="4400" dirty="0"/>
            </a:br>
            <a:r>
              <a:rPr lang="en-US" sz="2400" dirty="0"/>
              <a:t>A rotor-wing aircraft is an aircraft that uses lift generated by rotor blades, that revolve around a mast. </a:t>
            </a:r>
          </a:p>
          <a:p>
            <a:endParaRPr lang="en-US" sz="2400" dirty="0"/>
          </a:p>
        </p:txBody>
      </p:sp>
      <p:pic>
        <p:nvPicPr>
          <p:cNvPr id="4" name="Picture 12" descr="Photo ID: 2600535 Views: 810 Untitled Bell 206B JetRanger II (ZS-HPU) shot at Durban - Virginia (VIR / FAVG) South Africa February 23, 2015 By Brian Spur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2217" y="3235786"/>
            <a:ext cx="4817376" cy="299084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obliqueTopLeft"/>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pic>
        <p:nvPicPr>
          <p:cNvPr id="5" name="Picture 4" descr="http://www.998.gov.sa/Ar/News/PublishingImages/S9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2201" y="3276601"/>
            <a:ext cx="5177582" cy="300234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obliqueTopLeft"/>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619" y="228600"/>
            <a:ext cx="9822234" cy="1400530"/>
          </a:xfrm>
        </p:spPr>
        <p:txBody>
          <a:bodyPr>
            <a:normAutofit/>
          </a:bodyPr>
          <a:lstStyle/>
          <a:p>
            <a:r>
              <a:rPr lang="en-US" b="1" dirty="0">
                <a:solidFill>
                  <a:schemeClr val="tx1"/>
                </a:solidFill>
              </a:rPr>
              <a:t>Aviation Personal Accident Insurance</a:t>
            </a:r>
            <a:endParaRPr lang="en-IN" dirty="0">
              <a:solidFill>
                <a:schemeClr val="tx1"/>
              </a:solidFill>
            </a:endParaRPr>
          </a:p>
        </p:txBody>
      </p:sp>
      <p:sp>
        <p:nvSpPr>
          <p:cNvPr id="3" name="Content Placeholder 2"/>
          <p:cNvSpPr>
            <a:spLocks noGrp="1"/>
          </p:cNvSpPr>
          <p:nvPr>
            <p:ph idx="1"/>
          </p:nvPr>
        </p:nvSpPr>
        <p:spPr>
          <a:xfrm>
            <a:off x="227619" y="1710814"/>
            <a:ext cx="11583381" cy="4619269"/>
          </a:xfrm>
        </p:spPr>
        <p:txBody>
          <a:bodyPr>
            <a:noAutofit/>
          </a:bodyPr>
          <a:lstStyle/>
          <a:p>
            <a:pPr marL="285750" indent="-285750" algn="just" fontAlgn="base">
              <a:defRPr/>
            </a:pPr>
            <a:r>
              <a:rPr lang="en-GB" sz="2200" dirty="0">
                <a:latin typeface="+mn-lt"/>
                <a:cs typeface="Arial" pitchFamily="34" charset="0"/>
              </a:rPr>
              <a:t>This Policy will pay up to the Capital Sum Insured, when an Insured Person sustains injury Compensation like a normal Personal Accident Policy </a:t>
            </a:r>
            <a:r>
              <a:rPr lang="en-US" sz="2200" dirty="0">
                <a:latin typeface="+mn-lt"/>
                <a:cs typeface="Arial" pitchFamily="34" charset="0"/>
              </a:rPr>
              <a:t>and may extend weekly benefits.</a:t>
            </a:r>
          </a:p>
          <a:p>
            <a:pPr marL="0" indent="0" fontAlgn="base">
              <a:buNone/>
              <a:defRPr/>
            </a:pPr>
            <a:r>
              <a:rPr lang="en-US" sz="2200" dirty="0">
                <a:latin typeface="+mn-lt"/>
                <a:cs typeface="Arial" pitchFamily="34" charset="0"/>
              </a:rPr>
              <a:t>Salient features</a:t>
            </a:r>
          </a:p>
          <a:p>
            <a:pPr marL="285750" indent="-285750"/>
            <a:r>
              <a:rPr lang="en-IN" sz="2200" dirty="0">
                <a:latin typeface="+mn-lt"/>
                <a:cs typeface="Arial" pitchFamily="34" charset="0"/>
              </a:rPr>
              <a:t>Covers death or sustains bodily injury</a:t>
            </a:r>
            <a:endParaRPr lang="en-US" sz="2200" dirty="0">
              <a:latin typeface="+mn-lt"/>
              <a:cs typeface="Arial" pitchFamily="34" charset="0"/>
            </a:endParaRPr>
          </a:p>
          <a:p>
            <a:pPr marL="285750" indent="-285750"/>
            <a:r>
              <a:rPr lang="en-US" sz="2200" dirty="0">
                <a:latin typeface="+mn-lt"/>
                <a:cs typeface="Arial" pitchFamily="34" charset="0"/>
              </a:rPr>
              <a:t>Cover may be on Named Basis or Unnamed Basis</a:t>
            </a:r>
          </a:p>
          <a:p>
            <a:pPr marL="285750" indent="-285750"/>
            <a:r>
              <a:rPr lang="en-US" sz="2200" dirty="0">
                <a:latin typeface="+mn-lt"/>
                <a:cs typeface="Arial" pitchFamily="34" charset="0"/>
              </a:rPr>
              <a:t>Cover may be for Occupational Risk or on 24 hour basis</a:t>
            </a:r>
          </a:p>
          <a:p>
            <a:pPr marL="285750" indent="-285750"/>
            <a:r>
              <a:rPr lang="en-US" sz="2200" dirty="0">
                <a:latin typeface="+mn-lt"/>
                <a:cs typeface="Arial" pitchFamily="34" charset="0"/>
              </a:rPr>
              <a:t>Cover may also restricted to flight risk only</a:t>
            </a:r>
            <a:endParaRPr lang="en-IN" sz="2200" dirty="0">
              <a:latin typeface="+mn-lt"/>
              <a:cs typeface="Arial" pitchFamily="34" charset="0"/>
            </a:endParaRPr>
          </a:p>
          <a:p>
            <a:pPr marL="285750" indent="-285750"/>
            <a:r>
              <a:rPr lang="en-US" sz="2200" dirty="0">
                <a:latin typeface="+mn-lt"/>
                <a:cs typeface="Arial" pitchFamily="34" charset="0"/>
              </a:rPr>
              <a:t>Benefits scaled on basis of permanent and temporary disablement [Table A, B and C]</a:t>
            </a:r>
          </a:p>
          <a:p>
            <a:pPr marL="285750" indent="-285750"/>
            <a:r>
              <a:rPr lang="en-US" sz="2200" dirty="0">
                <a:latin typeface="+mn-lt"/>
                <a:cs typeface="Arial" pitchFamily="34" charset="0"/>
              </a:rPr>
              <a:t>Sum Insured usually does not exceed 5 times annual salary of the pilot/crew</a:t>
            </a:r>
            <a:endParaRPr lang="en-GB" sz="2200" dirty="0">
              <a:latin typeface="+mn-lt"/>
              <a:cs typeface="Arial" pitchFamily="34" charset="0"/>
            </a:endParaRPr>
          </a:p>
        </p:txBody>
      </p:sp>
    </p:spTree>
    <p:extLst>
      <p:ext uri="{BB962C8B-B14F-4D97-AF65-F5344CB8AC3E}">
        <p14:creationId xmlns:p14="http://schemas.microsoft.com/office/powerpoint/2010/main" val="9782105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929" y="304800"/>
            <a:ext cx="9404723" cy="938848"/>
          </a:xfrm>
        </p:spPr>
        <p:txBody>
          <a:bodyPr>
            <a:normAutofit/>
          </a:bodyPr>
          <a:lstStyle/>
          <a:p>
            <a:r>
              <a:rPr lang="en-GB" b="1" dirty="0">
                <a:solidFill>
                  <a:schemeClr val="tx1"/>
                </a:solidFill>
              </a:rPr>
              <a:t>Loss of License Coverage's</a:t>
            </a:r>
            <a:endParaRPr lang="en-IN" dirty="0">
              <a:solidFill>
                <a:schemeClr val="tx1"/>
              </a:solidFill>
            </a:endParaRPr>
          </a:p>
        </p:txBody>
      </p:sp>
      <p:sp>
        <p:nvSpPr>
          <p:cNvPr id="3" name="Content Placeholder 2"/>
          <p:cNvSpPr>
            <a:spLocks noGrp="1"/>
          </p:cNvSpPr>
          <p:nvPr>
            <p:ph idx="1"/>
          </p:nvPr>
        </p:nvSpPr>
        <p:spPr>
          <a:xfrm>
            <a:off x="304800" y="1066800"/>
            <a:ext cx="11582400" cy="5562600"/>
          </a:xfrm>
        </p:spPr>
        <p:txBody>
          <a:bodyPr>
            <a:noAutofit/>
          </a:bodyPr>
          <a:lstStyle/>
          <a:p>
            <a:r>
              <a:rPr lang="en-IN" sz="2400" dirty="0">
                <a:latin typeface="+mn-lt"/>
              </a:rPr>
              <a:t>Provide benefit to the aircrew following permanent loss of temporary suspension of license. </a:t>
            </a:r>
          </a:p>
          <a:p>
            <a:pPr marL="0" indent="0" fontAlgn="base">
              <a:spcBef>
                <a:spcPct val="0"/>
              </a:spcBef>
              <a:spcAft>
                <a:spcPct val="0"/>
              </a:spcAft>
              <a:buNone/>
            </a:pPr>
            <a:r>
              <a:rPr lang="en-IN" sz="2400" dirty="0">
                <a:latin typeface="+mn-lt"/>
              </a:rPr>
              <a:t>Benefit (As a % of SI):</a:t>
            </a:r>
          </a:p>
          <a:p>
            <a:pPr marL="0" indent="0" fontAlgn="base">
              <a:spcBef>
                <a:spcPct val="0"/>
              </a:spcBef>
              <a:spcAft>
                <a:spcPct val="0"/>
              </a:spcAft>
              <a:buNone/>
            </a:pPr>
            <a:endParaRPr lang="en-IN" sz="2400" dirty="0">
              <a:latin typeface="+mn-lt"/>
            </a:endParaRPr>
          </a:p>
          <a:p>
            <a:pPr marL="0" indent="0" fontAlgn="base">
              <a:spcBef>
                <a:spcPct val="0"/>
              </a:spcBef>
              <a:spcAft>
                <a:spcPct val="0"/>
              </a:spcAft>
              <a:buNone/>
            </a:pPr>
            <a:r>
              <a:rPr lang="en-IN" sz="2400" dirty="0">
                <a:latin typeface="+mn-lt"/>
              </a:rPr>
              <a:t>1.        Permanent Total Disability</a:t>
            </a:r>
          </a:p>
          <a:p>
            <a:pPr marL="0" indent="0" fontAlgn="base">
              <a:spcBef>
                <a:spcPct val="0"/>
              </a:spcBef>
              <a:spcAft>
                <a:spcPct val="0"/>
              </a:spcAft>
              <a:buNone/>
            </a:pPr>
            <a:r>
              <a:rPr lang="en-IN" sz="2400" dirty="0">
                <a:latin typeface="+mn-lt"/>
              </a:rPr>
              <a:t>a)        by Bodily Injury                     	</a:t>
            </a:r>
          </a:p>
          <a:p>
            <a:pPr marL="0" indent="0" fontAlgn="base">
              <a:spcBef>
                <a:spcPct val="0"/>
              </a:spcBef>
              <a:spcAft>
                <a:spcPct val="0"/>
              </a:spcAft>
              <a:buNone/>
            </a:pPr>
            <a:r>
              <a:rPr lang="en-IN" sz="2400" dirty="0">
                <a:latin typeface="+mn-lt"/>
              </a:rPr>
              <a:t>b)        by General Illness                  	</a:t>
            </a:r>
          </a:p>
          <a:p>
            <a:pPr marL="0" indent="0" fontAlgn="base">
              <a:spcBef>
                <a:spcPct val="0"/>
              </a:spcBef>
              <a:spcAft>
                <a:spcPct val="0"/>
              </a:spcAft>
              <a:buNone/>
            </a:pPr>
            <a:r>
              <a:rPr lang="en-IN" sz="2400" dirty="0">
                <a:latin typeface="+mn-lt"/>
              </a:rPr>
              <a:t>c)        by Classified Illness             	</a:t>
            </a:r>
          </a:p>
          <a:p>
            <a:pPr marL="0" indent="0" fontAlgn="base">
              <a:spcBef>
                <a:spcPct val="0"/>
              </a:spcBef>
              <a:spcAft>
                <a:spcPct val="0"/>
              </a:spcAft>
              <a:buNone/>
            </a:pPr>
            <a:endParaRPr lang="en-IN" sz="2400" dirty="0">
              <a:latin typeface="+mn-lt"/>
            </a:endParaRPr>
          </a:p>
          <a:p>
            <a:pPr marL="0" indent="0" fontAlgn="base">
              <a:spcBef>
                <a:spcPct val="0"/>
              </a:spcBef>
              <a:spcAft>
                <a:spcPct val="0"/>
              </a:spcAft>
              <a:buNone/>
            </a:pPr>
            <a:r>
              <a:rPr lang="en-IN" sz="2400" dirty="0">
                <a:latin typeface="+mn-lt"/>
              </a:rPr>
              <a:t>2.        Temporary Total Disability</a:t>
            </a:r>
          </a:p>
          <a:p>
            <a:pPr marL="0" indent="0" fontAlgn="base">
              <a:spcBef>
                <a:spcPct val="0"/>
              </a:spcBef>
              <a:spcAft>
                <a:spcPct val="0"/>
              </a:spcAft>
              <a:buNone/>
            </a:pPr>
            <a:r>
              <a:rPr lang="en-IN" sz="2400" dirty="0">
                <a:latin typeface="+mn-lt"/>
              </a:rPr>
              <a:t>a)        by Bodily Injury 		 </a:t>
            </a:r>
          </a:p>
          <a:p>
            <a:pPr marL="0" indent="0" fontAlgn="base">
              <a:spcBef>
                <a:spcPct val="0"/>
              </a:spcBef>
              <a:spcAft>
                <a:spcPct val="0"/>
              </a:spcAft>
              <a:buNone/>
            </a:pPr>
            <a:r>
              <a:rPr lang="en-IN" sz="2400" dirty="0">
                <a:latin typeface="+mn-lt"/>
              </a:rPr>
              <a:t>b)        by General Illness 		 </a:t>
            </a:r>
          </a:p>
          <a:p>
            <a:pPr marL="0" indent="0" fontAlgn="base">
              <a:spcBef>
                <a:spcPct val="0"/>
              </a:spcBef>
              <a:spcAft>
                <a:spcPct val="0"/>
              </a:spcAft>
              <a:buNone/>
            </a:pPr>
            <a:r>
              <a:rPr lang="en-IN" sz="2400" dirty="0">
                <a:latin typeface="+mn-lt"/>
              </a:rPr>
              <a:t>c)        by Classified Illness</a:t>
            </a:r>
          </a:p>
          <a:p>
            <a:pPr marL="0" indent="0" fontAlgn="base">
              <a:spcBef>
                <a:spcPct val="0"/>
              </a:spcBef>
              <a:spcAft>
                <a:spcPct val="0"/>
              </a:spcAft>
              <a:buNone/>
            </a:pPr>
            <a:endParaRPr lang="en-IN" sz="2400" dirty="0">
              <a:latin typeface="+mn-lt"/>
            </a:endParaRPr>
          </a:p>
          <a:p>
            <a:pPr marL="0" indent="0" fontAlgn="base">
              <a:spcBef>
                <a:spcPct val="0"/>
              </a:spcBef>
              <a:spcAft>
                <a:spcPct val="0"/>
              </a:spcAft>
              <a:buNone/>
            </a:pPr>
            <a:r>
              <a:rPr lang="en-IN" sz="2400" dirty="0">
                <a:latin typeface="+mn-lt"/>
              </a:rPr>
              <a:t>Waiting period ranges from 90-180 days </a:t>
            </a:r>
          </a:p>
        </p:txBody>
      </p:sp>
    </p:spTree>
    <p:extLst>
      <p:ext uri="{BB962C8B-B14F-4D97-AF65-F5344CB8AC3E}">
        <p14:creationId xmlns:p14="http://schemas.microsoft.com/office/powerpoint/2010/main" val="42302412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9404723" cy="1400530"/>
          </a:xfrm>
        </p:spPr>
        <p:txBody>
          <a:bodyPr>
            <a:normAutofit/>
          </a:bodyPr>
          <a:lstStyle/>
          <a:p>
            <a:r>
              <a:rPr lang="en-US" b="1" dirty="0">
                <a:solidFill>
                  <a:schemeClr val="tx1"/>
                </a:solidFill>
              </a:rPr>
              <a:t>Coverage – Airport Liability Insurance</a:t>
            </a:r>
            <a:endParaRPr lang="en-IN" dirty="0">
              <a:solidFill>
                <a:schemeClr val="tx1"/>
              </a:solidFill>
            </a:endParaRPr>
          </a:p>
        </p:txBody>
      </p:sp>
      <p:sp>
        <p:nvSpPr>
          <p:cNvPr id="3" name="Content Placeholder 2"/>
          <p:cNvSpPr>
            <a:spLocks noGrp="1"/>
          </p:cNvSpPr>
          <p:nvPr>
            <p:ph idx="1"/>
          </p:nvPr>
        </p:nvSpPr>
        <p:spPr>
          <a:xfrm>
            <a:off x="381000" y="2052918"/>
            <a:ext cx="11430000" cy="4195481"/>
          </a:xfrm>
        </p:spPr>
        <p:txBody>
          <a:bodyPr>
            <a:normAutofit/>
          </a:bodyPr>
          <a:lstStyle/>
          <a:p>
            <a:pPr>
              <a:spcBef>
                <a:spcPts val="600"/>
              </a:spcBef>
              <a:spcAft>
                <a:spcPts val="600"/>
              </a:spcAft>
              <a:buNone/>
            </a:pPr>
            <a:r>
              <a:rPr lang="en-US" sz="2400" b="1" u="sng" dirty="0"/>
              <a:t>Coverage</a:t>
            </a:r>
            <a:endParaRPr lang="en-IN" sz="2400" b="1" u="sng" dirty="0"/>
          </a:p>
          <a:p>
            <a:pPr marL="0" indent="0">
              <a:spcBef>
                <a:spcPts val="600"/>
              </a:spcBef>
              <a:spcAft>
                <a:spcPts val="600"/>
              </a:spcAft>
              <a:buNone/>
            </a:pPr>
            <a:r>
              <a:rPr lang="en-IN" sz="2400" dirty="0"/>
              <a:t>The Insurers agree to pay in respect of legal liability of the insured towards:</a:t>
            </a:r>
          </a:p>
          <a:p>
            <a:pPr>
              <a:spcBef>
                <a:spcPts val="600"/>
              </a:spcBef>
              <a:spcAft>
                <a:spcPts val="600"/>
              </a:spcAft>
            </a:pPr>
            <a:r>
              <a:rPr lang="en-IN" sz="2400" dirty="0"/>
              <a:t>Bodily Injury and/or </a:t>
            </a:r>
          </a:p>
          <a:p>
            <a:pPr>
              <a:spcBef>
                <a:spcPts val="600"/>
              </a:spcBef>
              <a:spcAft>
                <a:spcPts val="600"/>
              </a:spcAft>
            </a:pPr>
            <a:r>
              <a:rPr lang="en-IN" sz="2400" dirty="0"/>
              <a:t>Property Damage </a:t>
            </a:r>
          </a:p>
          <a:p>
            <a:pPr>
              <a:spcBef>
                <a:spcPts val="600"/>
              </a:spcBef>
              <a:spcAft>
                <a:spcPts val="600"/>
              </a:spcAft>
              <a:buNone/>
            </a:pPr>
            <a:r>
              <a:rPr lang="en-IN" sz="2400" b="1" u="sng" dirty="0"/>
              <a:t>Wordings - ARIEL</a:t>
            </a:r>
          </a:p>
          <a:p>
            <a:pPr marL="0" indent="0">
              <a:spcBef>
                <a:spcPts val="600"/>
              </a:spcBef>
              <a:spcAft>
                <a:spcPts val="600"/>
              </a:spcAft>
              <a:buNone/>
            </a:pPr>
            <a:r>
              <a:rPr lang="en-IN" sz="2400" dirty="0"/>
              <a:t>Section 1 – Premises Liability</a:t>
            </a:r>
          </a:p>
          <a:p>
            <a:pPr marL="0" indent="0">
              <a:spcBef>
                <a:spcPts val="600"/>
              </a:spcBef>
              <a:spcAft>
                <a:spcPts val="600"/>
              </a:spcAft>
              <a:buNone/>
            </a:pPr>
            <a:r>
              <a:rPr lang="en-IN" sz="2400" dirty="0"/>
              <a:t>Section 2 – Loss of or Damage to Aircraft</a:t>
            </a:r>
          </a:p>
          <a:p>
            <a:pPr marL="0" indent="0">
              <a:spcBef>
                <a:spcPts val="600"/>
              </a:spcBef>
              <a:spcAft>
                <a:spcPts val="600"/>
              </a:spcAft>
              <a:buNone/>
            </a:pPr>
            <a:r>
              <a:rPr lang="en-IN" sz="2400" dirty="0"/>
              <a:t>Section 3 -  Product Liability</a:t>
            </a:r>
          </a:p>
        </p:txBody>
      </p:sp>
    </p:spTree>
    <p:extLst>
      <p:ext uri="{BB962C8B-B14F-4D97-AF65-F5344CB8AC3E}">
        <p14:creationId xmlns:p14="http://schemas.microsoft.com/office/powerpoint/2010/main" val="245477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10515600" cy="990600"/>
          </a:xfrm>
        </p:spPr>
        <p:txBody>
          <a:bodyPr>
            <a:normAutofit/>
          </a:bodyPr>
          <a:lstStyle/>
          <a:p>
            <a:r>
              <a:rPr lang="en-US" b="1" dirty="0">
                <a:solidFill>
                  <a:schemeClr val="tx1"/>
                </a:solidFill>
              </a:rPr>
              <a:t>Coverage – </a:t>
            </a:r>
            <a:r>
              <a:rPr lang="en-IN" b="1" dirty="0">
                <a:solidFill>
                  <a:schemeClr val="tx1"/>
                </a:solidFill>
              </a:rPr>
              <a:t>Aviation Fuelling Liability Insurance</a:t>
            </a:r>
            <a:endParaRPr lang="en-IN" dirty="0">
              <a:solidFill>
                <a:schemeClr val="tx1"/>
              </a:solidFill>
            </a:endParaRPr>
          </a:p>
        </p:txBody>
      </p:sp>
      <p:sp>
        <p:nvSpPr>
          <p:cNvPr id="3" name="Content Placeholder 2"/>
          <p:cNvSpPr>
            <a:spLocks noGrp="1"/>
          </p:cNvSpPr>
          <p:nvPr>
            <p:ph idx="1"/>
          </p:nvPr>
        </p:nvSpPr>
        <p:spPr>
          <a:xfrm>
            <a:off x="304800" y="1570515"/>
            <a:ext cx="11811000" cy="5135085"/>
          </a:xfrm>
        </p:spPr>
        <p:txBody>
          <a:bodyPr>
            <a:noAutofit/>
          </a:bodyPr>
          <a:lstStyle/>
          <a:p>
            <a:pPr>
              <a:spcBef>
                <a:spcPts val="100"/>
              </a:spcBef>
              <a:spcAft>
                <a:spcPts val="100"/>
              </a:spcAft>
              <a:buFont typeface="+mj-lt"/>
              <a:buAutoNum type="alphaUcPeriod"/>
            </a:pPr>
            <a:r>
              <a:rPr lang="en-IN" b="1" dirty="0"/>
              <a:t>SECTION 1 – PREMISES LIABILITY</a:t>
            </a:r>
          </a:p>
          <a:p>
            <a:pPr marL="363538" indent="0">
              <a:buNone/>
            </a:pPr>
            <a:r>
              <a:rPr lang="en-IN" dirty="0"/>
              <a:t>At any airport and/or heliport premises arising out of the Insured’s business of storage and supply of:</a:t>
            </a:r>
          </a:p>
          <a:p>
            <a:pPr marL="649288" indent="-285750"/>
            <a:r>
              <a:rPr lang="en-IN" dirty="0"/>
              <a:t>fuel </a:t>
            </a:r>
          </a:p>
          <a:p>
            <a:pPr marL="649288" indent="-285750"/>
            <a:r>
              <a:rPr lang="en-IN" dirty="0"/>
              <a:t>lubricants </a:t>
            </a:r>
          </a:p>
          <a:p>
            <a:pPr marL="649288" indent="-285750"/>
            <a:r>
              <a:rPr lang="en-IN" dirty="0"/>
              <a:t>hydraulic fluids </a:t>
            </a:r>
          </a:p>
          <a:p>
            <a:pPr marL="649288" indent="-285750"/>
            <a:r>
              <a:rPr lang="en-IN" dirty="0"/>
              <a:t>Related equipment for use in connection with aircraft.</a:t>
            </a:r>
          </a:p>
          <a:p>
            <a:pPr marL="363538" indent="0">
              <a:buNone/>
            </a:pPr>
            <a:endParaRPr lang="en-IN" b="1" dirty="0"/>
          </a:p>
          <a:p>
            <a:pPr>
              <a:buFont typeface="+mj-lt"/>
              <a:buAutoNum type="alphaUcPeriod" startAt="2"/>
            </a:pPr>
            <a:r>
              <a:rPr lang="en-IN" b="1" dirty="0"/>
              <a:t>SECTION 2 – PRODUCTS LIABILITY</a:t>
            </a:r>
          </a:p>
          <a:p>
            <a:pPr marL="363538" indent="0">
              <a:buNone/>
            </a:pPr>
            <a:r>
              <a:rPr lang="en-IN" dirty="0"/>
              <a:t>Indemnity against legally liability arising out of the Products Hazard. </a:t>
            </a:r>
          </a:p>
        </p:txBody>
      </p:sp>
    </p:spTree>
    <p:extLst>
      <p:ext uri="{BB962C8B-B14F-4D97-AF65-F5344CB8AC3E}">
        <p14:creationId xmlns:p14="http://schemas.microsoft.com/office/powerpoint/2010/main" val="9758756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9404723" cy="1400530"/>
          </a:xfrm>
        </p:spPr>
        <p:txBody>
          <a:bodyPr>
            <a:normAutofit/>
          </a:bodyPr>
          <a:lstStyle/>
          <a:p>
            <a:r>
              <a:rPr lang="en-US" sz="3200" b="1" dirty="0">
                <a:solidFill>
                  <a:schemeClr val="tx1"/>
                </a:solidFill>
              </a:rPr>
              <a:t>AVIATION PRODUCTS, GROUNDING AND OTHER AVIATION LIABILITIES INSURANCE (AVN 98)</a:t>
            </a:r>
            <a:endParaRPr lang="en-IN" sz="3200" dirty="0">
              <a:solidFill>
                <a:schemeClr val="tx1"/>
              </a:solidFill>
            </a:endParaRPr>
          </a:p>
        </p:txBody>
      </p:sp>
      <p:sp>
        <p:nvSpPr>
          <p:cNvPr id="3" name="Content Placeholder 2"/>
          <p:cNvSpPr>
            <a:spLocks noGrp="1"/>
          </p:cNvSpPr>
          <p:nvPr>
            <p:ph idx="1"/>
          </p:nvPr>
        </p:nvSpPr>
        <p:spPr>
          <a:xfrm>
            <a:off x="457200" y="2052918"/>
            <a:ext cx="11201400" cy="4195481"/>
          </a:xfrm>
        </p:spPr>
        <p:txBody>
          <a:bodyPr>
            <a:normAutofit/>
          </a:bodyPr>
          <a:lstStyle/>
          <a:p>
            <a:pPr marL="0" indent="0">
              <a:buNone/>
            </a:pPr>
            <a:r>
              <a:rPr lang="en-IN" sz="2400" dirty="0">
                <a:latin typeface="+mn-lt"/>
                <a:cs typeface="Arial" pitchFamily="34" charset="0"/>
              </a:rPr>
              <a:t>Section 1: Aviation Products and Grounding Liability Insurance</a:t>
            </a:r>
          </a:p>
          <a:p>
            <a:pPr marL="0" indent="0">
              <a:buNone/>
            </a:pPr>
            <a:r>
              <a:rPr lang="en-IN" sz="2400" dirty="0">
                <a:latin typeface="+mn-lt"/>
                <a:cs typeface="Arial" pitchFamily="34" charset="0"/>
              </a:rPr>
              <a:t>Section 2: Working Parties Liability Insurance</a:t>
            </a:r>
          </a:p>
          <a:p>
            <a:pPr marL="0" indent="0">
              <a:buNone/>
            </a:pPr>
            <a:r>
              <a:rPr lang="en-IN" sz="2400" dirty="0">
                <a:latin typeface="+mn-lt"/>
                <a:cs typeface="Arial" pitchFamily="34" charset="0"/>
              </a:rPr>
              <a:t>Section 3: Aircraft Third Party and Passenger Liability Insurance</a:t>
            </a:r>
          </a:p>
          <a:p>
            <a:pPr marL="0" indent="0">
              <a:buNone/>
            </a:pPr>
            <a:r>
              <a:rPr lang="en-IN" sz="2400" dirty="0">
                <a:latin typeface="+mn-lt"/>
                <a:cs typeface="Arial" pitchFamily="34" charset="0"/>
              </a:rPr>
              <a:t>Section 4: Airport Liability Insurance</a:t>
            </a:r>
          </a:p>
          <a:p>
            <a:pPr marL="0" indent="0">
              <a:buNone/>
            </a:pPr>
            <a:r>
              <a:rPr lang="en-IN" sz="2400" dirty="0">
                <a:latin typeface="+mn-lt"/>
                <a:cs typeface="Arial" pitchFamily="34" charset="0"/>
              </a:rPr>
              <a:t>Section 5: Aviation Premises and </a:t>
            </a:r>
            <a:r>
              <a:rPr lang="en-IN" sz="2400" dirty="0" err="1">
                <a:latin typeface="+mn-lt"/>
                <a:cs typeface="Arial" pitchFamily="34" charset="0"/>
              </a:rPr>
              <a:t>Hangarkeepers</a:t>
            </a:r>
            <a:r>
              <a:rPr lang="en-IN" sz="2400" dirty="0">
                <a:latin typeface="+mn-lt"/>
                <a:cs typeface="Arial" pitchFamily="34" charset="0"/>
              </a:rPr>
              <a:t>’ Liability Insurance</a:t>
            </a:r>
          </a:p>
          <a:p>
            <a:pPr marL="0" indent="0">
              <a:buNone/>
            </a:pPr>
            <a:endParaRPr lang="en-IN" sz="2400" dirty="0">
              <a:latin typeface="+mn-lt"/>
              <a:cs typeface="Arial" pitchFamily="34" charset="0"/>
            </a:endParaRPr>
          </a:p>
          <a:p>
            <a:pPr marL="0" indent="0">
              <a:buNone/>
            </a:pPr>
            <a:r>
              <a:rPr lang="en-IN" sz="2400" dirty="0">
                <a:latin typeface="+mn-lt"/>
                <a:cs typeface="Arial" pitchFamily="34" charset="0"/>
              </a:rPr>
              <a:t>Extensions:</a:t>
            </a:r>
          </a:p>
          <a:p>
            <a:pPr marL="0" indent="0">
              <a:buNone/>
            </a:pPr>
            <a:r>
              <a:rPr lang="en-IN" sz="2400" dirty="0">
                <a:latin typeface="+mn-lt"/>
                <a:cs typeface="Arial" pitchFamily="34" charset="0"/>
              </a:rPr>
              <a:t>Product Recall</a:t>
            </a:r>
          </a:p>
          <a:p>
            <a:endParaRPr lang="en-IN" sz="2400" dirty="0">
              <a:latin typeface="+mn-lt"/>
            </a:endParaRPr>
          </a:p>
        </p:txBody>
      </p:sp>
    </p:spTree>
    <p:extLst>
      <p:ext uri="{BB962C8B-B14F-4D97-AF65-F5344CB8AC3E}">
        <p14:creationId xmlns:p14="http://schemas.microsoft.com/office/powerpoint/2010/main" val="2052206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9404723" cy="1400530"/>
          </a:xfrm>
        </p:spPr>
        <p:txBody>
          <a:bodyPr>
            <a:normAutofit/>
          </a:bodyPr>
          <a:lstStyle/>
          <a:p>
            <a:r>
              <a:rPr lang="en-US" b="1" u="sng" dirty="0"/>
              <a:t>HISTORY OF AVIATION LAW</a:t>
            </a:r>
            <a:endParaRPr lang="en-IN" dirty="0"/>
          </a:p>
        </p:txBody>
      </p:sp>
      <p:sp>
        <p:nvSpPr>
          <p:cNvPr id="3" name="Content Placeholder 2"/>
          <p:cNvSpPr>
            <a:spLocks noGrp="1"/>
          </p:cNvSpPr>
          <p:nvPr>
            <p:ph idx="1"/>
          </p:nvPr>
        </p:nvSpPr>
        <p:spPr>
          <a:xfrm>
            <a:off x="228600" y="1426698"/>
            <a:ext cx="11734800" cy="5257800"/>
          </a:xfrm>
        </p:spPr>
        <p:txBody>
          <a:bodyPr>
            <a:normAutofit/>
          </a:bodyPr>
          <a:lstStyle/>
          <a:p>
            <a:pPr algn="just"/>
            <a:r>
              <a:rPr lang="en-US" sz="2400" b="1" u="sng" dirty="0"/>
              <a:t>1929:</a:t>
            </a:r>
            <a:r>
              <a:rPr lang="en-US" sz="2400" u="sng" dirty="0"/>
              <a:t>  </a:t>
            </a:r>
            <a:r>
              <a:rPr lang="en-US" sz="2400" b="1" u="sng" dirty="0"/>
              <a:t>Warsaw Convention</a:t>
            </a:r>
            <a:r>
              <a:rPr lang="en-US" sz="2400" dirty="0"/>
              <a:t> was held in Warsaw and dealt with the most important private International law in civil aviation viz. the liability of air Carrier for bodily injury/death of passengers and loss of or damage to baggage and/or cargo during international carriage. </a:t>
            </a:r>
          </a:p>
          <a:p>
            <a:pPr algn="just"/>
            <a:r>
              <a:rPr lang="en-US" sz="2400" dirty="0"/>
              <a:t>Two goals were :- (a) harmonizing procedure for claims arising from international air transport, (b) limit air carrier liability from accident such that airlines could grow and survive</a:t>
            </a:r>
            <a:endParaRPr lang="en-IN" sz="2400" dirty="0"/>
          </a:p>
          <a:p>
            <a:pPr algn="just"/>
            <a:r>
              <a:rPr lang="en-US" sz="2400" dirty="0"/>
              <a:t>India which is a signatory gave statutory effect by passing the </a:t>
            </a:r>
            <a:r>
              <a:rPr lang="en-US" sz="2400" b="1" dirty="0"/>
              <a:t>“Carriage by Air Act, 1972”</a:t>
            </a:r>
            <a:r>
              <a:rPr lang="en-US" sz="2400" dirty="0"/>
              <a:t>.</a:t>
            </a:r>
          </a:p>
          <a:p>
            <a:pPr algn="just"/>
            <a:r>
              <a:rPr lang="en-US" sz="2400" b="1" u="sng" dirty="0"/>
              <a:t>The Carriage By Air Act, 1972 (INDIA)</a:t>
            </a:r>
            <a:r>
              <a:rPr lang="en-US" sz="2400" dirty="0"/>
              <a:t>  </a:t>
            </a:r>
            <a:r>
              <a:rPr lang="en-US" sz="2400" b="1" dirty="0"/>
              <a:t>Objective:</a:t>
            </a:r>
            <a:r>
              <a:rPr lang="en-US" sz="2400" dirty="0"/>
              <a:t> To give effect to the convention for the unification of certain rules relating to International Carriage by air signed at </a:t>
            </a:r>
            <a:r>
              <a:rPr lang="en-US" sz="2400" b="1" dirty="0"/>
              <a:t>Warsaw on 12/10/1929</a:t>
            </a:r>
            <a:r>
              <a:rPr lang="en-US" sz="2400" dirty="0"/>
              <a:t> and by the Hague Protocol on 28/09/1955 and to make provision for applying the rules contained in the said convention in its original form and in the amended form to Non- International Carriage by air and for the matters connected therewith.</a:t>
            </a:r>
            <a:r>
              <a:rPr lang="en-IN" sz="2400" dirty="0"/>
              <a:t> </a:t>
            </a:r>
            <a:r>
              <a:rPr lang="en-US" sz="2900" dirty="0"/>
              <a:t>	</a:t>
            </a:r>
            <a:endParaRPr lang="en-IN" dirty="0"/>
          </a:p>
        </p:txBody>
      </p:sp>
    </p:spTree>
    <p:extLst>
      <p:ext uri="{BB962C8B-B14F-4D97-AF65-F5344CB8AC3E}">
        <p14:creationId xmlns:p14="http://schemas.microsoft.com/office/powerpoint/2010/main" val="17488895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143000"/>
            <a:ext cx="11468100" cy="5364161"/>
          </a:xfrm>
        </p:spPr>
        <p:txBody>
          <a:bodyPr>
            <a:normAutofit/>
          </a:bodyPr>
          <a:lstStyle/>
          <a:p>
            <a:pPr algn="just"/>
            <a:r>
              <a:rPr lang="en-US" sz="2400" dirty="0"/>
              <a:t>The Provisions of the Warsaw Convention 1929 are incorporated in the </a:t>
            </a:r>
            <a:r>
              <a:rPr lang="en-US" sz="2400" b="1" dirty="0"/>
              <a:t>First Schedule</a:t>
            </a:r>
            <a:r>
              <a:rPr lang="en-US" sz="2400" dirty="0"/>
              <a:t> of the Act.</a:t>
            </a:r>
            <a:endParaRPr lang="en-IN" sz="2400" dirty="0"/>
          </a:p>
          <a:p>
            <a:pPr algn="just"/>
            <a:r>
              <a:rPr lang="en-US" sz="2400" dirty="0"/>
              <a:t>The provisions of the amended Convention, i.e. the Hague Protocol, 1955 are incorporated in the </a:t>
            </a:r>
            <a:r>
              <a:rPr lang="en-US" sz="2400" b="1" dirty="0"/>
              <a:t>Second Schedule</a:t>
            </a:r>
            <a:r>
              <a:rPr lang="en-US" sz="2400" dirty="0"/>
              <a:t> of the Act.</a:t>
            </a:r>
          </a:p>
          <a:p>
            <a:pPr algn="just"/>
            <a:r>
              <a:rPr lang="en-US" sz="2400" b="1" u="sng" dirty="0"/>
              <a:t>Montreal </a:t>
            </a:r>
            <a:r>
              <a:rPr lang="en-US" sz="2400" b="1" u="sng" dirty="0" err="1"/>
              <a:t>Converntion</a:t>
            </a:r>
            <a:r>
              <a:rPr lang="en-US" sz="2400" b="1" u="sng" dirty="0"/>
              <a:t> – </a:t>
            </a:r>
            <a:r>
              <a:rPr lang="en-US" sz="2400" dirty="0"/>
              <a:t> It aims at replacing Warsaw convention 1929 and various amendments to it. Various amendments and protocols were adopted by various countries and thus disparities arose. Some countries ratifies some amendments and skipped some earlier amendments creating gap. It was thus desirable to comprehensively review international aviation liability regime and Montreal convention was formulated on 1999 which came into effect on 4</a:t>
            </a:r>
            <a:r>
              <a:rPr lang="en-US" sz="2400" baseline="30000" dirty="0"/>
              <a:t>th</a:t>
            </a:r>
            <a:r>
              <a:rPr lang="en-US" sz="2400" dirty="0"/>
              <a:t> November 2003.</a:t>
            </a:r>
          </a:p>
          <a:p>
            <a:pPr algn="just"/>
            <a:r>
              <a:rPr lang="en-US" sz="2400" dirty="0"/>
              <a:t> India became a signatory of Montreal convention in 2009 and corresponding amendment were done </a:t>
            </a:r>
            <a:r>
              <a:rPr lang="en-IN" sz="2400" dirty="0"/>
              <a:t>through the Carriage by Air (Amendment) Act 2009.</a:t>
            </a:r>
          </a:p>
          <a:p>
            <a:pPr algn="just"/>
            <a:r>
              <a:rPr lang="en-IN" sz="2400" b="1" u="sng" dirty="0"/>
              <a:t>Montreal Convention provide 4 jurisdiction for compensatory damages :-</a:t>
            </a:r>
          </a:p>
          <a:p>
            <a:pPr algn="just"/>
            <a:r>
              <a:rPr lang="en-IN" sz="2400" dirty="0"/>
              <a:t>Where the carrier is domiciled</a:t>
            </a:r>
          </a:p>
        </p:txBody>
      </p:sp>
    </p:spTree>
    <p:extLst>
      <p:ext uri="{BB962C8B-B14F-4D97-AF65-F5344CB8AC3E}">
        <p14:creationId xmlns:p14="http://schemas.microsoft.com/office/powerpoint/2010/main" val="327741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524000"/>
            <a:ext cx="11658600" cy="3154361"/>
          </a:xfrm>
        </p:spPr>
        <p:txBody>
          <a:bodyPr>
            <a:normAutofit fontScale="92500" lnSpcReduction="10000"/>
          </a:bodyPr>
          <a:lstStyle/>
          <a:p>
            <a:pPr algn="just">
              <a:lnSpc>
                <a:spcPct val="110000"/>
              </a:lnSpc>
            </a:pPr>
            <a:r>
              <a:rPr lang="en-IN" sz="2400" dirty="0"/>
              <a:t>Has his principal place of business</a:t>
            </a:r>
          </a:p>
          <a:p>
            <a:pPr algn="just">
              <a:lnSpc>
                <a:spcPct val="110000"/>
              </a:lnSpc>
            </a:pPr>
            <a:r>
              <a:rPr lang="en-IN" sz="2400" dirty="0"/>
              <a:t>Has an establishment by which the contract has been made </a:t>
            </a:r>
          </a:p>
          <a:p>
            <a:pPr algn="just">
              <a:lnSpc>
                <a:spcPct val="110000"/>
              </a:lnSpc>
            </a:pPr>
            <a:r>
              <a:rPr lang="en-IN" sz="2400" dirty="0"/>
              <a:t>Before the court having jurisdiction at the place of destination</a:t>
            </a:r>
          </a:p>
          <a:p>
            <a:pPr algn="just">
              <a:lnSpc>
                <a:spcPct val="110000"/>
              </a:lnSpc>
            </a:pPr>
            <a:r>
              <a:rPr lang="en-IN" sz="2400" dirty="0"/>
              <a:t>However in death of passenger fifth jurisdiction is made available i.e. the territory in which the passenger has permanent residence.</a:t>
            </a:r>
          </a:p>
          <a:p>
            <a:pPr marL="0" indent="0" algn="just">
              <a:lnSpc>
                <a:spcPct val="110000"/>
              </a:lnSpc>
              <a:buNone/>
            </a:pPr>
            <a:endParaRPr lang="en-IN" sz="2400" dirty="0"/>
          </a:p>
          <a:p>
            <a:pPr marL="0" indent="0" algn="just">
              <a:lnSpc>
                <a:spcPct val="110000"/>
              </a:lnSpc>
              <a:buNone/>
            </a:pPr>
            <a:r>
              <a:rPr lang="en-IN" sz="2400" dirty="0"/>
              <a:t>Due to multiple jurisdictions it leads to forum shopping.</a:t>
            </a:r>
          </a:p>
          <a:p>
            <a:pPr algn="just">
              <a:lnSpc>
                <a:spcPct val="110000"/>
              </a:lnSpc>
            </a:pPr>
            <a:endParaRPr lang="en-IN" sz="2400" dirty="0"/>
          </a:p>
          <a:p>
            <a:pPr algn="just">
              <a:lnSpc>
                <a:spcPct val="110000"/>
              </a:lnSpc>
            </a:pPr>
            <a:endParaRPr lang="en-IN" sz="2400" dirty="0"/>
          </a:p>
          <a:p>
            <a:pPr marL="0" indent="0" algn="just">
              <a:lnSpc>
                <a:spcPct val="110000"/>
              </a:lnSpc>
              <a:buNone/>
            </a:pPr>
            <a:endParaRPr lang="en-IN" sz="6000" b="1" dirty="0"/>
          </a:p>
        </p:txBody>
      </p:sp>
    </p:spTree>
    <p:extLst>
      <p:ext uri="{BB962C8B-B14F-4D97-AF65-F5344CB8AC3E}">
        <p14:creationId xmlns:p14="http://schemas.microsoft.com/office/powerpoint/2010/main" val="25700404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2209800"/>
            <a:ext cx="8229600" cy="1600200"/>
          </a:xfrm>
        </p:spPr>
        <p:txBody>
          <a:bodyPr/>
          <a:lstStyle/>
          <a:p>
            <a:endParaRPr lang="en-IN" dirty="0"/>
          </a:p>
          <a:p>
            <a:pPr marL="0" indent="0" algn="ctr">
              <a:buNone/>
            </a:pPr>
            <a:r>
              <a:rPr lang="en-IN" sz="6000" dirty="0"/>
              <a:t>THANK YOU </a:t>
            </a:r>
          </a:p>
        </p:txBody>
      </p:sp>
    </p:spTree>
    <p:extLst>
      <p:ext uri="{BB962C8B-B14F-4D97-AF65-F5344CB8AC3E}">
        <p14:creationId xmlns:p14="http://schemas.microsoft.com/office/powerpoint/2010/main" val="2935430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09600"/>
            <a:ext cx="10972800" cy="1676400"/>
          </a:xfrm>
        </p:spPr>
        <p:txBody>
          <a:bodyPr>
            <a:normAutofit fontScale="92500" lnSpcReduction="20000"/>
          </a:bodyPr>
          <a:lstStyle/>
          <a:p>
            <a:r>
              <a:rPr lang="en-US" sz="4800" dirty="0"/>
              <a:t>Turboprop</a:t>
            </a:r>
          </a:p>
          <a:p>
            <a:pPr marL="0" indent="0">
              <a:buNone/>
            </a:pPr>
            <a:r>
              <a:rPr lang="en-US" sz="3200" dirty="0"/>
              <a:t> </a:t>
            </a:r>
            <a:r>
              <a:rPr lang="en-US" sz="4100" dirty="0"/>
              <a:t>A </a:t>
            </a:r>
            <a:r>
              <a:rPr lang="en-US" sz="4100" b="1" dirty="0"/>
              <a:t>turboprop</a:t>
            </a:r>
            <a:r>
              <a:rPr lang="en-US" sz="4100" dirty="0"/>
              <a:t> engine is a turbine engine that drives an </a:t>
            </a:r>
            <a:r>
              <a:rPr lang="en-US" sz="4100" b="1" dirty="0"/>
              <a:t>aircraft</a:t>
            </a:r>
            <a:r>
              <a:rPr lang="en-US" sz="4100" dirty="0"/>
              <a:t> propeller. </a:t>
            </a:r>
          </a:p>
          <a:p>
            <a:endParaRPr lang="en-US" dirty="0"/>
          </a:p>
        </p:txBody>
      </p:sp>
      <p:pic>
        <p:nvPicPr>
          <p:cNvPr id="4" name="Picture 2" descr="turboprop : white passenger turboprop aircraft with the gear landing on blue sky background Stock Ph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000" y="2523099"/>
            <a:ext cx="8001000" cy="37604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9100" y="722085"/>
            <a:ext cx="10896600" cy="2133600"/>
          </a:xfrm>
        </p:spPr>
        <p:txBody>
          <a:bodyPr>
            <a:normAutofit fontScale="70000" lnSpcReduction="20000"/>
          </a:bodyPr>
          <a:lstStyle/>
          <a:p>
            <a:r>
              <a:rPr lang="en-IN" sz="6300" spc="-5" dirty="0"/>
              <a:t>Jet</a:t>
            </a:r>
            <a:r>
              <a:rPr lang="en-IN" sz="6300" dirty="0"/>
              <a:t>s</a:t>
            </a:r>
            <a:r>
              <a:rPr lang="en-IN" sz="6300" spc="10" dirty="0"/>
              <a:t> </a:t>
            </a:r>
            <a:r>
              <a:rPr lang="en-IN" sz="6300" dirty="0"/>
              <a:t>(Turbofans)</a:t>
            </a:r>
            <a:br>
              <a:rPr lang="en-IN" sz="6300" dirty="0"/>
            </a:br>
            <a:endParaRPr lang="en-IN" sz="6300" dirty="0"/>
          </a:p>
          <a:p>
            <a:pPr marL="0" indent="0" algn="just">
              <a:buNone/>
            </a:pPr>
            <a:r>
              <a:rPr lang="en-IN" sz="4600" dirty="0"/>
              <a:t>Jet Engine is an Engine using jet propulsion for forward thrust.  Turbofan engine is a combination of turbine and fan</a:t>
            </a:r>
            <a:endParaRPr lang="en-US" sz="4600" dirty="0"/>
          </a:p>
        </p:txBody>
      </p:sp>
      <p:pic>
        <p:nvPicPr>
          <p:cNvPr id="4" name="Picture 6" descr="Image result for Jets (Turbofans) AIRCRAFT IMAG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0956" y="3276600"/>
            <a:ext cx="4503421" cy="2859315"/>
          </a:xfrm>
          <a:prstGeom prst="roundRect">
            <a:avLst>
              <a:gd name="adj" fmla="val 16667"/>
            </a:avLst>
          </a:prstGeom>
          <a:ln>
            <a:noFill/>
          </a:ln>
          <a:effectLst>
            <a:outerShdw blurRad="76200" dist="38100" dir="7800000" algn="tl" rotWithShape="0">
              <a:srgbClr val="000000">
                <a:alpha val="40000"/>
              </a:srgbClr>
            </a:outerShdw>
          </a:effectLst>
          <a:scene3d>
            <a:camera prst="obliqueTopLef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5" name="Picture 2" descr="Image result for Jets (Turbofans) AIRCRAFT IMAG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3276600"/>
            <a:ext cx="4838699" cy="2758604"/>
          </a:xfrm>
          <a:prstGeom prst="roundRect">
            <a:avLst>
              <a:gd name="adj" fmla="val 16667"/>
            </a:avLst>
          </a:prstGeom>
          <a:ln>
            <a:noFill/>
          </a:ln>
          <a:effectLst>
            <a:outerShdw blurRad="76200" dist="38100" dir="7800000" algn="tl" rotWithShape="0">
              <a:srgbClr val="000000">
                <a:alpha val="40000"/>
              </a:srgbClr>
            </a:outerShdw>
          </a:effectLst>
          <a:scene3d>
            <a:camera prst="obliqueTopLef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295400"/>
            <a:ext cx="11658600" cy="5135564"/>
          </a:xfrm>
        </p:spPr>
        <p:txBody>
          <a:bodyPr>
            <a:normAutofit/>
          </a:bodyPr>
          <a:lstStyle/>
          <a:p>
            <a:pPr algn="just"/>
            <a:r>
              <a:rPr lang="en-US" sz="3600" dirty="0"/>
              <a:t>Insurance industry tends to look at seating capacity as defining criteria for differentiating general aviation from airline segment.</a:t>
            </a:r>
          </a:p>
          <a:p>
            <a:pPr algn="just"/>
            <a:r>
              <a:rPr lang="en-US" sz="3600" dirty="0"/>
              <a:t>Generally aircraft with 61 seats or more are considered as airlines.</a:t>
            </a:r>
          </a:p>
          <a:p>
            <a:pPr algn="just"/>
            <a:r>
              <a:rPr lang="en-US" sz="3600" dirty="0"/>
              <a:t>Like marine hull insurance the aircraft hull insurance are on agreed value basis.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382" y="381000"/>
            <a:ext cx="10820400" cy="1400530"/>
          </a:xfrm>
        </p:spPr>
        <p:txBody>
          <a:bodyPr>
            <a:normAutofit/>
          </a:bodyPr>
          <a:lstStyle/>
          <a:p>
            <a:r>
              <a:rPr lang="en-US" altLang="en-US" sz="4000" dirty="0">
                <a:solidFill>
                  <a:schemeClr val="tx1"/>
                </a:solidFill>
              </a:rPr>
              <a:t>Aircraft Insurance Policy [As per AVN 1C]</a:t>
            </a:r>
            <a:endParaRPr lang="en-IN" sz="4000" dirty="0">
              <a:solidFill>
                <a:schemeClr val="tx1"/>
              </a:solidFill>
            </a:endParaRPr>
          </a:p>
        </p:txBody>
      </p:sp>
      <p:sp>
        <p:nvSpPr>
          <p:cNvPr id="3" name="Content Placeholder 2"/>
          <p:cNvSpPr>
            <a:spLocks noGrp="1"/>
          </p:cNvSpPr>
          <p:nvPr>
            <p:ph idx="1"/>
          </p:nvPr>
        </p:nvSpPr>
        <p:spPr>
          <a:xfrm>
            <a:off x="222567" y="1295400"/>
            <a:ext cx="11568418" cy="5181600"/>
          </a:xfrm>
        </p:spPr>
        <p:txBody>
          <a:bodyPr>
            <a:noAutofit/>
          </a:bodyPr>
          <a:lstStyle/>
          <a:p>
            <a:pPr algn="just">
              <a:lnSpc>
                <a:spcPct val="90000"/>
              </a:lnSpc>
              <a:buFont typeface="Wingdings" panose="05000000000000000000" pitchFamily="2" charset="2"/>
              <a:buNone/>
            </a:pPr>
            <a:r>
              <a:rPr lang="en-US" altLang="en-US" sz="2200" dirty="0"/>
              <a:t>Section I - Loss of or Damage to Aircraft </a:t>
            </a:r>
          </a:p>
          <a:p>
            <a:pPr marL="0" indent="0" algn="just">
              <a:lnSpc>
                <a:spcPct val="90000"/>
              </a:lnSpc>
              <a:buNone/>
            </a:pPr>
            <a:r>
              <a:rPr lang="en-US" altLang="en-US" sz="2200" b="1" u="sng" dirty="0"/>
              <a:t>Coverage</a:t>
            </a:r>
            <a:r>
              <a:rPr lang="en-US" altLang="en-US" sz="2200" dirty="0"/>
              <a:t>:</a:t>
            </a:r>
          </a:p>
          <a:p>
            <a:pPr algn="just">
              <a:lnSpc>
                <a:spcPct val="90000"/>
              </a:lnSpc>
              <a:buFont typeface="Wingdings" panose="05000000000000000000" pitchFamily="2" charset="2"/>
              <a:buNone/>
            </a:pPr>
            <a:r>
              <a:rPr lang="en-US" altLang="en-US" sz="2200" dirty="0"/>
              <a:t>	Accidental Loss of or damage to the Aircraft hull </a:t>
            </a:r>
          </a:p>
          <a:p>
            <a:pPr marL="635000" algn="just">
              <a:lnSpc>
                <a:spcPct val="90000"/>
              </a:lnSpc>
            </a:pPr>
            <a:r>
              <a:rPr lang="en-US" altLang="en-US" sz="2200" dirty="0"/>
              <a:t>Expenses necessarily incurred for the immediate safety of the aircraft consequent upon damage or forced landing.</a:t>
            </a:r>
          </a:p>
          <a:p>
            <a:pPr marL="635000" algn="just">
              <a:lnSpc>
                <a:spcPct val="90000"/>
              </a:lnSpc>
            </a:pPr>
            <a:r>
              <a:rPr lang="en-US" altLang="en-US" sz="2200" dirty="0"/>
              <a:t>Disappearance -  aircraft is unreported for sixty days after the commencement of Flight </a:t>
            </a:r>
            <a:endParaRPr lang="en-US" altLang="en-US" sz="2200" b="1" u="sng" dirty="0"/>
          </a:p>
          <a:p>
            <a:pPr marL="0" indent="0" algn="just">
              <a:buNone/>
            </a:pPr>
            <a:r>
              <a:rPr lang="en-US" altLang="en-US" sz="2200" b="1" u="sng" dirty="0"/>
              <a:t>Exclusions</a:t>
            </a:r>
          </a:p>
          <a:p>
            <a:pPr marL="685800" algn="just"/>
            <a:r>
              <a:rPr lang="en-US" altLang="en-US" sz="2200" dirty="0"/>
              <a:t>wear and tear, deterioration, breakdown, defect or failure</a:t>
            </a:r>
          </a:p>
          <a:p>
            <a:pPr marL="685800" algn="just"/>
            <a:r>
              <a:rPr lang="en-US" altLang="en-US" sz="2200" dirty="0"/>
              <a:t>Damage to any Unit by anything which has a progressive or cumulative effect.</a:t>
            </a:r>
          </a:p>
          <a:p>
            <a:pPr marL="292100" indent="0" algn="just">
              <a:lnSpc>
                <a:spcPct val="90000"/>
              </a:lnSpc>
              <a:buNone/>
            </a:pPr>
            <a:r>
              <a:rPr lang="en-US" altLang="en-US" sz="2200" dirty="0"/>
              <a:t>But accidental loss of or damage to the Aircraft consequent upon wear and tear etc. is covered.</a:t>
            </a:r>
          </a:p>
          <a:p>
            <a:pPr marL="635000" algn="just">
              <a:lnSpc>
                <a:spcPct val="90000"/>
              </a:lnSpc>
            </a:pPr>
            <a:endParaRPr lang="en-IN" sz="2200" dirty="0"/>
          </a:p>
        </p:txBody>
      </p:sp>
    </p:spTree>
    <p:extLst>
      <p:ext uri="{BB962C8B-B14F-4D97-AF65-F5344CB8AC3E}">
        <p14:creationId xmlns:p14="http://schemas.microsoft.com/office/powerpoint/2010/main" val="2582549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74639"/>
            <a:ext cx="6180406" cy="6202361"/>
          </a:xfrm>
        </p:spPr>
        <p:txBody>
          <a:bodyPr>
            <a:normAutofit fontScale="92500" lnSpcReduction="10000"/>
          </a:bodyPr>
          <a:lstStyle/>
          <a:p>
            <a:pPr algn="just">
              <a:buFont typeface="Wingdings" panose="05000000000000000000" pitchFamily="2" charset="2"/>
              <a:buChar char="Ø"/>
            </a:pPr>
            <a:r>
              <a:rPr lang="en-IN" sz="2800" dirty="0"/>
              <a:t>Deductibles:</a:t>
            </a:r>
          </a:p>
          <a:p>
            <a:pPr algn="just"/>
            <a:r>
              <a:rPr lang="en-IN" dirty="0"/>
              <a:t>Airlines</a:t>
            </a:r>
          </a:p>
          <a:p>
            <a:pPr marL="0" indent="0" algn="just">
              <a:buNone/>
            </a:pPr>
            <a:r>
              <a:rPr lang="en-IN" dirty="0"/>
              <a:t>Wide bodied Aircraft -USD 1,000,000</a:t>
            </a:r>
            <a:endParaRPr lang="en-IN" sz="2800" dirty="0"/>
          </a:p>
          <a:p>
            <a:pPr marL="0" indent="0" algn="just">
              <a:buNone/>
            </a:pPr>
            <a:r>
              <a:rPr lang="en-IN" dirty="0"/>
              <a:t>Narrow Bodied -USD 500,000/USD 100,000</a:t>
            </a:r>
          </a:p>
          <a:p>
            <a:pPr marL="0" indent="0" algn="just">
              <a:buNone/>
            </a:pPr>
            <a:endParaRPr lang="en-IN" sz="2800" dirty="0"/>
          </a:p>
          <a:p>
            <a:pPr algn="just"/>
            <a:r>
              <a:rPr lang="en-IN" dirty="0"/>
              <a:t>General Aviation </a:t>
            </a:r>
          </a:p>
          <a:p>
            <a:pPr marL="0" indent="0" algn="just">
              <a:buNone/>
            </a:pPr>
            <a:r>
              <a:rPr lang="en-IN" dirty="0"/>
              <a:t>Fixed Wing (Corporate Jets) USD 10,000</a:t>
            </a:r>
          </a:p>
          <a:p>
            <a:pPr marL="0" indent="0" algn="just">
              <a:buNone/>
            </a:pPr>
            <a:r>
              <a:rPr lang="en-IN" dirty="0"/>
              <a:t>Rotor Wing 5% / 2.50% of agreed vale</a:t>
            </a:r>
          </a:p>
          <a:p>
            <a:pPr algn="just"/>
            <a:r>
              <a:rPr lang="en-IN" dirty="0"/>
              <a:t>For fixed wing aircrafts the deductible is not applicable to any form of total loss i.e. actual total loss, constructive total loss or arranged total loss</a:t>
            </a:r>
          </a:p>
          <a:p>
            <a:pPr algn="just"/>
            <a:r>
              <a:rPr lang="en-IN" dirty="0"/>
              <a:t>For rotor wing aircrafts the deductible is applicable for all losses, partial or total </a:t>
            </a:r>
          </a:p>
        </p:txBody>
      </p:sp>
      <p:pic>
        <p:nvPicPr>
          <p:cNvPr id="4" name="Picture 4" descr="Image result for wide bodied aircraft">
            <a:extLst>
              <a:ext uri="{FF2B5EF4-FFF2-40B4-BE49-F238E27FC236}">
                <a16:creationId xmlns:a16="http://schemas.microsoft.com/office/drawing/2014/main" id="{4CFC56D0-AA34-42B8-9327-B9E141244D6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97029" y="1752600"/>
            <a:ext cx="5257800" cy="24027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2" descr="Image result for EMB 190 seating configuration">
            <a:extLst>
              <a:ext uri="{FF2B5EF4-FFF2-40B4-BE49-F238E27FC236}">
                <a16:creationId xmlns:a16="http://schemas.microsoft.com/office/drawing/2014/main" id="{33951086-E615-4D6D-9155-B52CF2A34EB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V="1">
            <a:off x="6561406" y="4648200"/>
            <a:ext cx="5393423" cy="1540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6060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503237"/>
            <a:ext cx="11506200" cy="5851525"/>
          </a:xfrm>
        </p:spPr>
        <p:txBody>
          <a:bodyPr>
            <a:normAutofit lnSpcReduction="10000"/>
          </a:bodyPr>
          <a:lstStyle/>
          <a:p>
            <a:pPr algn="just">
              <a:buFont typeface="Wingdings" panose="05000000000000000000" pitchFamily="2" charset="2"/>
              <a:buNone/>
            </a:pPr>
            <a:r>
              <a:rPr lang="en-US" altLang="en-US" sz="3600" dirty="0"/>
              <a:t>Section II Legal Liability to Third Parties </a:t>
            </a:r>
          </a:p>
          <a:p>
            <a:pPr algn="just">
              <a:buFont typeface="Wingdings" panose="05000000000000000000" pitchFamily="2" charset="2"/>
              <a:buNone/>
            </a:pPr>
            <a:r>
              <a:rPr lang="en-US" altLang="en-US" dirty="0"/>
              <a:t>All sums which the Insured is legally liable to pay in respect of  </a:t>
            </a:r>
          </a:p>
          <a:p>
            <a:pPr algn="just"/>
            <a:r>
              <a:rPr lang="en-US" altLang="en-US" dirty="0"/>
              <a:t>Accidental bodily injury and </a:t>
            </a:r>
          </a:p>
          <a:p>
            <a:pPr algn="just"/>
            <a:r>
              <a:rPr lang="en-US" altLang="en-US" dirty="0"/>
              <a:t>Accidental damage to property </a:t>
            </a:r>
          </a:p>
          <a:p>
            <a:pPr algn="just">
              <a:buFont typeface="Wingdings" panose="05000000000000000000" pitchFamily="2" charset="2"/>
              <a:buNone/>
            </a:pPr>
            <a:r>
              <a:rPr lang="en-US" altLang="en-US" dirty="0"/>
              <a:t>	caused by the Aircraft or by any person or object falling therefrom.</a:t>
            </a:r>
          </a:p>
          <a:p>
            <a:pPr algn="just">
              <a:buFont typeface="Wingdings" panose="05000000000000000000" pitchFamily="2" charset="2"/>
              <a:buNone/>
            </a:pPr>
            <a:endParaRPr lang="en-US" altLang="en-US" sz="2800" dirty="0"/>
          </a:p>
          <a:p>
            <a:pPr algn="just">
              <a:buFont typeface="Wingdings" panose="05000000000000000000" pitchFamily="2" charset="2"/>
              <a:buNone/>
            </a:pPr>
            <a:r>
              <a:rPr lang="en-US" altLang="en-US" sz="3600" dirty="0"/>
              <a:t>Section III Legal Liability to Passengers</a:t>
            </a:r>
          </a:p>
          <a:p>
            <a:pPr algn="just">
              <a:buFont typeface="Wingdings" panose="05000000000000000000" pitchFamily="2" charset="2"/>
              <a:buNone/>
            </a:pPr>
            <a:r>
              <a:rPr lang="en-US" altLang="en-US" dirty="0"/>
              <a:t>Legal liability towards </a:t>
            </a:r>
          </a:p>
          <a:p>
            <a:pPr algn="just"/>
            <a:r>
              <a:rPr lang="en-US" altLang="en-US" dirty="0"/>
              <a:t>accidental bodily injury (fatal or otherwise) to passengers whilst entering, on board, or alighting from the Aircraft and</a:t>
            </a:r>
          </a:p>
          <a:p>
            <a:pPr algn="just"/>
            <a:r>
              <a:rPr lang="en-US" altLang="en-US" dirty="0"/>
              <a:t>loss of or damage to baggage and personal articles of passengers arising out of an Accident to the Aircraft.</a:t>
            </a:r>
          </a:p>
          <a:p>
            <a:pPr algn="just"/>
            <a:endParaRPr lang="en-IN" dirty="0"/>
          </a:p>
        </p:txBody>
      </p:sp>
    </p:spTree>
    <p:extLst>
      <p:ext uri="{BB962C8B-B14F-4D97-AF65-F5344CB8AC3E}">
        <p14:creationId xmlns:p14="http://schemas.microsoft.com/office/powerpoint/2010/main" val="22754937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355</TotalTime>
  <Words>3182</Words>
  <Application>Microsoft Office PowerPoint</Application>
  <PresentationFormat>Widescreen</PresentationFormat>
  <Paragraphs>221</Paragraphs>
  <Slides>38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Calibri</vt:lpstr>
      <vt:lpstr>Calibri Light</vt:lpstr>
      <vt:lpstr>Wingdings</vt:lpstr>
      <vt:lpstr>Office Theme</vt:lpstr>
      <vt:lpstr>AVIATION INSURANCE </vt:lpstr>
      <vt:lpstr>CATEGORIES OF AVIATION INDUSTRY</vt:lpstr>
      <vt:lpstr>TYPES OF AIRCRAFT </vt:lpstr>
      <vt:lpstr>PowerPoint Presentation</vt:lpstr>
      <vt:lpstr>PowerPoint Presentation</vt:lpstr>
      <vt:lpstr>PowerPoint Presentation</vt:lpstr>
      <vt:lpstr>Aircraft Insurance Policy [As per AVN 1C]</vt:lpstr>
      <vt:lpstr>PowerPoint Presentation</vt:lpstr>
      <vt:lpstr>PowerPoint Presentation</vt:lpstr>
      <vt:lpstr>PowerPoint Presentation</vt:lpstr>
      <vt:lpstr>PowerPoint Presentation</vt:lpstr>
      <vt:lpstr>Aircraft Insurance Policy – AVN 48B War, Hi-Jacking and Other Perils Exclusion Clause</vt:lpstr>
      <vt:lpstr>Aviation Hull War and Allied perils – LSW 555D</vt:lpstr>
      <vt:lpstr>PowerPoint Presentation</vt:lpstr>
      <vt:lpstr>Aircraft Insurance Policy – AVN 52E Extended Coverage Endorsement (Aviation Liabilities)</vt:lpstr>
      <vt:lpstr>Typical Airline Insurance Programme    HULL                                                                               LIABILITIES</vt:lpstr>
      <vt:lpstr>Hull Deductible Cover</vt:lpstr>
      <vt:lpstr>Underwriting Considerations</vt:lpstr>
      <vt:lpstr>PowerPoint Presentation</vt:lpstr>
      <vt:lpstr>Aviation Safety</vt:lpstr>
      <vt:lpstr>Aircraft Insurance Policy – AVN 34A Passenger Voluntary Settlement</vt:lpstr>
      <vt:lpstr>Aircraft Insurance Policy – AVN 23A Unlicensed Landing Ground Suitability Clause</vt:lpstr>
      <vt:lpstr>Aircraft Insurance Policy – AVN 5A DEFERRED PREMIUMS</vt:lpstr>
      <vt:lpstr>Aircraft Insurance Policy – AVN 26A Aircraft Laying – up Returns Clause</vt:lpstr>
      <vt:lpstr>Aircraft Insurance Policy – AVN 61 Agreed Value Clause</vt:lpstr>
      <vt:lpstr>Aircraft Insurance Policy – AVN 76 Supplementary Payments Clause</vt:lpstr>
      <vt:lpstr>Aircraft Insurance Policy AVN 73 and AVN 74</vt:lpstr>
      <vt:lpstr>Aircraft Insurance Policy AVN 85 and AVN 86</vt:lpstr>
      <vt:lpstr>50/50 PROVISIONAL CLAIMS SETTLEMENT CLAUSE [AVS 103]</vt:lpstr>
      <vt:lpstr>Aviation Personal Accident Insurance</vt:lpstr>
      <vt:lpstr>Loss of License Coverage's</vt:lpstr>
      <vt:lpstr>Coverage – Airport Liability Insurance</vt:lpstr>
      <vt:lpstr>Coverage – Aviation Fuelling Liability Insurance</vt:lpstr>
      <vt:lpstr>AVIATION PRODUCTS, GROUNDING AND OTHER AVIATION LIABILITIES INSURANCE (AVN 98)</vt:lpstr>
      <vt:lpstr>HISTORY OF AVIATION LAW</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AVIATION INSURANCE</dc:title>
  <dc:creator>Jelin</dc:creator>
  <cp:lastModifiedBy>Subramani v</cp:lastModifiedBy>
  <cp:revision>63</cp:revision>
  <dcterms:created xsi:type="dcterms:W3CDTF">2006-08-16T00:00:00Z</dcterms:created>
  <dcterms:modified xsi:type="dcterms:W3CDTF">2024-11-21T07:03:50Z</dcterms:modified>
</cp:coreProperties>
</file>